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503" r:id="rId3"/>
    <p:sldId id="505" r:id="rId4"/>
    <p:sldId id="426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439" r:id="rId26"/>
    <p:sldId id="4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552BB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1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17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mtClean="0"/>
              <a:t>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7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mtClean="0"/>
              <a:t>យ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7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9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8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2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6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18-Apr-16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18-Apr-16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18-Apr-16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switch.html" TargetMode="External"/><Relationship Id="rId2" Type="http://schemas.openxmlformats.org/officeDocument/2006/relationships/hyperlink" Target="https://javatutorial.net/java-control-flow-statement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racle.com/javase/tutorial/java/nutsandbolts/arrays.html" TargetMode="External"/><Relationship Id="rId4" Type="http://schemas.openxmlformats.org/officeDocument/2006/relationships/hyperlink" Target="http://www.wideskills.com/java-tutorial/java-control-flow-statemen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/>
          </a:bodyPr>
          <a:lstStyle/>
          <a:p>
            <a:pPr marL="836533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statement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ដែលគេប្រើសំរាប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់​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អនុវត្តការងារដដែលៗណាមួយនៅក្នុង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programs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ហើយវាធ្វើការរហូតទាល់ តែជួបលក្ខខណ្ឌមួយមិនពិត ទើបវាឈប់ធ្វើរ។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36533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មានដូចជា៖</a:t>
            </a:r>
          </a:p>
          <a:p>
            <a:pPr marL="1110853" lvl="4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 For loop using condition</a:t>
            </a:r>
          </a:p>
          <a:p>
            <a:pPr marL="1110853" lvl="4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000" u="sng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1110853" lvl="4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For( Initialization; Condition; Iteration ){</a:t>
            </a:r>
          </a:p>
          <a:p>
            <a:pPr marL="1453753" lvl="6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statement(s);</a:t>
            </a:r>
          </a:p>
          <a:p>
            <a:pPr marL="1453753" lvl="6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     </a:t>
            </a:r>
          </a:p>
          <a:p>
            <a:pPr marL="493633" lvl="1" indent="0">
              <a:lnSpc>
                <a:spcPct val="150000"/>
              </a:lnSpc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7" r="10464" b="27525"/>
          <a:stretch/>
        </p:blipFill>
        <p:spPr>
          <a:xfrm>
            <a:off x="5380884" y="4799142"/>
            <a:ext cx="4400547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431" y="3113781"/>
            <a:ext cx="1914896" cy="29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8131" y="1531916"/>
            <a:ext cx="11661568" cy="5326083"/>
          </a:xfrm>
        </p:spPr>
        <p:txBody>
          <a:bodyPr>
            <a:noAutofit/>
          </a:bodyPr>
          <a:lstStyle/>
          <a:p>
            <a:pPr marL="253603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2. For each loop:</a:t>
            </a:r>
          </a:p>
          <a:p>
            <a:pPr marL="253603" lvl="4" indent="0">
              <a:lnSpc>
                <a:spcPct val="150000"/>
              </a:lnSpc>
              <a:spcBef>
                <a:spcPts val="1650"/>
              </a:spcBef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u="sng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000" u="sng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1110853" lvl="4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 : array | collection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pPr marL="1453753" lvl="6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statement(s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1453753" lvl="6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453753" lvl="6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lvl="4" indent="0">
              <a:lnSpc>
                <a:spcPct val="150000"/>
              </a:lnSpc>
              <a:spcBef>
                <a:spcPts val="1650"/>
              </a:spcBef>
              <a:buNone/>
            </a:pPr>
            <a:endParaRPr lang="en-US" sz="2000" u="sng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31" y="2066116"/>
            <a:ext cx="4223657" cy="3598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068" y="3568156"/>
            <a:ext cx="1739498" cy="19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For loop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03170"/>
            <a:ext cx="11020927" cy="5130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3. Infinite for loop</a:t>
            </a:r>
          </a:p>
          <a:p>
            <a:pPr marL="253603" lvl="4" indent="0">
              <a:lnSpc>
                <a:spcPct val="150000"/>
              </a:lnSpc>
              <a:spcBef>
                <a:spcPts val="1650"/>
              </a:spcBef>
              <a:buNone/>
            </a:pPr>
            <a:r>
              <a:rPr lang="en-US" sz="2000" dirty="0" smtClean="0"/>
              <a:t>	</a:t>
            </a:r>
            <a:r>
              <a:rPr lang="en-US" sz="2000" u="sng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000" u="sng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253603" lvl="4" indent="0">
              <a:lnSpc>
                <a:spcPct val="150000"/>
              </a:lnSpc>
              <a:spcBef>
                <a:spcPts val="1650"/>
              </a:spcBef>
              <a:buNone/>
            </a:pPr>
            <a:r>
              <a:rPr lang="en-US" sz="2000" u="sng" dirty="0" smtClean="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 ; ){</a:t>
            </a:r>
          </a:p>
          <a:p>
            <a:pPr marL="253603" lvl="4" indent="0">
              <a:lnSpc>
                <a:spcPct val="150000"/>
              </a:lnSpc>
              <a:spcBef>
                <a:spcPts val="165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statement(s);</a:t>
            </a:r>
          </a:p>
          <a:p>
            <a:pPr marL="253603" lvl="4" indent="0">
              <a:lnSpc>
                <a:spcPct val="150000"/>
              </a:lnSpc>
              <a:spcBef>
                <a:spcPts val="165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 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}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00" y="2274125"/>
            <a:ext cx="4081544" cy="4043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32" y="2535015"/>
            <a:ext cx="1816248" cy="35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9042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Do-While loop: </a:t>
            </a:r>
            <a:r>
              <a:rPr lang="km-KH" sz="2000" dirty="0" smtClean="0"/>
              <a:t>គឺជាប្រភេទ </a:t>
            </a:r>
            <a:r>
              <a:rPr lang="en-US" sz="2000" dirty="0" smtClean="0"/>
              <a:t>loop</a:t>
            </a:r>
            <a:r>
              <a:rPr lang="km-KH" sz="2000" dirty="0" smtClean="0"/>
              <a:t> មួយដែលវាធ្វើការយ៉ាងហោចណាស់​​ ក៏បានម្ដងដែរមុននឹងវាជួប លក្ខ័ខណ្ឌមិនពិតណាមួយ ដែលវាឈប់ធ្វើរ។</a:t>
            </a:r>
          </a:p>
          <a:p>
            <a:pPr marL="240030" lvl="1" indent="0">
              <a:buNone/>
            </a:pPr>
            <a:r>
              <a:rPr lang="km-KH" sz="1850" dirty="0"/>
              <a:t>	</a:t>
            </a:r>
            <a:r>
              <a:rPr lang="en-US" sz="1800" u="sng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253603" lvl="4" indent="0">
              <a:lnSpc>
                <a:spcPct val="150000"/>
              </a:lnSpc>
              <a:spcBef>
                <a:spcPts val="1650"/>
              </a:spcBef>
              <a:buNone/>
            </a:pPr>
            <a:r>
              <a:rPr lang="km-KH" sz="1850" dirty="0" smtClean="0"/>
              <a:t>		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Do{</a:t>
            </a:r>
            <a:endParaRPr lang="en-US" sz="2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lvl="4" indent="0">
              <a:lnSpc>
                <a:spcPct val="150000"/>
              </a:lnSpc>
              <a:spcBef>
                <a:spcPts val="165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statement(s);</a:t>
            </a:r>
          </a:p>
          <a:p>
            <a:pPr marL="253603" lvl="4" indent="0">
              <a:lnSpc>
                <a:spcPct val="150000"/>
              </a:lnSpc>
              <a:spcBef>
                <a:spcPts val="1650"/>
              </a:spcBef>
              <a:buNone/>
            </a:pP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      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​​​​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}While(Condition);</a:t>
            </a:r>
            <a:endParaRPr lang="en-US" sz="2000" dirty="0"/>
          </a:p>
          <a:p>
            <a:pPr marL="240030" lvl="1" indent="0">
              <a:buNone/>
            </a:pPr>
            <a:endParaRPr lang="en-US" sz="18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82" y="2567780"/>
            <a:ext cx="4113840" cy="4034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491" y="4023893"/>
            <a:ext cx="1428950" cy="26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reak &amp;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ontinue keyword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break:  </a:t>
            </a:r>
            <a:r>
              <a:rPr lang="km-KH" sz="2000" dirty="0" smtClean="0"/>
              <a:t>គឺជា </a:t>
            </a:r>
            <a:r>
              <a:rPr lang="en-US" sz="2000" dirty="0" smtClean="0"/>
              <a:t>keyword </a:t>
            </a:r>
            <a:r>
              <a:rPr lang="km-KH" sz="2000" dirty="0" smtClean="0"/>
              <a:t>មួយដែលគេប្រើសំរាប់ ធ្វើការចាកចេញ ឬ​​ក៏បញ្ចប់ដំណើរការ នៃ</a:t>
            </a:r>
            <a:r>
              <a:rPr lang="en-US" sz="2000" dirty="0" smtClean="0"/>
              <a:t> block</a:t>
            </a:r>
            <a:r>
              <a:rPr lang="km-KH" sz="2000" dirty="0" smtClean="0"/>
              <a:t>​​ ដែលនៅក្នុង</a:t>
            </a:r>
            <a:r>
              <a:rPr lang="en-US" sz="2000" dirty="0" smtClean="0"/>
              <a:t> </a:t>
            </a:r>
            <a:r>
              <a:rPr lang="km-KH" sz="2000" dirty="0" smtClean="0"/>
              <a:t> </a:t>
            </a:r>
            <a:r>
              <a:rPr lang="en-US" sz="2000" dirty="0" smtClean="0"/>
              <a:t>loop </a:t>
            </a:r>
            <a:r>
              <a:rPr lang="km-KH" sz="2000" dirty="0" smtClean="0"/>
              <a:t>ឬ </a:t>
            </a:r>
            <a:r>
              <a:rPr lang="en-US" sz="2000" dirty="0" smtClean="0"/>
              <a:t>switch-case</a:t>
            </a:r>
            <a:r>
              <a:rPr lang="km-KH" sz="2000" dirty="0" smtClean="0"/>
              <a:t>។</a:t>
            </a:r>
            <a:endParaRPr lang="km-KH" sz="1850" dirty="0"/>
          </a:p>
          <a:p>
            <a:pPr>
              <a:buFont typeface="Wingdings" pitchFamily="2" charset="2"/>
              <a:buChar char="Ø"/>
            </a:pPr>
            <a:r>
              <a:rPr lang="en-US" sz="1850" dirty="0" smtClean="0"/>
              <a:t>break: </a:t>
            </a:r>
            <a:r>
              <a:rPr lang="km-KH" sz="1850" dirty="0" smtClean="0"/>
              <a:t>ចែកចេញជា ពីរ ប្រភេទគឺ៖</a:t>
            </a:r>
          </a:p>
          <a:p>
            <a:pPr marL="240030" lvl="1" indent="0">
              <a:buNone/>
            </a:pPr>
            <a:r>
              <a:rPr lang="km-KH" sz="1850" dirty="0" smtClean="0"/>
              <a:t>	</a:t>
            </a:r>
            <a:r>
              <a:rPr lang="en-US" sz="1850" dirty="0" smtClean="0"/>
              <a:t>1. break </a:t>
            </a:r>
            <a:r>
              <a:rPr lang="km-KH" sz="2000" dirty="0"/>
              <a:t>អត់មាន​ ​</a:t>
            </a:r>
            <a:r>
              <a:rPr lang="en-US" sz="2000" dirty="0"/>
              <a:t>label</a:t>
            </a:r>
            <a:r>
              <a:rPr lang="km-KH" sz="2000" dirty="0"/>
              <a:t> </a:t>
            </a:r>
            <a:r>
              <a:rPr lang="en-US" sz="1850" dirty="0" smtClean="0"/>
              <a:t>: </a:t>
            </a:r>
            <a:r>
              <a:rPr lang="km-KH" sz="1850" dirty="0" smtClean="0"/>
              <a:t>គឺប្រើសំរាប់ ធ្វើការចាកចេញ ពី </a:t>
            </a:r>
            <a:r>
              <a:rPr lang="en-US" sz="1850" dirty="0" smtClean="0"/>
              <a:t>block </a:t>
            </a:r>
            <a:r>
              <a:rPr lang="km-KH" sz="1850" dirty="0" smtClean="0"/>
              <a:t>នៅខាងក្នុង </a:t>
            </a:r>
            <a:r>
              <a:rPr lang="en-US" sz="1850" dirty="0" smtClean="0"/>
              <a:t>loop </a:t>
            </a:r>
            <a:r>
              <a:rPr lang="km-KH" sz="1800" dirty="0"/>
              <a:t>ឬ </a:t>
            </a:r>
            <a:r>
              <a:rPr lang="en-US" sz="1800" dirty="0" smtClean="0"/>
              <a:t>switch-case</a:t>
            </a:r>
            <a:r>
              <a:rPr lang="km-KH" sz="1800" dirty="0" smtClean="0"/>
              <a:t>។</a:t>
            </a:r>
          </a:p>
          <a:p>
            <a:pPr marL="240030" lvl="1" indent="0">
              <a:buNone/>
            </a:pPr>
            <a:r>
              <a:rPr lang="km-KH" sz="1800" dirty="0"/>
              <a:t>	</a:t>
            </a:r>
            <a:endParaRPr lang="km-KH" sz="185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3577869"/>
            <a:ext cx="4845131" cy="2692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71" y="3641911"/>
            <a:ext cx="1519409" cy="2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spcBef>
                <a:spcPts val="1650"/>
              </a:spcBef>
              <a:buNone/>
            </a:pPr>
            <a:r>
              <a:rPr lang="km-KH" sz="1850" dirty="0" smtClean="0"/>
              <a:t>​​​​​​​​​</a:t>
            </a:r>
            <a:r>
              <a:rPr lang="en-US" sz="1850" dirty="0" smtClean="0"/>
              <a:t>2. break </a:t>
            </a:r>
            <a:r>
              <a:rPr lang="km-KH" sz="1800" dirty="0"/>
              <a:t>មាន​ ​</a:t>
            </a:r>
            <a:r>
              <a:rPr lang="en-US" sz="1800" dirty="0"/>
              <a:t>label</a:t>
            </a:r>
            <a:r>
              <a:rPr lang="km-KH" sz="1800" dirty="0"/>
              <a:t> </a:t>
            </a:r>
            <a:r>
              <a:rPr lang="en-US" sz="1850" dirty="0" smtClean="0"/>
              <a:t>: </a:t>
            </a:r>
            <a:r>
              <a:rPr lang="km-KH" sz="1850" dirty="0"/>
              <a:t>គឺប្រើសំរាប់ ធ្វើការចាកចេញ ពី </a:t>
            </a:r>
            <a:r>
              <a:rPr lang="en-US" sz="1850" dirty="0" smtClean="0"/>
              <a:t>loop</a:t>
            </a:r>
            <a:r>
              <a:rPr lang="km-KH" sz="1850" dirty="0" smtClean="0"/>
              <a:t>​ ដែលនៅខាងមុខ </a:t>
            </a:r>
            <a:r>
              <a:rPr lang="en-US" sz="1850" dirty="0" smtClean="0"/>
              <a:t> </a:t>
            </a:r>
            <a:r>
              <a:rPr lang="en-US" sz="1800" dirty="0" smtClean="0"/>
              <a:t>label</a:t>
            </a:r>
            <a:r>
              <a:rPr lang="km-KH" sz="1800" dirty="0" smtClean="0"/>
              <a:t>​ ដែលយើងបាន ប្រកាស។</a:t>
            </a:r>
            <a:endParaRPr lang="km-KH" sz="18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29" y="2502203"/>
            <a:ext cx="5810575" cy="3126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04" y="2656581"/>
            <a:ext cx="1396699" cy="25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Continue: </a:t>
            </a:r>
            <a:r>
              <a:rPr lang="km-KH" sz="2000" dirty="0" smtClean="0"/>
              <a:t>​ គឺប្រើសំរាប់ </a:t>
            </a:r>
            <a:r>
              <a:rPr lang="en-US" sz="2000" dirty="0" smtClean="0"/>
              <a:t>skip </a:t>
            </a:r>
            <a:r>
              <a:rPr lang="km-KH" sz="2000" dirty="0" smtClean="0"/>
              <a:t>ការងារនៅក្នុង </a:t>
            </a:r>
            <a:r>
              <a:rPr lang="en-US" sz="2000" dirty="0" smtClean="0"/>
              <a:t>loop</a:t>
            </a:r>
            <a:r>
              <a:rPr lang="km-KH" sz="2000" dirty="0" smtClean="0"/>
              <a:t> ។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Continue </a:t>
            </a:r>
            <a:r>
              <a:rPr lang="km-KH" sz="2000" dirty="0"/>
              <a:t> </a:t>
            </a:r>
            <a:r>
              <a:rPr lang="km-KH" sz="2000" dirty="0" smtClean="0"/>
              <a:t>មានពីរប្រភេទគឺ៖</a:t>
            </a:r>
          </a:p>
          <a:p>
            <a:pPr marL="0" indent="0">
              <a:buNone/>
            </a:pPr>
            <a:r>
              <a:rPr lang="km-KH" sz="2000" dirty="0" smtClean="0"/>
              <a:t>​​	</a:t>
            </a:r>
            <a:r>
              <a:rPr lang="en-US" sz="2000" dirty="0" smtClean="0"/>
              <a:t>1. continue </a:t>
            </a:r>
            <a:r>
              <a:rPr lang="km-KH" sz="2000" dirty="0" smtClean="0"/>
              <a:t>អត់មាន​ ​</a:t>
            </a:r>
            <a:r>
              <a:rPr lang="en-US" sz="2000" dirty="0" smtClean="0"/>
              <a:t>labe</a:t>
            </a:r>
            <a:r>
              <a:rPr lang="en-US" sz="2000" dirty="0"/>
              <a:t>l</a:t>
            </a:r>
            <a:r>
              <a:rPr lang="km-KH" sz="2000" dirty="0" smtClean="0"/>
              <a:t> </a:t>
            </a:r>
            <a:r>
              <a:rPr lang="en-US" sz="2000" dirty="0" smtClean="0"/>
              <a:t>: </a:t>
            </a:r>
            <a:r>
              <a:rPr lang="km-KH" sz="2000" dirty="0"/>
              <a:t>គឺប្រើសំរាប់ ធ្វើ</a:t>
            </a:r>
            <a:r>
              <a:rPr lang="km-KH" sz="2000" dirty="0" smtClean="0"/>
              <a:t>ការ​</a:t>
            </a:r>
            <a:r>
              <a:rPr lang="en-US" sz="2000" dirty="0"/>
              <a:t> </a:t>
            </a:r>
            <a:r>
              <a:rPr lang="en-US" sz="2000" dirty="0" smtClean="0"/>
              <a:t>skip</a:t>
            </a:r>
            <a:r>
              <a:rPr lang="km-KH" sz="2000" dirty="0" smtClean="0"/>
              <a:t> ដំណើរការនៃការងារណាមូយ ដែលនៅ​​​​	​​​​​​​​​    ខាងក្នុង</a:t>
            </a:r>
            <a:r>
              <a:rPr lang="en-US" sz="2000" dirty="0" smtClean="0"/>
              <a:t> loop</a:t>
            </a:r>
            <a:r>
              <a:rPr lang="km-KH" sz="2000" dirty="0" smtClean="0"/>
              <a:t>។</a:t>
            </a:r>
          </a:p>
          <a:p>
            <a:pPr marL="0" indent="0">
              <a:buNone/>
            </a:pPr>
            <a:r>
              <a:rPr lang="km-KH" sz="2000" dirty="0"/>
              <a:t>	</a:t>
            </a:r>
            <a:r>
              <a:rPr lang="en-US" sz="2000" dirty="0" smtClean="0"/>
              <a:t>2. </a:t>
            </a:r>
            <a:r>
              <a:rPr lang="en-US" sz="2000" dirty="0"/>
              <a:t>continue </a:t>
            </a:r>
            <a:r>
              <a:rPr lang="km-KH" sz="2000" dirty="0" smtClean="0"/>
              <a:t>មាន</a:t>
            </a:r>
            <a:r>
              <a:rPr lang="km-KH" sz="2000" dirty="0"/>
              <a:t>​ ​</a:t>
            </a:r>
            <a:r>
              <a:rPr lang="en-US" sz="2000" dirty="0"/>
              <a:t>label</a:t>
            </a:r>
            <a:r>
              <a:rPr lang="km-KH" sz="2000" dirty="0"/>
              <a:t> </a:t>
            </a:r>
            <a:r>
              <a:rPr lang="en-US" sz="2000" dirty="0" smtClean="0"/>
              <a:t>: </a:t>
            </a:r>
            <a:r>
              <a:rPr lang="km-KH" sz="2000" dirty="0"/>
              <a:t>គឺប្រើសំរាប់ ធ្វើការ​</a:t>
            </a:r>
            <a:r>
              <a:rPr lang="en-US" sz="2000" dirty="0"/>
              <a:t> skip</a:t>
            </a:r>
            <a:r>
              <a:rPr lang="km-KH" sz="2000" dirty="0"/>
              <a:t> ដំណើរការនៃការងារណាមូយ ដែលនៅ​​​​ </a:t>
            </a:r>
            <a:r>
              <a:rPr lang="km-KH" sz="2000" dirty="0" smtClean="0"/>
              <a:t>	</a:t>
            </a:r>
            <a:r>
              <a:rPr lang="km-KH" sz="2000" dirty="0"/>
              <a:t> </a:t>
            </a:r>
            <a:r>
              <a:rPr lang="km-KH" sz="2000" dirty="0" smtClean="0"/>
              <a:t>	​   ដែល</a:t>
            </a:r>
            <a:r>
              <a:rPr lang="km-KH" sz="2000" dirty="0"/>
              <a:t>នៅខាងមុខ </a:t>
            </a:r>
            <a:r>
              <a:rPr lang="en-US" sz="2000" dirty="0"/>
              <a:t> label</a:t>
            </a:r>
            <a:r>
              <a:rPr lang="km-KH" sz="2000" dirty="0"/>
              <a:t>​ ដែលយើងបាន ប្រកាស។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3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One-Dimensional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4717" y="1569494"/>
            <a:ext cx="11422604" cy="5099276"/>
          </a:xfrm>
        </p:spPr>
        <p:txBody>
          <a:bodyPr>
            <a:noAutofit/>
          </a:bodyPr>
          <a:lstStyle/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Container 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ដែលផ្ទុកនូវ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Collection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ដែលជាប្រភេទដូចគ្នា ហើយមានទំហំជាក់លាក់មួយ។</a:t>
            </a: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គេប្រើប្រាស់ 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ដើម្បីកាត់បន្ថយការប្រើប្រាស់​អថេរ ដែលមានលក្ខណៈដូចគ្នាច្រើនដង</a:t>
            </a:r>
          </a:p>
          <a:p>
            <a:pPr marL="253603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marL="253603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22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month1, month2,…, month12;</a:t>
            </a:r>
          </a:p>
          <a:p>
            <a:pPr marL="253603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យើងអាចប្រកាស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មួយដែលមានលក្ខណៈដូចខាងក្រោម៖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	</a:t>
            </a:r>
            <a:r>
              <a:rPr lang="en-US" sz="22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month[]=</a:t>
            </a:r>
            <a:r>
              <a:rPr lang="en-US" sz="22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new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[12];</a:t>
            </a:r>
          </a:p>
          <a:p>
            <a:pPr marL="596503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មានពីរប្រភេទ៖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One-Dimensional Array</a:t>
            </a:r>
          </a:p>
          <a:p>
            <a:pPr marL="836533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Multi-Dimensional Array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One-Dimensional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460311"/>
            <a:ext cx="11020927" cy="5397690"/>
          </a:xfrm>
        </p:spPr>
        <p:txBody>
          <a:bodyPr>
            <a:normAutofit fontScale="47500" lnSpcReduction="20000"/>
          </a:bodyPr>
          <a:lstStyle/>
          <a:p>
            <a:pPr marL="59650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1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Syntax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5100" dirty="0" smtClean="0">
                <a:latin typeface="Khmer OS Battambang" pitchFamily="2" charset="0"/>
                <a:cs typeface="Khmer OS Battambang" pitchFamily="2" charset="0"/>
              </a:rPr>
              <a:t>ក្នុងការប្រកាស 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5100" dirty="0" smtClean="0">
                <a:latin typeface="Khmer OS Battambang" pitchFamily="2" charset="0"/>
                <a:cs typeface="Khmer OS Battambang" pitchFamily="2" charset="0"/>
              </a:rPr>
              <a:t>មួយវិមាត្រ</a:t>
            </a:r>
            <a:endParaRPr lang="en-US" sz="51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buNone/>
            </a:pP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51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51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[ ]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5100" dirty="0" err="1" smtClean="0">
                <a:latin typeface="Khmer OS Battambang" pitchFamily="2" charset="0"/>
                <a:cs typeface="Khmer OS Battambang" pitchFamily="2" charset="0"/>
              </a:rPr>
              <a:t>arrRefVar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en-US" sz="51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51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[size];</a:t>
            </a:r>
          </a:p>
          <a:p>
            <a:pPr marL="699373" lvl="2" indent="0">
              <a:buNone/>
            </a:pP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51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51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5100" dirty="0" err="1" smtClean="0">
                <a:latin typeface="Khmer OS Battambang" pitchFamily="2" charset="0"/>
                <a:cs typeface="Khmer OS Battambang" pitchFamily="2" charset="0"/>
              </a:rPr>
              <a:t>arrRefVar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[ </a:t>
            </a: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] 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en-US" sz="51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5100" dirty="0" err="1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[size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];</a:t>
            </a:r>
          </a:p>
          <a:p>
            <a:pPr marL="699373" lvl="2" indent="0">
              <a:buNone/>
            </a:pP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5100" dirty="0" err="1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51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[ ]</a:t>
            </a: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5100" dirty="0" err="1">
                <a:latin typeface="Khmer OS Battambang" pitchFamily="2" charset="0"/>
                <a:cs typeface="Khmer OS Battambang" pitchFamily="2" charset="0"/>
              </a:rPr>
              <a:t>arrRefVar</a:t>
            </a: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en-US" sz="51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51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[ ]{val1, val2,…, </a:t>
            </a:r>
            <a:r>
              <a:rPr lang="en-US" sz="5100" dirty="0" err="1" smtClean="0">
                <a:latin typeface="Khmer OS Battambang" pitchFamily="2" charset="0"/>
                <a:cs typeface="Khmer OS Battambang" pitchFamily="2" charset="0"/>
              </a:rPr>
              <a:t>valN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};</a:t>
            </a:r>
          </a:p>
          <a:p>
            <a:pPr marL="699373" lvl="2" indent="0">
              <a:buNone/>
            </a:pP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5100" dirty="0" err="1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5100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[ ]</a:t>
            </a: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5100" dirty="0" err="1">
                <a:latin typeface="Khmer OS Battambang" pitchFamily="2" charset="0"/>
                <a:cs typeface="Khmer OS Battambang" pitchFamily="2" charset="0"/>
              </a:rPr>
              <a:t>arrRefVar</a:t>
            </a: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= 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{val1</a:t>
            </a:r>
            <a:r>
              <a:rPr lang="en-US" sz="5100" dirty="0">
                <a:latin typeface="Khmer OS Battambang" pitchFamily="2" charset="0"/>
                <a:cs typeface="Khmer OS Battambang" pitchFamily="2" charset="0"/>
              </a:rPr>
              <a:t>, val2,…, </a:t>
            </a:r>
            <a:r>
              <a:rPr lang="en-US" sz="5100" dirty="0" err="1">
                <a:latin typeface="Khmer OS Battambang" pitchFamily="2" charset="0"/>
                <a:cs typeface="Khmer OS Battambang" pitchFamily="2" charset="0"/>
              </a:rPr>
              <a:t>valN</a:t>
            </a:r>
            <a:r>
              <a:rPr lang="en-US" sz="5100" dirty="0" smtClean="0">
                <a:latin typeface="Khmer OS Battambang" pitchFamily="2" charset="0"/>
                <a:cs typeface="Khmer OS Battambang" pitchFamily="2" charset="0"/>
              </a:rPr>
              <a:t>};</a:t>
            </a:r>
          </a:p>
          <a:p>
            <a:pPr marL="699373" lvl="2" indent="0">
              <a:buNone/>
            </a:pPr>
            <a:endParaRPr lang="en-US" sz="29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buNone/>
            </a:pPr>
            <a:r>
              <a:rPr lang="km-KH" sz="4600" dirty="0" smtClean="0"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marL="699373" lvl="2" indent="0">
              <a:buNone/>
            </a:pP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6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[ ] </a:t>
            </a:r>
            <a:r>
              <a:rPr lang="en-US" sz="4600" dirty="0" err="1" smtClean="0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=</a:t>
            </a:r>
            <a:r>
              <a:rPr lang="en-US" sz="46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46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[3];</a:t>
            </a:r>
          </a:p>
          <a:p>
            <a:pPr marL="699373" lvl="2" indent="0">
              <a:buNone/>
            </a:pP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6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4600" dirty="0" err="1" smtClean="0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[ ]=</a:t>
            </a:r>
            <a:r>
              <a:rPr lang="en-US" sz="46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4600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[3</a:t>
            </a: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];</a:t>
            </a:r>
          </a:p>
          <a:p>
            <a:pPr marL="699373" lvl="2" indent="0">
              <a:buNone/>
            </a:pP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600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[ ] </a:t>
            </a:r>
            <a:r>
              <a:rPr lang="en-US" sz="4600" dirty="0" err="1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=</a:t>
            </a:r>
            <a:r>
              <a:rPr lang="en-US" sz="46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46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[ ]{1,2,3};</a:t>
            </a:r>
          </a:p>
          <a:p>
            <a:pPr marL="699373" lvl="2" indent="0">
              <a:buNone/>
            </a:pP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600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[ ] </a:t>
            </a:r>
            <a:r>
              <a:rPr lang="en-US" sz="4600" dirty="0" err="1" smtClean="0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4600" dirty="0" smtClean="0">
                <a:latin typeface="Khmer OS Battambang" pitchFamily="2" charset="0"/>
                <a:cs typeface="Khmer OS Battambang" pitchFamily="2" charset="0"/>
              </a:rPr>
              <a:t>={1,2,3</a:t>
            </a:r>
            <a:r>
              <a:rPr lang="en-US" sz="4600" dirty="0">
                <a:latin typeface="Khmer OS Battambang" pitchFamily="2" charset="0"/>
                <a:cs typeface="Khmer OS Battambang" pitchFamily="2" charset="0"/>
              </a:rPr>
              <a:t>};</a:t>
            </a:r>
          </a:p>
          <a:p>
            <a:pPr marL="699373" lvl="2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 marL="699373" lvl="2" indent="0">
              <a:lnSpc>
                <a:spcPct val="150000"/>
              </a:lnSpc>
              <a:buNone/>
            </a:pP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lnSpc>
                <a:spcPct val="150000"/>
              </a:lnSpc>
              <a:buNone/>
            </a:pP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lnSpc>
                <a:spcPct val="150000"/>
              </a:lnSpc>
              <a:buNone/>
            </a:pPr>
            <a:endParaRPr lang="en-US" sz="1900" dirty="0" smtClean="0">
              <a:latin typeface="Khmer OS Battambang" pitchFamily="2" charset="0"/>
              <a:cs typeface="Khmer OS Battambang" pitchFamily="2" charset="0"/>
            </a:endParaRPr>
          </a:p>
          <a:p>
            <a:pPr marL="939403" lvl="3" indent="0">
              <a:lnSpc>
                <a:spcPct val="150000"/>
              </a:lnSpc>
              <a:buNone/>
            </a:pPr>
            <a:endParaRPr lang="en-US" sz="17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One-Dimensional Array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01254"/>
            <a:ext cx="11020927" cy="5167516"/>
          </a:xfrm>
        </p:spPr>
        <p:txBody>
          <a:bodyPr>
            <a:normAutofit fontScale="40000" lnSpcReduction="20000"/>
          </a:bodyPr>
          <a:lstStyle/>
          <a:p>
            <a:pPr marL="253603" indent="0">
              <a:lnSpc>
                <a:spcPct val="150000"/>
              </a:lnSpc>
              <a:buNone/>
            </a:pPr>
            <a:r>
              <a:rPr lang="km-KH" sz="6000" u="sng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ការ </a:t>
            </a:r>
            <a:r>
              <a:rPr lang="en-US" sz="6000" u="sng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6000" u="sng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ទៅកាន់ </a:t>
            </a:r>
            <a:r>
              <a:rPr lang="en-US" sz="6000" u="sng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6000" u="sng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6000" u="sng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Element:</a:t>
            </a:r>
          </a:p>
          <a:p>
            <a:pPr marL="253603" indent="0">
              <a:lnSpc>
                <a:spcPct val="120000"/>
              </a:lnSpc>
              <a:buNone/>
            </a:pPr>
            <a:r>
              <a:rPr lang="en-US" sz="4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5500" dirty="0" smtClean="0">
                <a:latin typeface="Khmer OS Battambang" pitchFamily="2" charset="0"/>
                <a:cs typeface="Khmer OS Battambang" pitchFamily="2" charset="0"/>
              </a:rPr>
              <a:t>យើងអាច</a:t>
            </a:r>
            <a:r>
              <a:rPr lang="km-KH" sz="5500" dirty="0">
                <a:latin typeface="Khmer OS Battambang" pitchFamily="2" charset="0"/>
                <a:cs typeface="Khmer OS Battambang" pitchFamily="2" charset="0"/>
              </a:rPr>
              <a:t>ធ្វើការ </a:t>
            </a:r>
            <a:r>
              <a:rPr lang="en-US" sz="5500" dirty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en-US" sz="5500" dirty="0" smtClean="0"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55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55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5500" dirty="0">
                <a:latin typeface="Khmer OS Battambang" pitchFamily="2" charset="0"/>
                <a:cs typeface="Khmer OS Battambang" pitchFamily="2" charset="0"/>
              </a:rPr>
              <a:t>បានដោយប្រើប្រាស់ </a:t>
            </a:r>
            <a:r>
              <a:rPr lang="en-US" sz="5500" dirty="0" smtClean="0">
                <a:latin typeface="Khmer OS Battambang" pitchFamily="2" charset="0"/>
                <a:cs typeface="Khmer OS Battambang" pitchFamily="2" charset="0"/>
              </a:rPr>
              <a:t>index</a:t>
            </a:r>
            <a:r>
              <a:rPr lang="km-KH" sz="5500" dirty="0" smtClean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55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5500" dirty="0" smtClean="0">
                <a:latin typeface="Khmer OS Battambang" pitchFamily="2" charset="0"/>
                <a:cs typeface="Khmer OS Battambang" pitchFamily="2" charset="0"/>
              </a:rPr>
              <a:t>របស់វា។ </a:t>
            </a:r>
            <a:r>
              <a:rPr lang="km-KH" sz="5500" dirty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sz="5500" dirty="0">
                <a:latin typeface="Khmer OS Battambang" pitchFamily="2" charset="0"/>
                <a:cs typeface="Khmer OS Battambang" pitchFamily="2" charset="0"/>
              </a:rPr>
              <a:t>index </a:t>
            </a:r>
            <a:r>
              <a:rPr lang="km-KH" sz="5500" dirty="0">
                <a:latin typeface="Khmer OS Battambang" pitchFamily="2" charset="0"/>
                <a:cs typeface="Khmer OS Battambang" pitchFamily="2" charset="0"/>
              </a:rPr>
              <a:t>របស់វា ចាប់ផ្តើមពីទី </a:t>
            </a:r>
            <a:r>
              <a:rPr lang="en-US" sz="5500" dirty="0">
                <a:latin typeface="Khmer OS Battambang" pitchFamily="2" charset="0"/>
                <a:cs typeface="Khmer OS Battambang" pitchFamily="2" charset="0"/>
              </a:rPr>
              <a:t>0 </a:t>
            </a:r>
            <a:r>
              <a:rPr lang="km-KH" sz="5500" dirty="0">
                <a:latin typeface="Khmer OS Battambang" pitchFamily="2" charset="0"/>
                <a:cs typeface="Khmer OS Battambang" pitchFamily="2" charset="0"/>
              </a:rPr>
              <a:t>រហូត ដល់ </a:t>
            </a:r>
            <a:r>
              <a:rPr lang="en-US" sz="5500" dirty="0" err="1">
                <a:latin typeface="Khmer OS Battambang" pitchFamily="2" charset="0"/>
                <a:cs typeface="Khmer OS Battambang" pitchFamily="2" charset="0"/>
              </a:rPr>
              <a:t>array.length</a:t>
            </a:r>
            <a:r>
              <a:rPr lang="en-US" sz="5500" dirty="0">
                <a:latin typeface="Khmer OS Battambang" pitchFamily="2" charset="0"/>
                <a:cs typeface="Khmer OS Battambang" pitchFamily="2" charset="0"/>
              </a:rPr>
              <a:t> -1</a:t>
            </a:r>
            <a:r>
              <a:rPr lang="km-KH" sz="55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5500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lnSpc>
                <a:spcPct val="120000"/>
              </a:lnSpc>
              <a:buNone/>
            </a:pPr>
            <a:r>
              <a:rPr lang="km-KH" sz="4500" dirty="0" smtClean="0">
                <a:latin typeface="Khmer OS Battambang" pitchFamily="2" charset="0"/>
                <a:cs typeface="Khmer OS Battambang" pitchFamily="2" charset="0"/>
              </a:rPr>
              <a:t>ឧទាហរណ៍៖</a:t>
            </a:r>
          </a:p>
          <a:p>
            <a:pPr marL="699373" lvl="2" indent="0">
              <a:lnSpc>
                <a:spcPct val="120000"/>
              </a:lnSpc>
              <a:buNone/>
            </a:pP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5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[ ] </a:t>
            </a:r>
            <a:r>
              <a:rPr lang="en-US" sz="4500" dirty="0" err="1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=</a:t>
            </a:r>
            <a:r>
              <a:rPr lang="en-US" sz="45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new</a:t>
            </a: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4500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[3];</a:t>
            </a:r>
          </a:p>
          <a:p>
            <a:pPr marL="699373" lvl="2" indent="0">
              <a:lnSpc>
                <a:spcPct val="120000"/>
              </a:lnSpc>
              <a:buNone/>
            </a:pP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500" dirty="0" err="1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[0]=2;</a:t>
            </a:r>
          </a:p>
          <a:p>
            <a:pPr marL="699373" lvl="2" indent="0">
              <a:lnSpc>
                <a:spcPct val="120000"/>
              </a:lnSpc>
              <a:buNone/>
            </a:pP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500" dirty="0" err="1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[1]=4;</a:t>
            </a:r>
          </a:p>
          <a:p>
            <a:pPr marL="699373" lvl="2" indent="0">
              <a:lnSpc>
                <a:spcPct val="120000"/>
              </a:lnSpc>
              <a:buNone/>
            </a:pP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500" dirty="0" err="1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4500" dirty="0">
                <a:latin typeface="Khmer OS Battambang" pitchFamily="2" charset="0"/>
                <a:cs typeface="Khmer OS Battambang" pitchFamily="2" charset="0"/>
              </a:rPr>
              <a:t>[2]=6</a:t>
            </a: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;</a:t>
            </a:r>
          </a:p>
          <a:p>
            <a:pPr marL="699373" lvl="2" indent="0">
              <a:lnSpc>
                <a:spcPct val="120000"/>
              </a:lnSpc>
              <a:buNone/>
            </a:pP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4500" dirty="0" smtClean="0">
                <a:solidFill>
                  <a:srgbClr val="92D050"/>
                </a:solidFill>
                <a:latin typeface="Khmer OS Battambang" pitchFamily="2" charset="0"/>
                <a:cs typeface="Khmer OS Battambang" pitchFamily="2" charset="0"/>
              </a:rPr>
              <a:t>//Print array Element</a:t>
            </a:r>
            <a:endParaRPr lang="en-US" sz="4500" dirty="0">
              <a:solidFill>
                <a:srgbClr val="92D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lnSpc>
                <a:spcPct val="120000"/>
              </a:lnSpc>
              <a:buNone/>
            </a:pP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	for(</a:t>
            </a:r>
            <a:r>
              <a:rPr lang="en-US" sz="45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4500" dirty="0" err="1" smtClean="0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=0;i&lt;</a:t>
            </a:r>
            <a:r>
              <a:rPr lang="en-US" sz="4500" dirty="0" err="1" smtClean="0">
                <a:latin typeface="Khmer OS Battambang" pitchFamily="2" charset="0"/>
                <a:cs typeface="Khmer OS Battambang" pitchFamily="2" charset="0"/>
              </a:rPr>
              <a:t>num.length;i</a:t>
            </a: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++)</a:t>
            </a:r>
          </a:p>
          <a:p>
            <a:pPr marL="699373" lvl="2" indent="0">
              <a:lnSpc>
                <a:spcPct val="120000"/>
              </a:lnSpc>
              <a:buNone/>
            </a:pP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4500" dirty="0" err="1" smtClean="0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4500" dirty="0" err="1" smtClean="0">
                <a:latin typeface="Khmer OS Battambang" pitchFamily="2" charset="0"/>
                <a:cs typeface="Khmer OS Battambang" pitchFamily="2" charset="0"/>
              </a:rPr>
              <a:t>num</a:t>
            </a: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[</a:t>
            </a:r>
            <a:r>
              <a:rPr lang="en-US" sz="4500" dirty="0" err="1" smtClean="0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4500" dirty="0" smtClean="0">
                <a:latin typeface="Khmer OS Battambang" pitchFamily="2" charset="0"/>
                <a:cs typeface="Khmer OS Battambang" pitchFamily="2" charset="0"/>
              </a:rPr>
              <a:t>]);</a:t>
            </a:r>
            <a:endParaRPr lang="en-US" sz="45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r>
              <a:rPr lang="en-US" sz="23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Control Flow Statement and Array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ឆេន រីណា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ស៊ឹង សារ៉ាវីត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ឆៃ សំភាស់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ស៊ីម ហ្វិក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គ្រី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វ៉យ​ រត្តនា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7.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Many-Dimensional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59650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Multi-Dimensional 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Of Array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មានន័យថា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មួយនៅក្នុង​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មួយទៀត។</a:t>
            </a:r>
          </a:p>
          <a:p>
            <a:pPr marL="59650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ជាទូទៅ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គេប្រើប្រាស់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Two-dimensional 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ដែលជាប្រភេទ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Multi-dimensional Array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59650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ជាទូទៅ គេប្រើ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Two-dimensional Array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ដើម្បីបង្ហាញទិន្នន័យមានលក្ខណៈជា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Table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4" y="4339987"/>
            <a:ext cx="7014949" cy="22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7.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Many-Dimensional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83140"/>
            <a:ext cx="11020927" cy="4811310"/>
          </a:xfrm>
        </p:spPr>
        <p:txBody>
          <a:bodyPr>
            <a:normAutofit/>
          </a:bodyPr>
          <a:lstStyle/>
          <a:p>
            <a:pPr marL="253603" indent="0">
              <a:lnSpc>
                <a:spcPct val="150000"/>
              </a:lnSpc>
              <a:buNone/>
            </a:pPr>
            <a:r>
              <a:rPr lang="km-KH" sz="2400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របៀបក្នុងការប្រកាស </a:t>
            </a:r>
            <a:r>
              <a:rPr lang="en-US" sz="2400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Two-dimensional Array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 ][ ]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;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= new </a:t>
            </a: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[2][3];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 ][ ]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= new </a:t>
            </a: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[2][3];</a:t>
            </a:r>
            <a:br>
              <a:rPr lang="en-US" sz="220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or </a:t>
            </a: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 ][ ]= new </a:t>
            </a:r>
            <a:r>
              <a:rPr lang="en-US" sz="2200" dirty="0" err="1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[2][3];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/>
              <a:t>យើងក៏អាចផ្តល់តម្លៃអោ</a:t>
            </a:r>
            <a:r>
              <a:rPr lang="km-KH" sz="2400" dirty="0" smtClean="0"/>
              <a:t>យ</a:t>
            </a:r>
            <a:r>
              <a:rPr lang="en-US" sz="2400" dirty="0" smtClean="0"/>
              <a:t>Array </a:t>
            </a:r>
            <a:r>
              <a:rPr lang="km-KH" sz="2400" dirty="0"/>
              <a:t>ក្នុងពេលប្រកាសបាន</a:t>
            </a:r>
            <a:r>
              <a:rPr lang="km-KH" sz="2400" dirty="0" smtClean="0"/>
              <a:t>ដែរ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B0F0"/>
                </a:solidFill>
              </a:rPr>
              <a:t>int</a:t>
            </a:r>
            <a:r>
              <a:rPr lang="en-US" sz="2400" dirty="0" smtClean="0"/>
              <a:t>[ ][ ] </a:t>
            </a:r>
            <a:r>
              <a:rPr lang="en-US" sz="2400" dirty="0" err="1" smtClean="0"/>
              <a:t>arrVarRef</a:t>
            </a:r>
            <a:r>
              <a:rPr lang="en-US" sz="2400" dirty="0" smtClean="0"/>
              <a:t>={ {1,2,3}, {4,5,6} };</a:t>
            </a:r>
            <a:endParaRPr lang="en-US" sz="2400" dirty="0"/>
          </a:p>
          <a:p>
            <a:pPr marL="253603" indent="0">
              <a:lnSpc>
                <a:spcPct val="150000"/>
              </a:lnSpc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7.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Many-Dimensional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83140"/>
            <a:ext cx="11020927" cy="5085630"/>
          </a:xfrm>
        </p:spPr>
        <p:txBody>
          <a:bodyPr>
            <a:noAutofit/>
          </a:bodyPr>
          <a:lstStyle/>
          <a:p>
            <a:pPr marL="59650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យើងក៏អាចកំណត់វិមាត្រនៃ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Array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ដែលមានទំហំខុសគ្នាបាន តែត្រូវបញ្ជាក់ទំហំសម្រាប់វិមាត្រទីមួយ</a:t>
            </a:r>
          </a:p>
          <a:p>
            <a:pPr marL="699373" lvl="2" indent="0">
              <a:lnSpc>
                <a:spcPct val="150000"/>
              </a:lnSpc>
              <a:buNone/>
            </a:pPr>
            <a:r>
              <a:rPr lang="km-KH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ឧទាហរណ៍</a:t>
            </a:r>
            <a:endParaRPr lang="en-US" sz="22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 ][ ]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=new </a:t>
            </a:r>
            <a:r>
              <a:rPr lang="en-US" sz="2200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[3][ ];</a:t>
            </a:r>
          </a:p>
          <a:p>
            <a:pPr marL="699373" lvl="2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[0]= new </a:t>
            </a:r>
            <a:r>
              <a:rPr lang="en-US" sz="2200" dirty="0" err="1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[2];</a:t>
            </a:r>
          </a:p>
          <a:p>
            <a:pPr marL="699373" lvl="2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[1]=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new </a:t>
            </a:r>
            <a:r>
              <a:rPr lang="en-US" sz="22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[3];</a:t>
            </a:r>
            <a:endParaRPr lang="en-US" sz="22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[2]=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new </a:t>
            </a:r>
            <a:r>
              <a:rPr lang="en-US" sz="2200" dirty="0" err="1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[4];</a:t>
            </a:r>
            <a:endParaRPr lang="en-US" sz="22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Or</a:t>
            </a:r>
            <a:r>
              <a:rPr lang="en-US" sz="2200" dirty="0" smtClean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 ][ ]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={ {1,2}, {1,2,3} , {1,2,3,4} };</a:t>
            </a:r>
            <a:endParaRPr lang="en-US" sz="2200" dirty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endParaRPr lang="km-KH" sz="2200" dirty="0" smtClean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99373" lvl="2" indent="0">
              <a:lnSpc>
                <a:spcPct val="150000"/>
              </a:lnSpc>
              <a:buNone/>
            </a:pPr>
            <a:r>
              <a:rPr lang="km-KH" sz="2200" dirty="0">
                <a:solidFill>
                  <a:schemeClr val="accent4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00" dirty="0" smtClean="0">
              <a:solidFill>
                <a:schemeClr val="accent4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22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7.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Many-Dimensional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83140"/>
            <a:ext cx="11020927" cy="5274860"/>
          </a:xfrm>
        </p:spPr>
        <p:txBody>
          <a:bodyPr>
            <a:noAutofit/>
          </a:bodyPr>
          <a:lstStyle/>
          <a:p>
            <a:r>
              <a:rPr lang="km-KH" sz="2400" dirty="0"/>
              <a:t>យើងអាច</a:t>
            </a:r>
            <a:r>
              <a:rPr lang="en-US" sz="2400" dirty="0"/>
              <a:t>Access</a:t>
            </a:r>
            <a:r>
              <a:rPr lang="km-KH" sz="2400" dirty="0"/>
              <a:t>ទៅកាន់ធាតុរបស់</a:t>
            </a:r>
            <a:r>
              <a:rPr lang="en-US" sz="2400" dirty="0" smtClean="0"/>
              <a:t>Array</a:t>
            </a:r>
            <a:r>
              <a:rPr lang="km-KH" sz="2400" dirty="0" smtClean="0"/>
              <a:t>​ ពីរវិមាត្រ តាម</a:t>
            </a:r>
            <a:r>
              <a:rPr lang="km-KH" sz="2400" dirty="0"/>
              <a:t>រយៈ</a:t>
            </a:r>
            <a:r>
              <a:rPr lang="en-US" sz="2400" dirty="0"/>
              <a:t>Index</a:t>
            </a:r>
            <a:r>
              <a:rPr lang="km-KH" sz="2400" dirty="0"/>
              <a:t>នៃ</a:t>
            </a:r>
            <a:r>
              <a:rPr lang="en-US" sz="2400" dirty="0"/>
              <a:t>rows </a:t>
            </a:r>
            <a:r>
              <a:rPr lang="km-KH" sz="2400" dirty="0"/>
              <a:t>នឹង</a:t>
            </a:r>
            <a:r>
              <a:rPr lang="en-US" sz="2400" dirty="0"/>
              <a:t> </a:t>
            </a:r>
            <a:r>
              <a:rPr lang="en-US" sz="2400" dirty="0" smtClean="0"/>
              <a:t>columns</a:t>
            </a:r>
          </a:p>
          <a:p>
            <a:pPr marL="0" indent="0">
              <a:buNone/>
            </a:pPr>
            <a:r>
              <a:rPr lang="en-US" sz="2400" dirty="0" smtClean="0"/>
              <a:t> 	</a:t>
            </a:r>
            <a:r>
              <a:rPr lang="km-KH" sz="2400" dirty="0" smtClean="0"/>
              <a:t>ឧទាហរណ៍៖</a:t>
            </a:r>
          </a:p>
          <a:p>
            <a:pPr marL="0" indent="0">
              <a:buNone/>
            </a:pPr>
            <a:r>
              <a:rPr lang="km-KH" sz="2400" dirty="0"/>
              <a:t>	</a:t>
            </a:r>
            <a:r>
              <a:rPr lang="km-KH" sz="2400" dirty="0" smtClean="0"/>
              <a:t>	</a:t>
            </a:r>
            <a:r>
              <a:rPr lang="en-US" sz="2200" dirty="0" err="1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 ][ ]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= new </a:t>
            </a:r>
            <a:r>
              <a:rPr lang="en-US" sz="2200" dirty="0" err="1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[2][3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];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[0][0]=1;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[0][1]=2;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[0][2]=3;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[1][0]=4;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[1][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]=5;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arrVarRef</a:t>
            </a:r>
            <a:r>
              <a:rPr lang="en-US" sz="2200" smtClean="0">
                <a:latin typeface="Khmer OS Battambang" pitchFamily="2" charset="0"/>
                <a:cs typeface="Khmer OS Battambang" pitchFamily="2" charset="0"/>
              </a:rPr>
              <a:t>[1][2]=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6;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>
                <a:latin typeface="Khmer OS Battambang" pitchFamily="2" charset="0"/>
                <a:cs typeface="Khmer OS Battambang" pitchFamily="2" charset="0"/>
              </a:rPr>
            </a:br>
            <a:endParaRPr lang="en-US" sz="2200" dirty="0" smtClean="0"/>
          </a:p>
          <a:p>
            <a:endParaRPr lang="km-KH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23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https://javatutorial.net/java-control-flow-statements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https://docs.oracle.com/javase/tutorial/java/nutsandbolts/switch.html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www.wideskills.com/java-tutorial/java-control-flow-statements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https://docs.oracle.com/javase/tutorial/java/nutsandbolts/arrays.html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Herbert </a:t>
            </a:r>
            <a:r>
              <a:rPr lang="en-US" dirty="0" err="1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Schildt</a:t>
            </a:r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 Java: The Complete Reference (9</a:t>
            </a:r>
            <a:r>
              <a:rPr lang="en-US" baseline="30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</a:t>
            </a:r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edition)</a:t>
            </a: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67767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</a:t>
            </a:r>
            <a:endParaRPr lang="km-KH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509486"/>
            <a:ext cx="9487300" cy="468353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If-then/if-then-else Statement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Switch-case Statement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For loop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Do-while loop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Break &amp; continues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One-demensional arry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Many-dimensional Array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If-then/if-then-else Statement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-Control flow statement: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ប្រើប្រាស់ដើម្បីអនុញ្ញាត្តអោយដំណើរការឫ រំលងនូវ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block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code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នៅពេលដែលជួបលក្ខខ័ណ្ឌណាមួយ។ 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-If-then statement: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ប្រើដើ​​​​​​​ម្បីដំណើរការ​​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code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​ ​ណាមួយដោយអាស្រ័យលើលក្ខខ័ណ្ឌ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if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ដែលបានកំណត់។ នេះជា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Structure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 នៃ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 “if” statement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if (condition) {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// execute this code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}</a:t>
            </a: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If-then/if-then-else Statement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IfStatementDemo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10, b = 20;</a:t>
            </a:r>
          </a:p>
          <a:p>
            <a:pPr marL="0" indent="0">
              <a:buNone/>
            </a:pPr>
            <a:r>
              <a:rPr lang="en-US" dirty="0"/>
              <a:t>		if (a &gt; b)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("a &gt; b");</a:t>
            </a:r>
          </a:p>
          <a:p>
            <a:pPr marL="0" indent="0">
              <a:buNone/>
            </a:pPr>
            <a:r>
              <a:rPr lang="en-US" dirty="0"/>
              <a:t>		if (a &lt; b)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("b &lt; a");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6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If-then/if-then-else Statement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358628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-If-then-else statement: </a:t>
            </a:r>
            <a:r>
              <a:rPr lang="km-KH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ប្រើសម្រាប់អោយកូដដំណើរការឫរំលងនៅពេលដែលត្រូវ</a:t>
            </a:r>
          </a:p>
          <a:p>
            <a:pPr marL="0" indent="0">
              <a:buNone/>
            </a:pPr>
            <a:r>
              <a:rPr lang="km-KH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លក្ខខ័ណ្ឌនៃ​ 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If</a:t>
            </a:r>
            <a:r>
              <a:rPr lang="km-KH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 ហើយវានិងធ្វើអ្វីផ្សេងនៅពេលដែលមិនត្រូវលក្ខខ័ណ្ឌ។</a:t>
            </a:r>
            <a:endParaRPr lang="en-US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if-else statement syntax: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 if (&lt;conditional expression&gt;)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 &lt;statement action&gt;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 else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  &lt;statement action&gt;</a:t>
            </a:r>
            <a:endParaRPr lang="km-KH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If-then/if-then-else Statement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575784"/>
            <a:ext cx="11020927" cy="43122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0" dirty="0"/>
              <a:t>public class </a:t>
            </a:r>
            <a:r>
              <a:rPr lang="en-US" sz="6000" dirty="0" err="1"/>
              <a:t>IfElseStatementDemo</a:t>
            </a:r>
            <a:r>
              <a:rPr lang="en-US" sz="6000" dirty="0"/>
              <a:t> {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	public static void main(String[] </a:t>
            </a:r>
            <a:r>
              <a:rPr lang="en-US" sz="6000" dirty="0" err="1"/>
              <a:t>args</a:t>
            </a:r>
            <a:r>
              <a:rPr lang="en-US" sz="6000" dirty="0"/>
              <a:t>) {</a:t>
            </a:r>
          </a:p>
          <a:p>
            <a:pPr marL="0" indent="0">
              <a:buNone/>
            </a:pPr>
            <a:r>
              <a:rPr lang="en-US" sz="6000" dirty="0"/>
              <a:t>		</a:t>
            </a:r>
            <a:r>
              <a:rPr lang="en-US" sz="6000" dirty="0" err="1"/>
              <a:t>int</a:t>
            </a:r>
            <a:r>
              <a:rPr lang="en-US" sz="6000" dirty="0"/>
              <a:t> a = 10, b = 20;</a:t>
            </a:r>
          </a:p>
          <a:p>
            <a:pPr marL="0" indent="0">
              <a:buNone/>
            </a:pPr>
            <a:r>
              <a:rPr lang="en-US" sz="6000" dirty="0"/>
              <a:t>		if (a &gt; b) {</a:t>
            </a:r>
          </a:p>
          <a:p>
            <a:pPr marL="0" indent="0">
              <a:buNone/>
            </a:pPr>
            <a:r>
              <a:rPr lang="en-US" sz="6000" dirty="0"/>
              <a:t>			</a:t>
            </a:r>
            <a:r>
              <a:rPr lang="en-US" sz="6000" dirty="0" err="1"/>
              <a:t>System.out.println</a:t>
            </a:r>
            <a:r>
              <a:rPr lang="en-US" sz="6000" dirty="0"/>
              <a:t>("a &gt; b");</a:t>
            </a:r>
          </a:p>
          <a:p>
            <a:pPr marL="0" indent="0">
              <a:buNone/>
            </a:pPr>
            <a:r>
              <a:rPr lang="en-US" sz="6000" dirty="0"/>
              <a:t>		} else {</a:t>
            </a:r>
          </a:p>
          <a:p>
            <a:pPr marL="0" indent="0">
              <a:buNone/>
            </a:pPr>
            <a:r>
              <a:rPr lang="en-US" sz="6000" dirty="0"/>
              <a:t>			</a:t>
            </a:r>
            <a:r>
              <a:rPr lang="en-US" sz="6000" dirty="0" err="1"/>
              <a:t>System.out.println</a:t>
            </a:r>
            <a:r>
              <a:rPr lang="en-US" sz="6000" dirty="0"/>
              <a:t>("b &lt; a");</a:t>
            </a:r>
          </a:p>
          <a:p>
            <a:pPr marL="0" indent="0">
              <a:buNone/>
            </a:pPr>
            <a:r>
              <a:rPr lang="en-US" sz="6000" dirty="0"/>
              <a:t>		}</a:t>
            </a:r>
          </a:p>
          <a:p>
            <a:pPr marL="0" indent="0">
              <a:buNone/>
            </a:pPr>
            <a:r>
              <a:rPr lang="en-US" sz="6000" dirty="0"/>
              <a:t>	}</a:t>
            </a:r>
          </a:p>
          <a:p>
            <a:pPr marL="0" indent="0">
              <a:buNone/>
            </a:pPr>
            <a:r>
              <a:rPr lang="en-US" sz="6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8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Switch-case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358628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-Switch-case Statement: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ការប្រើប្រាស់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Switch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ដើម្បីជៀសវាងការប្រើប្រាស់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multiple if-s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វាអាចធ្វើអោយកូដងាយស្រួលមើល។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វាអាចប្រើជាមួយ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primitive data types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ដូចជា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byte, short, char, and </a:t>
            </a:r>
            <a:r>
              <a:rPr lang="en-US" sz="2200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ហើយវាក៏ដំណើរការជាមួយ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enumerated types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String class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និង​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Wrapper Class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មួយចំនួនដូចជា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Character, Byte, Short, and Integer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91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Switch-case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603919"/>
            <a:ext cx="11020927" cy="431225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public class </a:t>
            </a:r>
            <a:r>
              <a:rPr lang="en-US" sz="6000" dirty="0" err="1"/>
              <a:t>SwitchExample</a:t>
            </a:r>
            <a:r>
              <a:rPr lang="en-US" sz="60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public static void main(String[] </a:t>
            </a:r>
            <a:r>
              <a:rPr lang="en-US" sz="6000" dirty="0" err="1"/>
              <a:t>args</a:t>
            </a:r>
            <a:r>
              <a:rPr lang="en-US" sz="60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</a:t>
            </a:r>
            <a:r>
              <a:rPr lang="en-US" sz="6000" dirty="0" err="1"/>
              <a:t>int</a:t>
            </a:r>
            <a:r>
              <a:rPr lang="en-US" sz="6000" dirty="0"/>
              <a:t> </a:t>
            </a:r>
            <a:r>
              <a:rPr lang="en-US" sz="6000" dirty="0" err="1"/>
              <a:t>numOfAngles</a:t>
            </a:r>
            <a:r>
              <a:rPr lang="en-US" sz="6000" dirty="0"/>
              <a:t>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switch (</a:t>
            </a:r>
            <a:r>
              <a:rPr lang="en-US" sz="6000" dirty="0" err="1"/>
              <a:t>numOfAngles</a:t>
            </a:r>
            <a:r>
              <a:rPr lang="en-US" sz="60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case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	</a:t>
            </a:r>
            <a:r>
              <a:rPr lang="en-US" sz="6000" dirty="0" err="1"/>
              <a:t>System.out.println</a:t>
            </a:r>
            <a:r>
              <a:rPr lang="en-US" sz="6000" dirty="0"/>
              <a:t>("triangle");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case 4: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	</a:t>
            </a:r>
            <a:r>
              <a:rPr lang="en-US" sz="6000" dirty="0" err="1"/>
              <a:t>System.out.println</a:t>
            </a:r>
            <a:r>
              <a:rPr lang="en-US" sz="6000" dirty="0"/>
              <a:t>("rectangle");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case 5: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	</a:t>
            </a:r>
            <a:r>
              <a:rPr lang="en-US" sz="6000" dirty="0" err="1"/>
              <a:t>System.out.println</a:t>
            </a:r>
            <a:r>
              <a:rPr lang="en-US" sz="6000" dirty="0"/>
              <a:t>("pentagon");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	</a:t>
            </a:r>
            <a:r>
              <a:rPr lang="en-US" sz="6000" dirty="0" err="1"/>
              <a:t>System.out.println</a:t>
            </a:r>
            <a:r>
              <a:rPr lang="en-US" sz="6000" dirty="0"/>
              <a:t>("Unknown shape");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4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828</Words>
  <Application>Microsoft Office PowerPoint</Application>
  <PresentationFormat>Widescreen</PresentationFormat>
  <Paragraphs>242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</vt:lpstr>
      <vt:lpstr>1. If-then/if-then-else Statement </vt:lpstr>
      <vt:lpstr>1. If-then/if-then-else Statement </vt:lpstr>
      <vt:lpstr>1. If-then/if-then-else Statement </vt:lpstr>
      <vt:lpstr>1. If-then/if-then-else Statement </vt:lpstr>
      <vt:lpstr>2. Switch-case Statement</vt:lpstr>
      <vt:lpstr>2. Switch-case Statement</vt:lpstr>
      <vt:lpstr> 3. For loop </vt:lpstr>
      <vt:lpstr> 3. For loop (ត) </vt:lpstr>
      <vt:lpstr>3. For loop (ត)</vt:lpstr>
      <vt:lpstr>4. Do-While loop</vt:lpstr>
      <vt:lpstr>5. break &amp; continue keyword </vt:lpstr>
      <vt:lpstr>5. break &amp; continue keyword ​(ត)</vt:lpstr>
      <vt:lpstr>5. break &amp; continue keyword ​(ត)</vt:lpstr>
      <vt:lpstr> 6. One-Dimensional Array </vt:lpstr>
      <vt:lpstr> 6. One-Dimensional Array </vt:lpstr>
      <vt:lpstr>6. One-Dimensional Array</vt:lpstr>
      <vt:lpstr> 7. Many-Dimensional Array </vt:lpstr>
      <vt:lpstr> 7. Many-Dimensional Array </vt:lpstr>
      <vt:lpstr> 7. Many-Dimensional Array </vt:lpstr>
      <vt:lpstr> 7. Many-Dimensional Array 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2016-04-18T03:01:40Z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