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503" r:id="rId3"/>
    <p:sldId id="505" r:id="rId4"/>
    <p:sldId id="426" r:id="rId5"/>
    <p:sldId id="509" r:id="rId6"/>
    <p:sldId id="508" r:id="rId7"/>
    <p:sldId id="519" r:id="rId8"/>
    <p:sldId id="507" r:id="rId9"/>
    <p:sldId id="510" r:id="rId10"/>
    <p:sldId id="511" r:id="rId11"/>
    <p:sldId id="512" r:id="rId12"/>
    <p:sldId id="514" r:id="rId13"/>
    <p:sldId id="513" r:id="rId14"/>
    <p:sldId id="515" r:id="rId15"/>
    <p:sldId id="516" r:id="rId16"/>
    <p:sldId id="517" r:id="rId17"/>
    <p:sldId id="518" r:id="rId18"/>
    <p:sldId id="521" r:id="rId19"/>
    <p:sldId id="523" r:id="rId20"/>
    <p:sldId id="520" r:id="rId21"/>
    <p:sldId id="522" r:id="rId22"/>
    <p:sldId id="439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6941" autoAdjust="0"/>
  </p:normalViewPr>
  <p:slideViewPr>
    <p:cSldViewPr snapToGrid="0">
      <p:cViewPr>
        <p:scale>
          <a:sx n="73" d="100"/>
          <a:sy n="73" d="100"/>
        </p:scale>
        <p:origin x="-6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D67-806A-4A06-A5CC-E2A506B094AB}" type="datetime1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s://docs.oracle.com/javase/tutorial/java/nutsandbolts/flowsummary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hmeracademy.org/" TargetMode="External"/><Relationship Id="rId4" Type="http://schemas.openxmlformats.org/officeDocument/2006/relationships/hyperlink" Target="https://docs.oracle.com/javase/tutorial/java/nutsandbolts/if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ចិត្ត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​​​​​​​​​​​​​                លោក ​លុន​ សុវឌ្ឍនា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statement</a:t>
            </a:r>
            <a:endParaRPr lang="en-US" sz="30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Iterative statement </a:t>
            </a:r>
            <a:r>
              <a:rPr lang="km-K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​សំរាប់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statements </a:t>
            </a:r>
            <a:r>
              <a:rPr lang="km-K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Iterative statement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ម្</a:t>
            </a:r>
            <a:r>
              <a:rPr lang="km-K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តងហើយម្តង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</a:t>
            </a:r>
            <a:r>
              <a:rPr lang="km-K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ដល់លក្ខ័ខណ្ឌមិនពិតទើបឈប់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2400" dirty="0" smtClean="0"/>
              <a:t>។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statement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គឺត្រូវបានគេប្រើប្រាស់ដើម្បីឲ្យវាអនុវត្ត​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ម្ដងហើយម្ដង</a:t>
            </a:r>
          </a:p>
          <a:p>
            <a:pPr marL="0" indent="0">
              <a:buNone/>
            </a:pP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 ដែលវាពិនិត្យលក្ខខណ្ឌមុននឹង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ធ្វើការ​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ហើយលក្ខណៈពិសេសរបស់វាគឺ 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វាមានចំនុចចាប់ផ្ដើម ចំនុចបញ្ចប់ និងចំនួនជំហាននៃការដើរច្បាស់លាស់។	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for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initialization ; termination ; increment){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(</a:t>
            </a:r>
            <a:r>
              <a:rPr lang="en-US" sz="3000" b="1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Infinite For loop: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for(; ;){</a:t>
            </a:r>
          </a:p>
          <a:p>
            <a:pPr marL="72009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each loop: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for(type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array or collection){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Statement;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69931" y="1596789"/>
            <a:ext cx="3780430" cy="50719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statement </a:t>
            </a:r>
            <a:endParaRPr lang="en-US" sz="30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93330" y="1718797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process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មួយដែលអាចអោ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program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execute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ឬក្រុម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នៃ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បានច្រើនដង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នៅពេលដែល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expression return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តម្លៃ​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true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While loop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វា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ធ្វើការពិនិត្យលក្ខខណ្ឌសិនមុន​ធ្វើការ​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execute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ឬមួយគេហៅថា 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Post Testing Loop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while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expression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37928" y="2651759"/>
            <a:ext cx="3643953" cy="42062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(</a:t>
            </a:r>
            <a:r>
              <a:rPr lang="en-US" sz="3000" b="1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loop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វាដូចគ្នាទៅនិង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while loop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ដែរ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ក៏ប៉ុន្តែ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“Do while”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loop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ម្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តង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មុន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សិនមុន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ពេលពិនិ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ត្យមើល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condition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while( expression );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9105" y="2246811"/>
            <a:ext cx="3643953" cy="44219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and Continue keyword</a:t>
            </a:r>
            <a:endParaRPr lang="en-US" sz="30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Transfer statements”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ក៏ស្ថិតនៅក្នុង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control statements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ផងដែរដែលគេប្រើប្រាស់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វាសម្រាប់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transfer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​ពី​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statements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នៅកន្លែងផ្សេងវិ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ញ។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keyword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ជាទូទៅគេប្រើវា​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បញ្ឈប់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 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 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ដល់ពេល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ប៉ះចំ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“Break”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ចាកចេញពី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 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នោះទៅ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statements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បន្ទាប់ទៀត។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and Continue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(</a:t>
            </a:r>
            <a:r>
              <a:rPr lang="en-US" sz="3000" b="1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757985"/>
            <a:ext cx="11020927" cy="431225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Break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ចែកជាពីរគឺ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labelled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unlabelled</a:t>
            </a:r>
            <a:r>
              <a:rPr lang="km-KH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ដែល៖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unlabelled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បញ្ចប់ដំនើរការ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ដែលនៅក្នុងបំផុត។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labelled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បញ្ចប់ដំនើរការ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ដែលនៅមុខទីតាំង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 </a:t>
            </a:r>
            <a:r>
              <a:rPr lang="km-KH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ដែលយើងបានដាក់។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label:{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(“Hello”);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if( 2 &lt;= 2)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break label;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3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(“Hello”);</a:t>
            </a:r>
          </a:p>
          <a:p>
            <a:pPr marL="0" indent="0">
              <a:buNone/>
            </a:pPr>
            <a:endParaRPr lang="en-US" sz="38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and Continue keyword (</a:t>
            </a:r>
            <a:r>
              <a:rPr lang="en-US" sz="3000" b="1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Continue”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ត្រូវបានគេប្រើសម្រាប់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skip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នូវជំហ៊ាន​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។​ នៅពេលដែល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ទៅប៉ះ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“Continue”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ដែលនៅខាងក្រោមវា មិនត្រូវបាន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នោះទេ។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85725" y="1771048"/>
            <a:ext cx="11541596" cy="48977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មួយ យើង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ត្រូវសរ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សេរដូចទៅនិងការ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ប្រកាសអញ្ញាត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ធម្មតា ដោយ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ថែមនូវ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brackets[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]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Type[ ]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var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; or Type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var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[ ];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	Example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[] Age;  or  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Age[];  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ដើម្បី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អោយ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អាចយកប្រើប្រាស់បាន យើង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ត្រូវបង្កើតវាជា </a:t>
            </a:r>
            <a:r>
              <a:rPr lang="en-US" sz="22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keyword new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bracket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និងចំនួនលេខ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0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 (n-1))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var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= new Type[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-of-element ];</a:t>
            </a:r>
            <a:endParaRPr lang="km-KH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	Example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Age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[2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]; Or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[] Age = new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[2];</a:t>
            </a:r>
          </a:p>
          <a:p>
            <a:pPr marL="240030" lvl="1" indent="0">
              <a:buNone/>
            </a:pPr>
            <a:r>
              <a:rPr lang="en-US" sz="18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7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7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5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en-US" sz="3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67651" y="2037806"/>
            <a:ext cx="7296635" cy="44112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5841" y="1565756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29224" y="2142309"/>
            <a:ext cx="11020926" cy="450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យើងបានដឹងហើយថា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array​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ប្រៀបដូចជាកញ្ចប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ខ្ចប់បណ្តុំនៃ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ដូចគ្នា។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ច្រើនវិមាត្រគឺដូចគ្នានឹងarrayមួយវិមាត្រដែរប៉ុន្តែវាត្រូវបានផ្គុំឡើង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ិ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endParaRPr lang="km-KH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​​columns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ca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ប្រាស់​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Array-two dimensional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​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ច្រើន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វិមាត្រ</a:t>
            </a:r>
            <a:endParaRPr lang="ca-ES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two-dimensional 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ដើម្បីបង្ហាញទិន្នន័យជាលក្ខណៈ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</a:t>
            </a:r>
            <a:r>
              <a:rPr lang="km-K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ca-ES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41849" y="1515178"/>
            <a:ext cx="3478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ca-E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ca-E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ច្រើនវិមាត្រ?</a:t>
            </a: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en-US" sz="3000" b="1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and Array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ផាត​ សុវឌ្ឍនា</a:t>
            </a:r>
            <a:endParaRPr lang="ca-ES" sz="1650" b="1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លោក គឹម 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លោក ហុង 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កញ្ញា​ 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ស៊ុន​​ ម៉ាឡែន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Array (</a:t>
            </a:r>
            <a:r>
              <a:rPr lang="en-US" sz="3000" b="1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85725" y="1771048"/>
            <a:ext cx="11541596" cy="4897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ការប្រកាស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Multidimensional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dog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[2][2];</a:t>
            </a:r>
          </a:p>
          <a:p>
            <a:pPr marL="0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km-KH" sz="18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7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7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5899" y="1446662"/>
            <a:ext cx="6851176" cy="49477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docs.oracle.com/javase/tutorial/java/nutsandbolts/flowsummary.html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docs.oracle.com/javase/tutorial/java/nutsandbolts/arrays.html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docs.oracle.com/javase/tutorial/java/nutsandbolts/if.html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https://www.khmeracademy.org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Book: Java Fundamental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240030" lvl="1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Control Flow Statement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		If-then/ If-then-Else statement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		Switch-case Statement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3.		For loop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4.		Do-while statement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5.		Break &amp; Continue keyword</a:t>
            </a:r>
          </a:p>
          <a:p>
            <a:pPr marL="240030" lvl="1" indent="0"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6.		One-dimensional array</a:t>
            </a:r>
          </a:p>
          <a:p>
            <a:pPr marL="24003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7.		Two-dimensional array</a:t>
            </a:r>
          </a:p>
          <a:p>
            <a:pPr marL="697230" lvl="1" indent="-457200">
              <a:spcBef>
                <a:spcPts val="0"/>
              </a:spcBef>
              <a:buAutoNum type="arabicPlain"/>
            </a:pP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Control Flow statement</a:t>
            </a:r>
            <a:endParaRPr lang="en-US" sz="30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គ្រប់គ្រងលំដាប់​នៃការ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ដែលវា​ផ្អែកលើ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Conditional logic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programming, Control flow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3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សំខាន់គឺ៖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មានដូចជា​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If, If-Else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statement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While, Do-while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Transfer statement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មានដូចជា​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Break, Continue, Return, Try-Catch-Finally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Assert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85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 If-then-Else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67543"/>
            <a:ext cx="11020927" cy="5055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ត្រូវបាន​គេប្រើសម្រាប់កំណត់ការ​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ដែលយើងចង់ឲ្យ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ឬអត់ ដែលការកំណត់នោះត្រូវការ​យក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មកធ្វើជាលក្ខខណ្ឌ។​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“If”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រាប់ធ្វើការកំណត់លើលក្ខ័ខណ្ឌតែមួយ ប្រសិនបើលក្ខ័ខណ្ឌដែល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កំណត់ពិត នោះ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or block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 ដែលស្ថិតនៅក្នុង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នោះនឹងត្រូវ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តែបើមិន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ពិតគឺ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រំលងចោល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or block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នោះ(ក្នុងករណីដែល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ខ័ខណ្ឌតែមួយ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99314" y="3381829"/>
            <a:ext cx="5588000" cy="2801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 If-then-Else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Syntax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if(expression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Example: </a:t>
            </a:r>
          </a:p>
          <a:p>
            <a:pPr marL="480060" lvl="2" indent="0">
              <a:buNone/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 = 99;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if( a &gt;= 99){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(“This is a number”);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3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ដូចគ្នាទៅនិង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ខុសត្រង់ថា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សិក្សាបាន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តែលក្ខ័ខណ្ឌពិតតែ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ចំណែក​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“If-Else”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យើងអាចសិក្សាទៅលើលក្ខ័ខណ្ឌ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ផងនិង​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មិនពិតផង បើសិនលក្ខ័ខណ្ឌនៅក្នុង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“If”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ឹ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យក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“If”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មកធ្វើការ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តែបើមិនពិតវិញ​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select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យក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Else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នោះមក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វិញម្ត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891540" lvl="4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if(expression){</a:t>
            </a:r>
          </a:p>
          <a:p>
            <a:pPr marL="891540" lvl="4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statement;</a:t>
            </a:r>
          </a:p>
          <a:p>
            <a:pPr marL="891540" lvl="4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891540" lvl="4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lse{</a:t>
            </a:r>
          </a:p>
          <a:p>
            <a:pPr marL="891540" lvl="4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statement;</a:t>
            </a:r>
          </a:p>
          <a:p>
            <a:pPr marL="891540" lvl="4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 statement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ជាការគ្រប់គ្រងទៅលើ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flow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់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​វាមាន​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“if-then/ if-then-else” statement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មាន​លក្ខណៈ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លឿន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Switch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វាធ្វើការផ្ទៀងផ្ទាត់តំលៃនៅក្នុង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expression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ជាមួយនិងតំលៃរបស់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ជាតំលៃរបស់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ស្មើគ្នាជាមួយនិងតំលៃរបស់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ណាមួយនោះ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case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នោះរហូតជួប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break”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​ទើបចាកចេញ។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មួយចំនួនសម្រាប់ការប្រើប្រាស់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“switch block”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អាចត្រូវបានគេ​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label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ឲ្យមួយ ឬក៏ច្រើន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ឬមួយក៏</a:t>
            </a:r>
          </a:p>
          <a:p>
            <a:pPr marL="480060" lvl="2" indent="0">
              <a:buNone/>
            </a:pP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ដែលប្រើនៅក្នុង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expression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short, byte, char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ឬជា</a:t>
            </a:r>
          </a:p>
          <a:p>
            <a:pPr marL="480060" lvl="2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enumerated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types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ឬអាចជា​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មួយចំនួនតូចទៀត។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ប្រភេទ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ទិន្នន័យរបស់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ត្រូវតែដូចទៅនិងប្រភេទទិន្នន័យរបស់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Values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ទាំងអស់ត្រូវតែជាចំនួនថេរ មិនមែន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ជាអញ្ញាត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ហើយតម្លៃរបស់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វានៅក្នុង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មួយៗ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អោយដូច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គ្នាឡើយ។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ត្រូវតែដាក់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“break”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ដើម្បីបញ្ចប់លក្ខខណ្ឌ</a:t>
            </a:r>
            <a:endParaRPr lang="km-KH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Custom</PresentationFormat>
  <Paragraphs>202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TS102922647</vt:lpstr>
      <vt:lpstr>PowerPoint Presentation</vt:lpstr>
      <vt:lpstr>ថ្នាក់ កំពង់សោម</vt:lpstr>
      <vt:lpstr>មាតិកា</vt:lpstr>
      <vt:lpstr>1 Control Flow statement</vt:lpstr>
      <vt:lpstr>1 If-then/ If-then-Else​ Statement</vt:lpstr>
      <vt:lpstr>1 If-then/ If-then-Else​ Statement (Cont)</vt:lpstr>
      <vt:lpstr>1 If-then/ If-then-else​ Statement (Cont)</vt:lpstr>
      <vt:lpstr>2 Switch-case statement</vt:lpstr>
      <vt:lpstr>2 Switch-case statement (Cont)</vt:lpstr>
      <vt:lpstr>3. For Loop statement</vt:lpstr>
      <vt:lpstr>3. For Loop statement (Cont)</vt:lpstr>
      <vt:lpstr>4. Do-While statement </vt:lpstr>
      <vt:lpstr>4. Do-While statement (Cont) </vt:lpstr>
      <vt:lpstr>6. Break and Continue keyword</vt:lpstr>
      <vt:lpstr>6. Break and Continue keyword (Cont)</vt:lpstr>
      <vt:lpstr>6. Break and Continue keyword (Cont)</vt:lpstr>
      <vt:lpstr> 6. Array </vt:lpstr>
      <vt:lpstr>6. Array (Cont)</vt:lpstr>
      <vt:lpstr>6. Array (Cont)</vt:lpstr>
      <vt:lpstr>6. Array (Cont)</vt:lpstr>
      <vt:lpstr> 7.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2016-04-18T03:13:55Z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