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image13.jpg" ContentType="image/gif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bookmarkIdSeed="2">
  <p:sldMasterIdLst>
    <p:sldMasterId id="2147483648" r:id="rId2"/>
  </p:sldMasterIdLst>
  <p:notesMasterIdLst>
    <p:notesMasterId r:id="rId28"/>
  </p:notesMasterIdLst>
  <p:handoutMasterIdLst>
    <p:handoutMasterId r:id="rId29"/>
  </p:handoutMasterIdLst>
  <p:sldIdLst>
    <p:sldId id="503" r:id="rId3"/>
    <p:sldId id="505" r:id="rId4"/>
    <p:sldId id="512" r:id="rId5"/>
    <p:sldId id="567" r:id="rId6"/>
    <p:sldId id="563" r:id="rId7"/>
    <p:sldId id="569" r:id="rId8"/>
    <p:sldId id="570" r:id="rId9"/>
    <p:sldId id="571" r:id="rId10"/>
    <p:sldId id="572" r:id="rId11"/>
    <p:sldId id="573" r:id="rId12"/>
    <p:sldId id="581" r:id="rId13"/>
    <p:sldId id="582" r:id="rId14"/>
    <p:sldId id="583" r:id="rId15"/>
    <p:sldId id="584" r:id="rId16"/>
    <p:sldId id="585" r:id="rId17"/>
    <p:sldId id="587" r:id="rId18"/>
    <p:sldId id="586" r:id="rId19"/>
    <p:sldId id="574" r:id="rId20"/>
    <p:sldId id="575" r:id="rId21"/>
    <p:sldId id="576" r:id="rId22"/>
    <p:sldId id="577" r:id="rId23"/>
    <p:sldId id="578" r:id="rId24"/>
    <p:sldId id="579" r:id="rId25"/>
    <p:sldId id="588" r:id="rId26"/>
    <p:sldId id="42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81481" autoAdjust="0"/>
  </p:normalViewPr>
  <p:slideViewPr>
    <p:cSldViewPr snapToGrid="0">
      <p:cViewPr varScale="1">
        <p:scale>
          <a:sx n="75" d="100"/>
          <a:sy n="75" d="100"/>
        </p:scale>
        <p:origin x="744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18-Apr-16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18-Apr-16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71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60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60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60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60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60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100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https://docs.oracle.com/javase/tutorial/java/nutsandbolts/switch.html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05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60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http://www.tutorialspoint.com/java/java_loop_control.htm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60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http://www.tutorialspoint.com/java/java_loop_control.htm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75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https://docs.oracle.com/javase/tutorial/java/nutsandbolts/while.html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67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31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68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60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18-Apr-16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18-Apr-16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18-Apr-16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18-Apr-16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18-Apr-16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18-Apr-16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18-Apr-16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18-Apr-16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18-Apr-16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nutsandbolts/switch.html" TargetMode="External"/><Relationship Id="rId7" Type="http://schemas.openxmlformats.org/officeDocument/2006/relationships/hyperlink" Target="http://www.java2s.com/Tutorial/Java/0140__Collections/ArraysofArrays.ht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tutorialspoint.com/java/java_arrays.htm" TargetMode="External"/><Relationship Id="rId5" Type="http://schemas.openxmlformats.org/officeDocument/2006/relationships/hyperlink" Target="https://docs.oracle.com/javase/tutorial/java/nutsandbolts/while.html" TargetMode="External"/><Relationship Id="rId4" Type="http://schemas.openxmlformats.org/officeDocument/2006/relationships/hyperlink" Target="http://www.tutorialspoint.com/java/java_loop_control.htm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</a:t>
            </a: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​​​ លោក 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រ័ត្ន ភារុណ</a:t>
            </a: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លោក លុន​ សុវឌ្ឍនា</a:t>
            </a:r>
            <a:endParaRPr lang="en-US" sz="1500" b="1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​​​​​                លោក ដារ៉ា​ ពេញចិត្ត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/>
          </p:cNvSpPr>
          <p:nvPr/>
        </p:nvSpPr>
        <p:spPr bwMode="auto">
          <a:xfrm>
            <a:off x="166538" y="338728"/>
            <a:ext cx="9328786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chemeClr val="accent2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chemeClr val="accent2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chemeClr val="accent2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4985" y="545728"/>
            <a:ext cx="386355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៤.យល់ដឹងអំពី </a:t>
            </a:r>
            <a:r>
              <a:rPr lang="en-US" sz="3000" b="1" dirty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For loop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656522"/>
            <a:ext cx="11020927" cy="44267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Syntax: 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2331" y="2264240"/>
            <a:ext cx="5385734" cy="24847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m-KH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រូបមន្ត៖</a:t>
            </a:r>
            <a:endParaRPr lang="en-US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for(initialize ; Condition ;Increment ){</a:t>
            </a: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//Statement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  <a:endParaRPr lang="km-KH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18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/>
          </p:cNvSpPr>
          <p:nvPr/>
        </p:nvSpPr>
        <p:spPr bwMode="auto">
          <a:xfrm>
            <a:off x="166538" y="338728"/>
            <a:ext cx="9328786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chemeClr val="accent2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chemeClr val="accent2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chemeClr val="accent2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4985" y="545728"/>
            <a:ext cx="386355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៤.យល់ដឹងអំពី </a:t>
            </a:r>
            <a:r>
              <a:rPr lang="en-US" sz="3000" b="1" dirty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For loop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656522"/>
            <a:ext cx="11020927" cy="44267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Process: 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1026" name="Picture 2" descr="for-loop-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710" y="2176062"/>
            <a:ext cx="6853666" cy="390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78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/>
          </p:cNvSpPr>
          <p:nvPr/>
        </p:nvSpPr>
        <p:spPr bwMode="auto">
          <a:xfrm>
            <a:off x="166538" y="338728"/>
            <a:ext cx="9328786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chemeClr val="accent2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chemeClr val="accent2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chemeClr val="accent2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4985" y="545728"/>
            <a:ext cx="611898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៥.</a:t>
            </a:r>
            <a:r>
              <a:rPr lang="km-KH" sz="3000" b="1" dirty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យល់ដឹងអំពី </a:t>
            </a:r>
            <a:r>
              <a:rPr lang="en-US" sz="3000" b="1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 While, Do-while </a:t>
            </a:r>
            <a:r>
              <a:rPr lang="en-US" sz="3000" b="1" dirty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loop 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/>
          </p:nvPr>
        </p:nvSpPr>
        <p:spPr>
          <a:xfrm>
            <a:off x="492093" y="2431223"/>
            <a:ext cx="11020927" cy="4426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- While loop</a:t>
            </a:r>
          </a:p>
          <a:p>
            <a:pPr marL="0" indent="0">
              <a:buNone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while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loop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control structure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ដែលអនុញ្ញាតឲអនុវត្តន៍កិច្ចការដដែល​ ដោយមិនបានដឹងពីចំនួនដងជាក់លាក់នៃដំណើរការ។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Statements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While Loop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ដំណើរការពេលជួបលក្ខខណ្ឌពិត។</a:t>
            </a:r>
          </a:p>
          <a:p>
            <a:pPr marL="0" indent="0">
              <a:buNone/>
            </a:pPr>
            <a:r>
              <a:rPr lang="en-US" sz="2000" u="sng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Syntax: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6600CC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While (</a:t>
            </a:r>
            <a:r>
              <a:rPr lang="en-US" sz="2000" dirty="0" err="1">
                <a:solidFill>
                  <a:srgbClr val="6600CC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Boolean_expression</a:t>
            </a:r>
            <a:r>
              <a:rPr lang="en-US" sz="2000" dirty="0">
                <a:solidFill>
                  <a:srgbClr val="6600CC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6600CC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6600CC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//Statements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6600CC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  <a:endParaRPr lang="en-US" sz="2400" i="1" dirty="0">
              <a:solidFill>
                <a:srgbClr val="6600CC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94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/>
          </p:cNvSpPr>
          <p:nvPr/>
        </p:nvSpPr>
        <p:spPr bwMode="auto">
          <a:xfrm>
            <a:off x="166538" y="338728"/>
            <a:ext cx="9328786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chemeClr val="accent2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chemeClr val="accent2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chemeClr val="accent2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4985" y="545728"/>
            <a:ext cx="611898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៥.</a:t>
            </a:r>
            <a:r>
              <a:rPr lang="km-KH" sz="3000" b="1" dirty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យល់ដឹងអំពី </a:t>
            </a:r>
            <a:r>
              <a:rPr lang="en-US" sz="3000" b="1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 While, Do-while </a:t>
            </a:r>
            <a:r>
              <a:rPr lang="en-US" sz="3000" b="1" dirty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loop 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/>
          </p:nvPr>
        </p:nvSpPr>
        <p:spPr>
          <a:xfrm>
            <a:off x="428593" y="1758123"/>
            <a:ext cx="11020927" cy="4426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- Do while loop</a:t>
            </a:r>
          </a:p>
          <a:p>
            <a:pPr marL="0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do...while loop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អនុ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វត្តន៍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Statements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ខាងក្នុងវាយ៉ាងហោចណាស់មួយដងមុននឹងត្រួតពិនិត្យលក្ខខណ្ឌ។</a:t>
            </a:r>
          </a:p>
          <a:p>
            <a:pPr marL="0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Syntax:</a:t>
            </a:r>
          </a:p>
          <a:p>
            <a:pPr marL="0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do</a:t>
            </a:r>
          </a:p>
          <a:p>
            <a:pPr marL="0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//Statements</a:t>
            </a:r>
          </a:p>
          <a:p>
            <a:pPr marL="0" indent="0">
              <a:buNone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} while(</a:t>
            </a:r>
            <a:r>
              <a:rPr lang="en-US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Boolean_expression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);</a:t>
            </a:r>
          </a:p>
          <a:p>
            <a:pPr marL="0" indent="0">
              <a:buNone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5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9"/>
            <a:ext cx="11020927" cy="4760561"/>
          </a:xfrm>
        </p:spPr>
        <p:txBody>
          <a:bodyPr>
            <a:normAutofit/>
          </a:bodyPr>
          <a:lstStyle/>
          <a:p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ឃ្លា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Break 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មានកាប្រើ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យ៉ាង។ </a:t>
            </a:r>
          </a:p>
          <a:p>
            <a:pPr lvl="2"/>
            <a:r>
              <a:rPr lang="km-KH" sz="19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បញ្ចប់ឃ្លា </a:t>
            </a:r>
            <a:r>
              <a:rPr lang="en-US" sz="19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Switch</a:t>
            </a:r>
          </a:p>
          <a:p>
            <a:pPr lvl="2"/>
            <a:endParaRPr lang="en-US" sz="19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/>
            <a:endParaRPr lang="en-US" sz="19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12" y="2739555"/>
            <a:ext cx="4889431" cy="3792055"/>
          </a:xfrm>
          <a:prstGeom prst="rect">
            <a:avLst/>
          </a:prstGeom>
        </p:spPr>
      </p:pic>
      <p:sp>
        <p:nvSpPr>
          <p:cNvPr id="7" name="Title 5"/>
          <p:cNvSpPr txBox="1">
            <a:spLocks/>
          </p:cNvSpPr>
          <p:nvPr/>
        </p:nvSpPr>
        <p:spPr bwMode="auto">
          <a:xfrm>
            <a:off x="467420" y="381165"/>
            <a:ext cx="8245595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30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៦.</a:t>
            </a:r>
            <a:r>
              <a:rPr lang="km-KH" sz="3000" b="1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យល់ដឹងអំពី </a:t>
            </a:r>
            <a:r>
              <a:rPr lang="en-US" sz="3000" b="1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break &amp; continue Keyword </a:t>
            </a:r>
          </a:p>
          <a:p>
            <a:endParaRPr lang="en-US" sz="3000" b="1" dirty="0">
              <a:solidFill>
                <a:schemeClr val="accent2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17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2"/>
            <a:r>
              <a:rPr lang="km-KH" sz="19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ចាក</a:t>
            </a:r>
            <a:r>
              <a:rPr lang="km-KH" sz="19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ចេញពីដំណើរបង្វិល (</a:t>
            </a:r>
            <a:r>
              <a:rPr lang="en-US" sz="19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Loop</a:t>
            </a:r>
            <a:r>
              <a:rPr lang="km-KH" sz="19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19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/>
            <a:endParaRPr lang="en-US" sz="19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endParaRPr lang="en-US" sz="19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/>
            <a:endParaRPr lang="en-US" sz="19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/>
            <a:endParaRPr lang="en-US" sz="19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/>
            <a:endParaRPr lang="en-US" sz="19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/>
            <a:endParaRPr lang="en-US" sz="19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523" y="2391809"/>
            <a:ext cx="3963643" cy="3452399"/>
          </a:xfrm>
          <a:prstGeom prst="rect">
            <a:avLst/>
          </a:prstGeom>
        </p:spPr>
      </p:pic>
      <p:sp>
        <p:nvSpPr>
          <p:cNvPr id="8" name="Title 5"/>
          <p:cNvSpPr txBox="1">
            <a:spLocks/>
          </p:cNvSpPr>
          <p:nvPr/>
        </p:nvSpPr>
        <p:spPr bwMode="auto">
          <a:xfrm>
            <a:off x="467420" y="381165"/>
            <a:ext cx="8245595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30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៦.</a:t>
            </a:r>
            <a:r>
              <a:rPr lang="km-KH" sz="3000" b="1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យល់ដឹងអំពី </a:t>
            </a:r>
            <a:r>
              <a:rPr lang="en-US" sz="3000" b="1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break &amp; continue Keyword </a:t>
            </a:r>
            <a:r>
              <a:rPr lang="en-US" sz="30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km-KH" sz="30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បន្ត</a:t>
            </a:r>
            <a:r>
              <a:rPr lang="en-US" sz="30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b="1" dirty="0">
              <a:solidFill>
                <a:schemeClr val="accent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b="1" dirty="0">
              <a:solidFill>
                <a:schemeClr val="accent2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45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Khmer OS Battambang"/>
              </a:rPr>
              <a:t>break </a:t>
            </a:r>
            <a:r>
              <a:rPr lang="km-KH" sz="2200" dirty="0">
                <a:latin typeface="Khmer OS Battambang"/>
              </a:rPr>
              <a:t>ចែកជាពីរគឺ </a:t>
            </a:r>
            <a:r>
              <a:rPr lang="en-US" sz="2200" dirty="0">
                <a:latin typeface="Khmer OS Battambang"/>
              </a:rPr>
              <a:t>labelled </a:t>
            </a:r>
            <a:r>
              <a:rPr lang="km-KH" sz="2200" dirty="0">
                <a:latin typeface="Khmer OS Battambang"/>
              </a:rPr>
              <a:t>និង </a:t>
            </a:r>
            <a:r>
              <a:rPr lang="en-US" sz="2200" dirty="0" err="1">
                <a:latin typeface="Khmer OS Battambang"/>
              </a:rPr>
              <a:t>unlabelled</a:t>
            </a:r>
            <a:endParaRPr lang="en-US" sz="2200" dirty="0">
              <a:latin typeface="Khmer OS Battambang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Khmer OS Battambang"/>
              </a:rPr>
              <a:t>	</a:t>
            </a:r>
            <a:r>
              <a:rPr lang="en-US" sz="2200" dirty="0" err="1">
                <a:latin typeface="Khmer OS Battambang"/>
              </a:rPr>
              <a:t>unlabelled</a:t>
            </a:r>
            <a:r>
              <a:rPr lang="en-US" sz="2200" dirty="0">
                <a:latin typeface="Khmer OS Battambang"/>
              </a:rPr>
              <a:t> break </a:t>
            </a:r>
            <a:r>
              <a:rPr lang="km-KH" sz="2200" dirty="0">
                <a:latin typeface="Khmer OS Battambang"/>
              </a:rPr>
              <a:t>បញ្ចប់ដំនើរការ </a:t>
            </a:r>
            <a:r>
              <a:rPr lang="en-US" sz="2200" dirty="0">
                <a:latin typeface="Khmer OS Battambang"/>
              </a:rPr>
              <a:t>loop </a:t>
            </a:r>
            <a:r>
              <a:rPr lang="km-KH" sz="2200" dirty="0" smtClean="0">
                <a:latin typeface="Khmer OS Battambang"/>
              </a:rPr>
              <a:t>ដែល</a:t>
            </a:r>
            <a:r>
              <a:rPr lang="km-KH" sz="2200" dirty="0" smtClean="0">
                <a:latin typeface="Khmer OS Battambang"/>
              </a:rPr>
              <a:t>វាស្ថិតនៅក្នុង</a:t>
            </a:r>
            <a:r>
              <a:rPr lang="en-US" sz="2200" dirty="0" smtClean="0">
                <a:latin typeface="Khmer OS Battambang"/>
              </a:rPr>
              <a:t> scope </a:t>
            </a:r>
            <a:r>
              <a:rPr lang="km-KH" sz="2200" dirty="0" smtClean="0">
                <a:latin typeface="Khmer OS Battambang"/>
              </a:rPr>
              <a:t>នោះ</a:t>
            </a:r>
            <a:r>
              <a:rPr lang="km-KH" sz="2200" dirty="0" smtClean="0">
                <a:latin typeface="Khmer OS Battambang"/>
              </a:rPr>
              <a:t>។</a:t>
            </a:r>
            <a:endParaRPr lang="km-KH" sz="2200" dirty="0">
              <a:latin typeface="Khmer OS Battambang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Khmer OS Battambang"/>
              </a:rPr>
              <a:t>	labelled </a:t>
            </a:r>
            <a:r>
              <a:rPr lang="km-KH" sz="2200" dirty="0">
                <a:latin typeface="Khmer OS Battambang"/>
              </a:rPr>
              <a:t>បញ្ចប់ដំនើរការ </a:t>
            </a:r>
            <a:r>
              <a:rPr lang="en-US" sz="2200" dirty="0">
                <a:latin typeface="Khmer OS Battambang"/>
              </a:rPr>
              <a:t>loop </a:t>
            </a:r>
            <a:r>
              <a:rPr lang="km-KH" sz="2200" dirty="0">
                <a:latin typeface="Khmer OS Battambang"/>
              </a:rPr>
              <a:t>ដែលនៅមុខទីតាំង </a:t>
            </a:r>
            <a:r>
              <a:rPr lang="en-US" sz="2200" dirty="0">
                <a:latin typeface="Khmer OS Battambang"/>
              </a:rPr>
              <a:t>label </a:t>
            </a:r>
            <a:r>
              <a:rPr lang="km-KH" sz="2200" dirty="0">
                <a:latin typeface="Khmer OS Battambang"/>
              </a:rPr>
              <a:t>ដែលយើងបានដាក់។</a:t>
            </a:r>
            <a:endParaRPr lang="en-US" sz="2200" dirty="0">
              <a:latin typeface="Khmer OS Battambang"/>
            </a:endParaRPr>
          </a:p>
          <a:p>
            <a:pPr marL="480060" lvl="2" indent="0">
              <a:buNone/>
            </a:pPr>
            <a:endParaRPr lang="en-US" sz="19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endParaRPr lang="en-US" sz="19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/>
            <a:endParaRPr lang="en-US" sz="19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/>
            <a:endParaRPr lang="en-US" sz="19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/>
            <a:endParaRPr lang="en-US" sz="19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/>
            <a:endParaRPr lang="en-US" sz="19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/>
          </a:p>
        </p:txBody>
      </p:sp>
      <p:sp>
        <p:nvSpPr>
          <p:cNvPr id="8" name="Title 5"/>
          <p:cNvSpPr txBox="1">
            <a:spLocks/>
          </p:cNvSpPr>
          <p:nvPr/>
        </p:nvSpPr>
        <p:spPr bwMode="auto">
          <a:xfrm>
            <a:off x="467420" y="381165"/>
            <a:ext cx="8245595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30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៦.</a:t>
            </a:r>
            <a:r>
              <a:rPr lang="km-KH" sz="3000" b="1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យល់ដឹងអំពី </a:t>
            </a:r>
            <a:r>
              <a:rPr lang="en-US" sz="3000" b="1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break &amp; continue Keyword </a:t>
            </a:r>
            <a:r>
              <a:rPr lang="en-US" sz="30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km-KH" sz="30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បន្ត</a:t>
            </a:r>
            <a:r>
              <a:rPr lang="en-US" sz="30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b="1" dirty="0">
              <a:solidFill>
                <a:schemeClr val="accent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88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4664107" cy="4794851"/>
          </a:xfrm>
        </p:spPr>
        <p:txBody>
          <a:bodyPr>
            <a:normAutofit fontScale="85000" lnSpcReduction="20000"/>
          </a:bodyPr>
          <a:lstStyle/>
          <a:p>
            <a:pPr lvl="1">
              <a:lnSpc>
                <a:spcPct val="120000"/>
              </a:lnSpc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Continue :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គឺជាឃ្លាបញ្ជាមួយប្រើសំរាប់បង្ខំ អោយឆាប់ធ្វើសកម្មភាពដដែលៗ នៅក្នុង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Loop.</a:t>
            </a:r>
          </a:p>
          <a:p>
            <a:pPr marL="480060" lvl="2" indent="0">
              <a:buNone/>
            </a:pP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Khmer OS Battambang"/>
              </a:rPr>
              <a:t>continue </a:t>
            </a:r>
            <a:r>
              <a:rPr lang="km-KH" sz="2200" dirty="0">
                <a:latin typeface="Khmer OS Battambang"/>
              </a:rPr>
              <a:t>ក៏ដូចទៅនឹង </a:t>
            </a:r>
            <a:r>
              <a:rPr lang="en-US" sz="2200" dirty="0">
                <a:latin typeface="Khmer OS Battambang"/>
              </a:rPr>
              <a:t>break </a:t>
            </a:r>
            <a:r>
              <a:rPr lang="km-KH" sz="2200" dirty="0">
                <a:latin typeface="Khmer OS Battambang"/>
              </a:rPr>
              <a:t>ដែលគឺវាចែកចេញជាពីរគឺ </a:t>
            </a:r>
            <a:r>
              <a:rPr lang="en-US" sz="2200" dirty="0">
                <a:latin typeface="Khmer OS Battambang"/>
              </a:rPr>
              <a:t>labelled </a:t>
            </a:r>
            <a:r>
              <a:rPr lang="km-KH" sz="2200" dirty="0">
                <a:latin typeface="Khmer OS Battambang"/>
              </a:rPr>
              <a:t>និង </a:t>
            </a:r>
            <a:r>
              <a:rPr lang="en-US" sz="2200" dirty="0" err="1">
                <a:latin typeface="Khmer OS Battambang"/>
              </a:rPr>
              <a:t>unlabelled</a:t>
            </a:r>
            <a:r>
              <a:rPr lang="km-KH" sz="2200" dirty="0">
                <a:latin typeface="Khmer OS Battambang"/>
              </a:rPr>
              <a:t>។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Khmer OS Battambang"/>
              </a:rPr>
              <a:t>	</a:t>
            </a:r>
            <a:r>
              <a:rPr lang="en-US" sz="2200" dirty="0" err="1">
                <a:latin typeface="Khmer OS Battambang"/>
              </a:rPr>
              <a:t>unlabelled</a:t>
            </a:r>
            <a:r>
              <a:rPr lang="en-US" sz="2200" dirty="0">
                <a:latin typeface="Khmer OS Battambang"/>
              </a:rPr>
              <a:t> continue </a:t>
            </a:r>
            <a:r>
              <a:rPr lang="km-KH" sz="2200" dirty="0">
                <a:latin typeface="Khmer OS Battambang"/>
              </a:rPr>
              <a:t>រំលងការងារដែលត្រូវដំនើរការក្នុង</a:t>
            </a:r>
            <a:r>
              <a:rPr lang="en-US" sz="2200" dirty="0">
                <a:latin typeface="Khmer OS Battambang"/>
              </a:rPr>
              <a:t>loop</a:t>
            </a:r>
            <a:r>
              <a:rPr lang="km-KH" sz="2200" dirty="0">
                <a:latin typeface="Khmer OS Battambang"/>
              </a:rPr>
              <a:t>។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Khmer OS Battambang"/>
              </a:rPr>
              <a:t>	labelled continue </a:t>
            </a:r>
            <a:r>
              <a:rPr lang="km-KH" sz="2200" dirty="0">
                <a:latin typeface="Khmer OS Battambang"/>
              </a:rPr>
              <a:t>រំលងការងារដែលត្រូវធ្វើក្នុង</a:t>
            </a:r>
            <a:r>
              <a:rPr lang="en-US" sz="2200" dirty="0">
                <a:latin typeface="Khmer OS Battambang"/>
              </a:rPr>
              <a:t>loop </a:t>
            </a:r>
            <a:r>
              <a:rPr lang="km-KH" sz="2200" dirty="0">
                <a:latin typeface="Khmer OS Battambang"/>
              </a:rPr>
              <a:t>ទៅខាងក្រៅណាមួយដែលបានប្រកាស </a:t>
            </a:r>
            <a:r>
              <a:rPr lang="en-US" sz="2200" dirty="0">
                <a:latin typeface="Khmer OS Battambang"/>
              </a:rPr>
              <a:t>label</a:t>
            </a:r>
          </a:p>
          <a:p>
            <a:pPr lvl="2"/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154" y="1771048"/>
            <a:ext cx="5830628" cy="3086803"/>
          </a:xfrm>
          <a:prstGeom prst="rect">
            <a:avLst/>
          </a:prstGeom>
        </p:spPr>
      </p:pic>
      <p:sp>
        <p:nvSpPr>
          <p:cNvPr id="7" name="Title 5"/>
          <p:cNvSpPr txBox="1">
            <a:spLocks/>
          </p:cNvSpPr>
          <p:nvPr/>
        </p:nvSpPr>
        <p:spPr bwMode="auto">
          <a:xfrm>
            <a:off x="467420" y="381165"/>
            <a:ext cx="8245595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30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៦.</a:t>
            </a:r>
            <a:r>
              <a:rPr lang="km-KH" sz="3000" b="1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យល់ដឹងអំពី </a:t>
            </a:r>
            <a:r>
              <a:rPr lang="en-US" sz="3000" b="1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break &amp; continue Keyword </a:t>
            </a:r>
            <a:r>
              <a:rPr lang="en-US" sz="30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km-KH" sz="30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បន្ត</a:t>
            </a:r>
            <a:r>
              <a:rPr lang="en-US" sz="30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b="1" dirty="0">
              <a:solidFill>
                <a:schemeClr val="accent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89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/>
          </p:cNvSpPr>
          <p:nvPr/>
        </p:nvSpPr>
        <p:spPr bwMode="auto">
          <a:xfrm>
            <a:off x="166538" y="338728"/>
            <a:ext cx="9328786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chemeClr val="accent2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chemeClr val="accent2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chemeClr val="accent2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4985" y="545728"/>
            <a:ext cx="638668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៧.</a:t>
            </a:r>
            <a:r>
              <a:rPr lang="km-KH" sz="3000" b="1" dirty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យល់ដឹងអំពី </a:t>
            </a:r>
            <a:r>
              <a:rPr lang="en-US" sz="3000" b="1" dirty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One-Dimensional array</a:t>
            </a:r>
          </a:p>
          <a:p>
            <a:endParaRPr lang="en-US" sz="3000" b="1" dirty="0">
              <a:solidFill>
                <a:schemeClr val="accent2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656522"/>
            <a:ext cx="11020927" cy="4426777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Array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គឺជាបណ្តុំនែអញ្ញតដែលមានប្រភេទទិន្នន័យដូចគ្នា ស្ថិតនៅក្រោមឈ្មោះតែមួយ តែវាញែកធាតុនីមួយៗ ដាច់ពីគ្នាដោយសារ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Index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។ តំលៃនីមួយៗនៅក្នុង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Array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ហៅថាធាតុនៃ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Array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One-Dimensional array</a:t>
            </a:r>
          </a:p>
          <a:p>
            <a:pPr marL="0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ជា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ប្រភេទ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Array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ដែលមានតែមួយជួឈរ ពោលគឺមាន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Column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តែមួយ មាន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Rows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មួយរឺច្រើន។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Syntax:</a:t>
            </a:r>
          </a:p>
          <a:p>
            <a:pPr marL="0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Data-type Array-name[];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ឬ</a:t>
            </a:r>
          </a:p>
          <a:p>
            <a:pPr marL="0" indent="0">
              <a:buNone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Data-type[] array-name;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ឬ</a:t>
            </a:r>
          </a:p>
          <a:p>
            <a:pPr marL="0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Data-type []array-name;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7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/>
          </p:cNvSpPr>
          <p:nvPr/>
        </p:nvSpPr>
        <p:spPr bwMode="auto">
          <a:xfrm>
            <a:off x="166538" y="338728"/>
            <a:ext cx="9328786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chemeClr val="accent2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chemeClr val="accent2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chemeClr val="accent2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4985" y="545728"/>
            <a:ext cx="726352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៧.</a:t>
            </a:r>
            <a:r>
              <a:rPr lang="km-KH" sz="3000" b="1" dirty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យល់ដឹងអំពី </a:t>
            </a:r>
            <a:r>
              <a:rPr lang="en-US" sz="3000" b="1" dirty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One-Dimensional </a:t>
            </a:r>
            <a:r>
              <a:rPr lang="en-US" sz="3000" b="1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array</a:t>
            </a:r>
            <a:r>
              <a:rPr lang="km-KH" sz="3000" b="1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ca-ES" sz="3000" b="1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km-KH" sz="3000" b="1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បន្ត</a:t>
            </a:r>
            <a:r>
              <a:rPr lang="ca-ES" sz="3000" b="1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)</a:t>
            </a:r>
            <a:endParaRPr lang="en-US" sz="3000" b="1" dirty="0">
              <a:solidFill>
                <a:schemeClr val="accent2"/>
              </a:solidFill>
              <a:latin typeface="Khmer OS Battambang" pitchFamily="2" charset="0"/>
              <a:cs typeface="Khmer OS Battambang" pitchFamily="2" charset="0"/>
            </a:endParaRPr>
          </a:p>
          <a:p>
            <a:endParaRPr lang="en-US" sz="3000" b="1" dirty="0">
              <a:solidFill>
                <a:schemeClr val="accent2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656522"/>
            <a:ext cx="11020927" cy="442677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	</a:t>
            </a:r>
          </a:p>
          <a:p>
            <a:pPr marL="0" indent="0">
              <a:buNone/>
            </a:pP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Eaxemple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:</a:t>
            </a:r>
          </a:p>
        </p:txBody>
      </p:sp>
      <p:pic>
        <p:nvPicPr>
          <p:cNvPr id="5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203" y="1826862"/>
            <a:ext cx="8437212" cy="19051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450" y="4663594"/>
            <a:ext cx="7500363" cy="163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19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799736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កំពង់សោម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878008" y="1637646"/>
            <a:ext cx="71776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៖​ </a:t>
            </a:r>
            <a:r>
              <a:rPr lang="en-US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OVERIVEW </a:t>
            </a:r>
            <a:r>
              <a:rPr lang="km-KH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 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18019" y="2333781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0661" y="3248961"/>
            <a:ext cx="31635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សុខ​​ ប៉ូឡែន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លោក សុខ​ ចន្នី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លោក ឌីម​ ដាង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លោក គីម​ ឆេង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រ៉ន​ រិត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/>
          </p:cNvSpPr>
          <p:nvPr/>
        </p:nvSpPr>
        <p:spPr bwMode="auto">
          <a:xfrm>
            <a:off x="166538" y="338728"/>
            <a:ext cx="9328786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chemeClr val="accent2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chemeClr val="accent2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chemeClr val="accent2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4985" y="545728"/>
            <a:ext cx="463460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៨.</a:t>
            </a:r>
            <a:r>
              <a:rPr lang="en-US" sz="3000" b="1" dirty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Many-Dimensional array</a:t>
            </a:r>
          </a:p>
          <a:p>
            <a:endParaRPr lang="en-US" sz="3000" b="1" dirty="0" smtClean="0">
              <a:solidFill>
                <a:schemeClr val="accent2"/>
              </a:solidFill>
              <a:latin typeface="Khmer OS Battambang" pitchFamily="2" charset="0"/>
              <a:cs typeface="Khmer OS Battambang" pitchFamily="2" charset="0"/>
            </a:endParaRPr>
          </a:p>
          <a:p>
            <a:endParaRPr lang="en-US" sz="3000" b="1" dirty="0">
              <a:solidFill>
                <a:schemeClr val="accent2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460090"/>
            <a:ext cx="11266059" cy="5161936"/>
          </a:xfrm>
        </p:spPr>
        <p:txBody>
          <a:bodyPr>
            <a:normAutofit fontScale="850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Many-Dimensional array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Many-Dimensional array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ជា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Array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ដែលមាន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columns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ចាប់ពីពីរឡើងទៅ ហើយនិងចំនួយ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rows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។ ភាគច្រើនគេឃើញវា ប្រើនៅលើម៉ាទ្រីស។ ក្នុង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Java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មិនមាន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Array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ច្រើនវិមាត្រទេ​ គឺមានតែ​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Array 1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វិមាត្រ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ប៉ុណ្ណោះ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ប៉ុន្តែ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Java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បានប្រើប្រាស់នូវលក្ខណ: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Jagged Array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មានន័យថាគ្រប់ធាតុនិមួយៗរបស់​ 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Array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គឺជា​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Array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តទៀត។</a:t>
            </a:r>
          </a:p>
          <a:p>
            <a:pPr marL="0" indent="0">
              <a:buNone/>
            </a:pPr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Syntax:</a:t>
            </a:r>
          </a:p>
          <a:p>
            <a:pPr marL="0" indent="0"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Data-Type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[][] array-name; (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ឬ)  </a:t>
            </a:r>
          </a:p>
          <a:p>
            <a:pPr marL="0" indent="0"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Data-Type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 [][]array-name; (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ឬ)  </a:t>
            </a:r>
          </a:p>
          <a:p>
            <a:pPr marL="0" indent="0"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Data-Type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 array-name[][]; (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ឬ) 									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Data-Type []array-name[];  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89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/>
          </p:cNvSpPr>
          <p:nvPr/>
        </p:nvSpPr>
        <p:spPr bwMode="auto">
          <a:xfrm>
            <a:off x="166538" y="338728"/>
            <a:ext cx="9328786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chemeClr val="accent2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chemeClr val="accent2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chemeClr val="accent2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4985" y="545728"/>
            <a:ext cx="551144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៨.</a:t>
            </a:r>
            <a:r>
              <a:rPr lang="en-US" sz="3000" b="1" dirty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Many-Dimensional </a:t>
            </a:r>
            <a:r>
              <a:rPr lang="en-US" sz="3000" b="1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array (</a:t>
            </a:r>
            <a:r>
              <a:rPr lang="km-KH" sz="3000" b="1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បន្ត</a:t>
            </a:r>
            <a:r>
              <a:rPr lang="en-US" sz="3000" b="1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)</a:t>
            </a:r>
            <a:endParaRPr lang="en-US" sz="3000" b="1" dirty="0">
              <a:solidFill>
                <a:schemeClr val="accent2"/>
              </a:solidFill>
              <a:latin typeface="Khmer OS Battambang" pitchFamily="2" charset="0"/>
              <a:cs typeface="Khmer OS Battambang" pitchFamily="2" charset="0"/>
            </a:endParaRPr>
          </a:p>
          <a:p>
            <a:endParaRPr lang="en-US" sz="3000" b="1" dirty="0" smtClean="0">
              <a:solidFill>
                <a:schemeClr val="accent2"/>
              </a:solidFill>
              <a:latin typeface="Khmer OS Battambang" pitchFamily="2" charset="0"/>
              <a:cs typeface="Khmer OS Battambang" pitchFamily="2" charset="0"/>
            </a:endParaRPr>
          </a:p>
          <a:p>
            <a:endParaRPr lang="en-US" sz="3000" b="1" dirty="0">
              <a:solidFill>
                <a:schemeClr val="accent2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460090"/>
            <a:ext cx="11266059" cy="516193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5" name="Content Placeholder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773" y="1828800"/>
            <a:ext cx="7953911" cy="463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2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/>
          </p:cNvSpPr>
          <p:nvPr/>
        </p:nvSpPr>
        <p:spPr bwMode="auto">
          <a:xfrm>
            <a:off x="166538" y="338728"/>
            <a:ext cx="9328786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chemeClr val="accent2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chemeClr val="accent2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chemeClr val="accent2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4985" y="545728"/>
            <a:ext cx="551144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៨.</a:t>
            </a:r>
            <a:r>
              <a:rPr lang="en-US" sz="3000" b="1" dirty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Many-Dimensional </a:t>
            </a:r>
            <a:r>
              <a:rPr lang="en-US" sz="3000" b="1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array (</a:t>
            </a:r>
            <a:r>
              <a:rPr lang="km-KH" sz="3000" b="1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បន្ត</a:t>
            </a:r>
            <a:r>
              <a:rPr lang="en-US" sz="3000" b="1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)</a:t>
            </a:r>
            <a:endParaRPr lang="en-US" sz="3000" b="1" dirty="0">
              <a:solidFill>
                <a:schemeClr val="accent2"/>
              </a:solidFill>
              <a:latin typeface="Khmer OS Battambang" pitchFamily="2" charset="0"/>
              <a:cs typeface="Khmer OS Battambang" pitchFamily="2" charset="0"/>
            </a:endParaRPr>
          </a:p>
          <a:p>
            <a:endParaRPr lang="en-US" sz="3000" b="1" dirty="0" smtClean="0">
              <a:solidFill>
                <a:schemeClr val="accent2"/>
              </a:solidFill>
              <a:latin typeface="Khmer OS Battambang" pitchFamily="2" charset="0"/>
              <a:cs typeface="Khmer OS Battambang" pitchFamily="2" charset="0"/>
            </a:endParaRPr>
          </a:p>
          <a:p>
            <a:endParaRPr lang="en-US" sz="3000" b="1" dirty="0">
              <a:solidFill>
                <a:schemeClr val="accent2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460090"/>
            <a:ext cx="11266059" cy="516193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200" y="2023056"/>
            <a:ext cx="7441496" cy="435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7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/>
          </p:cNvSpPr>
          <p:nvPr/>
        </p:nvSpPr>
        <p:spPr bwMode="auto">
          <a:xfrm>
            <a:off x="166538" y="338728"/>
            <a:ext cx="9328786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chemeClr val="accent2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chemeClr val="accent2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chemeClr val="accent2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460090"/>
            <a:ext cx="11266059" cy="516193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ការប្រកាស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Array 2D</a:t>
            </a:r>
          </a:p>
          <a:p>
            <a:pPr marL="0" indent="0">
              <a:buNone/>
            </a:pP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7385" y="698128"/>
            <a:ext cx="551144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៨.</a:t>
            </a:r>
            <a:r>
              <a:rPr lang="en-US" sz="3000" b="1" dirty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Many-Dimensional </a:t>
            </a:r>
            <a:r>
              <a:rPr lang="en-US" sz="3000" b="1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array (</a:t>
            </a:r>
            <a:r>
              <a:rPr lang="km-KH" sz="3000" b="1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បន្ត</a:t>
            </a:r>
            <a:r>
              <a:rPr lang="en-US" sz="3000" b="1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)</a:t>
            </a:r>
            <a:endParaRPr lang="en-US" sz="3000" b="1" dirty="0">
              <a:solidFill>
                <a:schemeClr val="accent2"/>
              </a:solidFill>
              <a:latin typeface="Khmer OS Battambang" pitchFamily="2" charset="0"/>
              <a:cs typeface="Khmer OS Battambang" pitchFamily="2" charset="0"/>
            </a:endParaRPr>
          </a:p>
          <a:p>
            <a:endParaRPr lang="en-US" sz="3000" b="1" dirty="0" smtClean="0">
              <a:solidFill>
                <a:schemeClr val="accent2"/>
              </a:solidFill>
              <a:latin typeface="Khmer OS Battambang" pitchFamily="2" charset="0"/>
              <a:cs typeface="Khmer OS Battambang" pitchFamily="2" charset="0"/>
            </a:endParaRPr>
          </a:p>
          <a:p>
            <a:endParaRPr lang="en-US" sz="3000" b="1" dirty="0">
              <a:solidFill>
                <a:schemeClr val="accent2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13" name="Content Placeholder 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749" y="3559747"/>
            <a:ext cx="5410955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5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/>
          </p:cNvSpPr>
          <p:nvPr/>
        </p:nvSpPr>
        <p:spPr bwMode="auto">
          <a:xfrm>
            <a:off x="166538" y="338728"/>
            <a:ext cx="9328786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chemeClr val="accent2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chemeClr val="accent2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chemeClr val="accent2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460090"/>
            <a:ext cx="11266059" cy="516193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r>
              <a:rPr lang="en-US" sz="2200" dirty="0" smtClean="0">
                <a:latin typeface="Khmer OS Battambang" pitchFamily="2" charset="0"/>
                <a:cs typeface="Khmer OS Battambang" pitchFamily="2" charset="0"/>
                <a:hlinkClick r:id="rId3"/>
              </a:rPr>
              <a:t>https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  <a:hlinkClick r:id="rId3"/>
              </a:rPr>
              <a:t>://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  <a:hlinkClick r:id="rId3"/>
              </a:rPr>
              <a:t>docs.oracle.com/javase/tutorial/java/nutsandbolts/switch.html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r>
              <a:rPr lang="en-US" sz="2200" dirty="0" smtClean="0">
                <a:latin typeface="Khmer OS Battambang" pitchFamily="2" charset="0"/>
                <a:cs typeface="Khmer OS Battambang" pitchFamily="2" charset="0"/>
                <a:hlinkClick r:id="rId4"/>
              </a:rPr>
              <a:t>http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  <a:hlinkClick r:id="rId4"/>
              </a:rPr>
              <a:t>://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  <a:hlinkClick r:id="rId4"/>
              </a:rPr>
              <a:t>www.tutorialspoint.com/java/java_loop_control.htm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r>
              <a:rPr lang="en-US" sz="2200" dirty="0" smtClean="0">
                <a:latin typeface="Khmer OS Battambang" pitchFamily="2" charset="0"/>
                <a:cs typeface="Khmer OS Battambang" pitchFamily="2" charset="0"/>
                <a:hlinkClick r:id="rId5"/>
              </a:rPr>
              <a:t>https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  <a:hlinkClick r:id="rId5"/>
              </a:rPr>
              <a:t>://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  <a:hlinkClick r:id="rId5"/>
              </a:rPr>
              <a:t>docs.oracle.com/javase/tutorial/java/nutsandbolts/while.html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r>
              <a:rPr lang="en-US" sz="2200" dirty="0" smtClean="0">
                <a:latin typeface="Khmer OS Battambang" pitchFamily="2" charset="0"/>
                <a:cs typeface="Khmer OS Battambang" pitchFamily="2" charset="0"/>
                <a:hlinkClick r:id="rId6"/>
              </a:rPr>
              <a:t>http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  <a:hlinkClick r:id="rId6"/>
              </a:rPr>
              <a:t>://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  <a:hlinkClick r:id="rId6"/>
              </a:rPr>
              <a:t>www.tutorialspoint.com/java/java_arrays.htm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r>
              <a:rPr lang="en-US" sz="2200" dirty="0" smtClean="0">
                <a:latin typeface="Khmer OS Battambang" pitchFamily="2" charset="0"/>
                <a:cs typeface="Khmer OS Battambang" pitchFamily="2" charset="0"/>
                <a:hlinkClick r:id="rId7"/>
              </a:rPr>
              <a:t>http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  <a:hlinkClick r:id="rId7"/>
              </a:rPr>
              <a:t>://www.java2s.com/Tutorial/Java/0140</a:t>
            </a:r>
            <a:r>
              <a:rPr lang="en-US" sz="2200">
                <a:latin typeface="Khmer OS Battambang" pitchFamily="2" charset="0"/>
                <a:cs typeface="Khmer OS Battambang" pitchFamily="2" charset="0"/>
                <a:hlinkClick r:id="rId7"/>
              </a:rPr>
              <a:t>__</a:t>
            </a:r>
            <a:r>
              <a:rPr lang="en-US" sz="2200" smtClean="0">
                <a:latin typeface="Khmer OS Battambang" pitchFamily="2" charset="0"/>
                <a:cs typeface="Khmer OS Battambang" pitchFamily="2" charset="0"/>
                <a:hlinkClick r:id="rId7"/>
              </a:rPr>
              <a:t>Collections/ArraysofArrays.htm</a:t>
            </a:r>
            <a:endParaRPr lang="en-US" sz="220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7385" y="698128"/>
            <a:ext cx="211788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References</a:t>
            </a:r>
            <a:endParaRPr lang="en-US" sz="3000" b="1" dirty="0">
              <a:solidFill>
                <a:schemeClr val="accent2"/>
              </a:solidFill>
              <a:latin typeface="Khmer OS Battambang" pitchFamily="2" charset="0"/>
              <a:cs typeface="Khmer OS Battambang" pitchFamily="2" charset="0"/>
            </a:endParaRPr>
          </a:p>
          <a:p>
            <a:endParaRPr lang="en-US" sz="3000" b="1" dirty="0" smtClean="0">
              <a:solidFill>
                <a:schemeClr val="accent2"/>
              </a:solidFill>
              <a:latin typeface="Khmer OS Battambang" pitchFamily="2" charset="0"/>
              <a:cs typeface="Khmer OS Battambang" pitchFamily="2" charset="0"/>
            </a:endParaRPr>
          </a:p>
          <a:p>
            <a:endParaRPr lang="en-US" sz="3000" b="1" dirty="0">
              <a:solidFill>
                <a:schemeClr val="accent2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71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មាតិការ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/>
          </p:nvPr>
        </p:nvSpPr>
        <p:spPr>
          <a:xfrm>
            <a:off x="1212463" y="1733590"/>
            <a:ext cx="8662601" cy="44181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m-KH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១.ការប្រើប្រាស់</a:t>
            </a: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Control Flow Statement</a:t>
            </a:r>
          </a:p>
          <a:p>
            <a:pPr marL="0" indent="0">
              <a:buNone/>
            </a:pP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២.យល់ដឹងអំពី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If-then/ If-then-else statement</a:t>
            </a:r>
          </a:p>
          <a:p>
            <a:pPr marL="0" indent="0">
              <a:buNone/>
            </a:pPr>
            <a:r>
              <a:rPr lang="km-KH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៣.យល់ដឹង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អំពី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Switch-case </a:t>
            </a: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Statement</a:t>
            </a:r>
          </a:p>
          <a:p>
            <a:pPr marL="0" indent="0">
              <a:buNone/>
            </a:pPr>
            <a:r>
              <a:rPr lang="km-KH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៤.យល់ដឹងអំពី</a:t>
            </a: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For loop</a:t>
            </a:r>
          </a:p>
          <a:p>
            <a:pPr marL="0" indent="0">
              <a:buNone/>
            </a:pPr>
            <a:r>
              <a:rPr lang="km-KH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៥.យល់ដឹងអំពី</a:t>
            </a: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Do-while loop </a:t>
            </a:r>
          </a:p>
          <a:p>
            <a:pPr marL="0" indent="0">
              <a:buNone/>
            </a:pPr>
            <a:r>
              <a:rPr lang="km-KH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៦.យល់ដឹង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អំពី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break </a:t>
            </a: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&amp; continue Keyword </a:t>
            </a:r>
          </a:p>
          <a:p>
            <a:pPr marL="0" indent="0">
              <a:buNone/>
            </a:pPr>
            <a:r>
              <a:rPr lang="km-KH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៧.យល់ដឹង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អំពី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One-Dimensional </a:t>
            </a: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array</a:t>
            </a:r>
          </a:p>
          <a:p>
            <a:pPr marL="0" indent="0">
              <a:buNone/>
            </a:pPr>
            <a:r>
              <a:rPr lang="km-KH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៨.</a:t>
            </a: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Many-Dimensional array</a:t>
            </a:r>
          </a:p>
          <a:p>
            <a:pPr marL="0" indent="0">
              <a:lnSpc>
                <a:spcPct val="150000"/>
              </a:lnSpc>
              <a:buNone/>
            </a:pPr>
            <a:endParaRPr lang="km-KH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21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690424"/>
            <a:ext cx="11020927" cy="4426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Java Control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statements ​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គ្រប់គ្រងលំដាប់លំដោយនៃការ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execution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នៅក្នុង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java program,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វាអាស្រ័យ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លើ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data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values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នឹង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conditional logic.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Control flow statements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ចែកចេញជា៣គឺ៖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·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Selection statements: if, if-else and switch.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· Loop statements: while, do-while and for.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· Transfer statements: break, continue,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….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378520" y="370653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១.</a:t>
            </a:r>
            <a:r>
              <a:rPr lang="en-US" sz="3000" b="1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ការប្រើប្រាស់ Control Flow </a:t>
            </a:r>
            <a:r>
              <a:rPr lang="en-US" sz="30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</a:t>
            </a:r>
            <a:endParaRPr lang="en-US" sz="3000" b="1" dirty="0">
              <a:solidFill>
                <a:schemeClr val="accent2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9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656522"/>
            <a:ext cx="11020927" cy="4426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If​- then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Statement :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ប្រសិនបើលក្ខ័ណ្ឌពិត នោះការងារនៅក្នុង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Block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របស់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If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គឺវានឹងដំណើរការ។</a:t>
            </a:r>
          </a:p>
          <a:p>
            <a:pPr marL="0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Syntax: If(condition) {statements;}</a:t>
            </a:r>
          </a:p>
          <a:p>
            <a:pPr marL="0" indent="0">
              <a:buNone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ឧទាហរណ៏៖​ </a:t>
            </a:r>
          </a:p>
          <a:p>
            <a:pPr marL="0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	double score= 65;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	If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( score &gt;=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50) </a:t>
            </a:r>
          </a:p>
          <a:p>
            <a:pPr marL="0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system.out.println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(“You Passed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”);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6" name="Title 5"/>
          <p:cNvSpPr txBox="1">
            <a:spLocks/>
          </p:cNvSpPr>
          <p:nvPr/>
        </p:nvSpPr>
        <p:spPr bwMode="auto">
          <a:xfrm>
            <a:off x="166538" y="338728"/>
            <a:ext cx="9328786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chemeClr val="accent2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chemeClr val="accent2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chemeClr val="accent2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3597" y="340799"/>
            <a:ext cx="75632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២.យល់ដឹងអំពី If-then/ If-then-else statement</a:t>
            </a:r>
          </a:p>
        </p:txBody>
      </p:sp>
    </p:spTree>
    <p:extLst>
      <p:ext uri="{BB962C8B-B14F-4D97-AF65-F5344CB8AC3E}">
        <p14:creationId xmlns:p14="http://schemas.microsoft.com/office/powerpoint/2010/main" val="10575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656522"/>
            <a:ext cx="11020927" cy="442677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If...else if...else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statment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វាធ្វើការ​ពិនិត្យមើល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expression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ក្នុង​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if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បន្តបន្ទាប់។ បើ​មិន​ពិត​វានឹង​ ចូលធ្វើការក្នុង​ប្លុក​​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else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ដោយស្វ័យប្រវត្តិ។ ឧទាហរណ៏៖​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	double score= 65;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548640" indent="0">
              <a:spcBef>
                <a:spcPts val="1200"/>
              </a:spcBef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	If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( score &lt;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50) </a:t>
            </a:r>
          </a:p>
          <a:p>
            <a:pPr marL="548640" indent="0">
              <a:spcBef>
                <a:spcPts val="1200"/>
              </a:spcBef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S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ystem.out.println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(“You Failed”);</a:t>
            </a:r>
            <a:endParaRPr lang="km-KH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548640" indent="0">
              <a:spcBef>
                <a:spcPts val="1200"/>
              </a:spcBef>
              <a:buNone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else if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(score&gt;=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50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)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548640" indent="0">
              <a:spcBef>
                <a:spcPts val="1200"/>
              </a:spcBef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System.out.println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(“You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Passed”);</a:t>
            </a:r>
          </a:p>
          <a:p>
            <a:pPr marL="548640" indent="0">
              <a:spcBef>
                <a:spcPts val="1200"/>
              </a:spcBef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else</a:t>
            </a:r>
          </a:p>
          <a:p>
            <a:pPr marL="548640" indent="0">
              <a:spcBef>
                <a:spcPts val="1200"/>
              </a:spcBef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System.out.println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(Error!)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6" name="Title 5"/>
          <p:cNvSpPr txBox="1">
            <a:spLocks/>
          </p:cNvSpPr>
          <p:nvPr/>
        </p:nvSpPr>
        <p:spPr bwMode="auto">
          <a:xfrm>
            <a:off x="166538" y="338728"/>
            <a:ext cx="9328786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chemeClr val="accent2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chemeClr val="accent2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chemeClr val="accent2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3597" y="545728"/>
            <a:ext cx="831189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២.យល់ដឹងអំពី If-then/ If-then-else </a:t>
            </a:r>
            <a:r>
              <a:rPr lang="en-US" sz="3000" b="1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statement (</a:t>
            </a:r>
            <a:r>
              <a:rPr lang="km-KH" sz="3000" b="1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បន្ត</a:t>
            </a:r>
            <a:r>
              <a:rPr lang="en-US" sz="3000" b="1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)</a:t>
            </a:r>
            <a:endParaRPr lang="en-US" sz="3000" b="1" dirty="0">
              <a:solidFill>
                <a:schemeClr val="accent2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04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656522"/>
            <a:ext cx="11020927" cy="442677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Switch Statement :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ប្រើសំរាប់ត្រួតពិនិត្យទៅលើការប្រើប្រាស់លក្ខ័ណ្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ឌច្រើនដែលមានតែមួយករណី។វា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ផ្តល់ការ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គណនា</a:t>
            </a:r>
            <a:r>
              <a:rPr lang="ca-ES" sz="2200" dirty="0" smtClean="0">
                <a:latin typeface="Khmer OS Battambang" pitchFamily="2" charset="0"/>
                <a:cs typeface="Khmer OS Battambang" pitchFamily="2" charset="0"/>
              </a:rPr>
              <a:t>​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ផ្សេងគ្នាតាម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Block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Statement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ដោយផ្អែកទៅលើតំលៃនៃកន្សោមលេខ។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Syntax: </a:t>
            </a:r>
          </a:p>
          <a:p>
            <a:pPr marL="0" indent="0">
              <a:buNone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6" name="Title 5"/>
          <p:cNvSpPr txBox="1">
            <a:spLocks/>
          </p:cNvSpPr>
          <p:nvPr/>
        </p:nvSpPr>
        <p:spPr bwMode="auto">
          <a:xfrm>
            <a:off x="166538" y="338728"/>
            <a:ext cx="9328786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chemeClr val="accent2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chemeClr val="accent2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chemeClr val="accent2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3597" y="570370"/>
            <a:ext cx="840442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៣.យល់ដឹងអំពី Switch-case </a:t>
            </a:r>
            <a:r>
              <a:rPr lang="en-US" sz="3000" b="1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Statement (</a:t>
            </a:r>
            <a:r>
              <a:rPr lang="km-KH" sz="3000" b="1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បន្ត</a:t>
            </a:r>
            <a:r>
              <a:rPr lang="en-US" sz="3000" b="1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)</a:t>
            </a:r>
            <a:endParaRPr lang="en-US" sz="3000" b="1" dirty="0">
              <a:solidFill>
                <a:schemeClr val="accent2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70123" y="3042279"/>
            <a:ext cx="8825948" cy="335217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switch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expression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){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case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value1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//Statements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 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break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lang="en-US" sz="2000" dirty="0">
                <a:solidFill>
                  <a:srgbClr val="000088"/>
                </a:solidFill>
                <a:latin typeface="Arial Unicode MS" panose="020B0604020202020204" pitchFamily="34" charset="-128"/>
              </a:rPr>
              <a:t> case</a:t>
            </a:r>
            <a:r>
              <a:rPr lang="en-US" sz="20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value2 </a:t>
            </a:r>
            <a:r>
              <a:rPr lang="en-US" sz="2000" dirty="0">
                <a:solidFill>
                  <a:srgbClr val="666600"/>
                </a:solidFill>
                <a:latin typeface="Arial Unicode MS" panose="020B0604020202020204" pitchFamily="34" charset="-128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sz="2000" dirty="0">
                <a:solidFill>
                  <a:srgbClr val="880000"/>
                </a:solidFill>
                <a:latin typeface="Arial Unicode MS" panose="020B0604020202020204" pitchFamily="34" charset="-128"/>
              </a:rPr>
              <a:t>//Statements</a:t>
            </a:r>
            <a:r>
              <a:rPr lang="en-US" sz="20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	        </a:t>
            </a:r>
            <a:r>
              <a:rPr lang="en-US" sz="2000" dirty="0" smtClean="0">
                <a:solidFill>
                  <a:srgbClr val="000088"/>
                </a:solidFill>
                <a:latin typeface="Arial Unicode MS" panose="020B0604020202020204" pitchFamily="34" charset="-128"/>
              </a:rPr>
              <a:t>break;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88"/>
                </a:solidFill>
                <a:latin typeface="Arial Unicode MS" panose="020B0604020202020204" pitchFamily="34" charset="-128"/>
              </a:rPr>
              <a:t>	</a:t>
            </a:r>
            <a:r>
              <a:rPr lang="en-US" sz="2000" dirty="0" smtClean="0">
                <a:solidFill>
                  <a:srgbClr val="000088"/>
                </a:solidFill>
                <a:latin typeface="Arial Unicode MS" panose="020B0604020202020204" pitchFamily="34" charset="-128"/>
              </a:rPr>
              <a:t>.</a:t>
            </a:r>
            <a:r>
              <a:rPr lang="km-KH" sz="2000" dirty="0" smtClean="0">
                <a:solidFill>
                  <a:srgbClr val="000088"/>
                </a:solidFill>
                <a:latin typeface="Arial Unicode MS" panose="020B0604020202020204" pitchFamily="34" charset="-128"/>
              </a:rPr>
              <a:t>--------------------------------------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case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value</a:t>
            </a:r>
            <a:r>
              <a:rPr lang="en-US" sz="2000" dirty="0" err="1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//Statements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 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break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	default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//Optional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//Statements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33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28581157"/>
              </p:ext>
            </p:extLst>
          </p:nvPr>
        </p:nvGraphicFramePr>
        <p:xfrm>
          <a:off x="827384" y="2300748"/>
          <a:ext cx="11020426" cy="42953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510213"/>
                <a:gridCol w="5510213"/>
              </a:tblGrid>
              <a:tr h="509818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Switch Case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If…Else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  <a:tr h="73104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Structure </a:t>
                      </a:r>
                      <a:r>
                        <a:rPr lang="km-KH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ងាយមើល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Structure</a:t>
                      </a:r>
                      <a:r>
                        <a:rPr lang="km-KH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ពិបាកមើលជាង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  <a:tr h="73104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Default</a:t>
                      </a:r>
                      <a:r>
                        <a:rPr lang="en-US" sz="18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km-KH" sz="18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អាចនូវកន្លែងណាក៏បាន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Default(else) </a:t>
                      </a:r>
                      <a:r>
                        <a:rPr lang="km-KH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ត្រូវតែនូវចុងក្រោយ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  <a:tr h="73104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Expression</a:t>
                      </a:r>
                      <a:r>
                        <a:rPr lang="km-KH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​</a:t>
                      </a:r>
                      <a:r>
                        <a:rPr lang="km-KH" sz="18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មានតែមួយ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Expression </a:t>
                      </a:r>
                      <a:r>
                        <a:rPr lang="km-KH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ច្រើន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  <a:tr h="73104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km-KH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ត្រូវការ </a:t>
                      </a:r>
                      <a:r>
                        <a:rPr lang="en-US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Keyword Break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km-KH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មិនត្រូវការ</a:t>
                      </a:r>
                      <a:r>
                        <a:rPr lang="en-US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Keywork</a:t>
                      </a:r>
                      <a:r>
                        <a:rPr lang="en-US" sz="18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Break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  <a:tr h="73104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km-KH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លឿនជាង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km-KH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យឺតជាង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5"/>
          <p:cNvSpPr txBox="1">
            <a:spLocks/>
          </p:cNvSpPr>
          <p:nvPr/>
        </p:nvSpPr>
        <p:spPr bwMode="auto">
          <a:xfrm>
            <a:off x="166538" y="338728"/>
            <a:ext cx="9328786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chemeClr val="accent2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chemeClr val="accent2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chemeClr val="accent2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4985" y="545728"/>
            <a:ext cx="715292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៣.យល់ដឹងអំពី Switch-case </a:t>
            </a:r>
            <a:r>
              <a:rPr lang="en-US" sz="3000" b="1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Statement(</a:t>
            </a:r>
            <a:r>
              <a:rPr lang="km-KH" sz="3000" b="1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បន្ត</a:t>
            </a:r>
            <a:r>
              <a:rPr lang="en-US" sz="3000" b="1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)</a:t>
            </a:r>
            <a:endParaRPr lang="en-US" sz="3000" b="1" dirty="0">
              <a:solidFill>
                <a:schemeClr val="accent2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7384" y="1509028"/>
            <a:ext cx="80489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Khmer OS Battambang" pitchFamily="2" charset="0"/>
                <a:cs typeface="Khmer OS Battambang" pitchFamily="2" charset="0"/>
              </a:rPr>
              <a:t>- </a:t>
            </a:r>
            <a:r>
              <a:rPr lang="km-KH" sz="2800" b="1" dirty="0" smtClean="0">
                <a:latin typeface="Khmer OS Battambang" pitchFamily="2" charset="0"/>
                <a:cs typeface="Khmer OS Battambang" pitchFamily="2" charset="0"/>
              </a:rPr>
              <a:t>ភាពខុសគ្នារវាង </a:t>
            </a:r>
            <a:r>
              <a:rPr lang="en-US" sz="2800" b="1" dirty="0" smtClean="0">
                <a:latin typeface="Khmer OS Battambang" pitchFamily="2" charset="0"/>
                <a:cs typeface="Khmer OS Battambang" pitchFamily="2" charset="0"/>
              </a:rPr>
              <a:t>Switch</a:t>
            </a:r>
            <a:r>
              <a:rPr lang="km-KH" sz="2800" b="1" dirty="0" smtClean="0">
                <a:latin typeface="Khmer OS Battambang" pitchFamily="2" charset="0"/>
                <a:cs typeface="Khmer OS Battambang" pitchFamily="2" charset="0"/>
              </a:rPr>
              <a:t> –</a:t>
            </a:r>
            <a:r>
              <a:rPr lang="en-US" sz="2800" b="1" dirty="0" smtClean="0">
                <a:latin typeface="Khmer OS Battambang" pitchFamily="2" charset="0"/>
                <a:cs typeface="Khmer OS Battambang" pitchFamily="2" charset="0"/>
              </a:rPr>
              <a:t>case </a:t>
            </a:r>
            <a:r>
              <a:rPr lang="km-KH" sz="2800" b="1" dirty="0" smtClean="0"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sz="2800" b="1" dirty="0" smtClean="0">
                <a:latin typeface="Khmer OS Battambang" pitchFamily="2" charset="0"/>
                <a:cs typeface="Khmer OS Battambang" pitchFamily="2" charset="0"/>
              </a:rPr>
              <a:t>if-else Statement</a:t>
            </a:r>
            <a:endParaRPr lang="en-US" sz="2800" b="1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71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/>
          </p:cNvSpPr>
          <p:nvPr/>
        </p:nvSpPr>
        <p:spPr bwMode="auto">
          <a:xfrm>
            <a:off x="166538" y="338728"/>
            <a:ext cx="9328786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chemeClr val="accent2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chemeClr val="accent2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chemeClr val="accent2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4985" y="545728"/>
            <a:ext cx="386355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៤.យល់ដឹងអំពី </a:t>
            </a:r>
            <a:r>
              <a:rPr lang="en-US" sz="3000" b="1" dirty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For loop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656522"/>
            <a:ext cx="11020927" cy="442677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for loop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គឺជា​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statement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ដែលគេប្រើសំរាប់​ ដើម្បីអនុវត្តការងារដដែលៗ ណាមួយនៅក្នុង 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programs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ឬ​ ក៍សំរាប់ធ្វើការជាមួយ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Array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និង  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Collections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។​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For Loop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មានបីកន្លែងសំខាន់ៗដូចជា៖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តម្លៃចាប់ផ្តើម (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Start Value/ Variable Declaration)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តម្លៃបញ្ចប់​ (</a:t>
            </a:r>
            <a:r>
              <a:rPr lang="en-US" sz="2400" dirty="0" err="1">
                <a:latin typeface="Khmer OS Battambang" pitchFamily="2" charset="0"/>
                <a:cs typeface="Khmer OS Battambang" pitchFamily="2" charset="0"/>
              </a:rPr>
              <a:t>End_Value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/Condition Variable)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កំណត់តម្លៃកើន ឬ ថយ (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Increment or Decrement Number/ Increment or Decrement Statement)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02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1038</Words>
  <Application>Microsoft Office PowerPoint</Application>
  <PresentationFormat>Widescreen</PresentationFormat>
  <Paragraphs>226</Paragraphs>
  <Slides>25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 Unicode MS</vt:lpstr>
      <vt:lpstr>Microsoft YaHei UI</vt:lpstr>
      <vt:lpstr>Arial</vt:lpstr>
      <vt:lpstr>DaunPenh</vt:lpstr>
      <vt:lpstr>Khmer OS Battambang</vt:lpstr>
      <vt:lpstr>Khmer OS Muol Light</vt:lpstr>
      <vt:lpstr>Wingdings</vt:lpstr>
      <vt:lpstr>TS102922647</vt:lpstr>
      <vt:lpstr>PowerPoint Presentation</vt:lpstr>
      <vt:lpstr>ថ្នាក់ កំពង់សោម</vt:lpstr>
      <vt:lpstr>មាតិការ</vt:lpstr>
      <vt:lpstr>១.ការប្រើប្រាស់ Control Flow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2016-04-18T03:15:36Z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