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5"/>
  </p:notesMasterIdLst>
  <p:handoutMasterIdLst>
    <p:handoutMasterId r:id="rId36"/>
  </p:handoutMasterIdLst>
  <p:sldIdLst>
    <p:sldId id="404" r:id="rId3"/>
    <p:sldId id="426" r:id="rId4"/>
    <p:sldId id="428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37" r:id="rId13"/>
    <p:sldId id="436" r:id="rId14"/>
    <p:sldId id="438" r:id="rId15"/>
    <p:sldId id="439" r:id="rId16"/>
    <p:sldId id="440" r:id="rId17"/>
    <p:sldId id="442" r:id="rId18"/>
    <p:sldId id="443" r:id="rId19"/>
    <p:sldId id="444" r:id="rId20"/>
    <p:sldId id="445" r:id="rId21"/>
    <p:sldId id="446" r:id="rId22"/>
    <p:sldId id="447" r:id="rId23"/>
    <p:sldId id="448" r:id="rId24"/>
    <p:sldId id="449" r:id="rId25"/>
    <p:sldId id="450" r:id="rId26"/>
    <p:sldId id="451" r:id="rId27"/>
    <p:sldId id="452" r:id="rId28"/>
    <p:sldId id="455" r:id="rId29"/>
    <p:sldId id="453" r:id="rId30"/>
    <p:sldId id="454" r:id="rId31"/>
    <p:sldId id="456" r:id="rId32"/>
    <p:sldId id="457" r:id="rId33"/>
    <p:sldId id="42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920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4/18/2016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4/18/2016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18"/>
            <a:ext cx="10972800" cy="1348451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4/18/2016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4/18/2016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4/18/2016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11020926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4/18/2016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6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3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tutorial/java/nutsandbolts/arrays.html" TargetMode="External"/><Relationship Id="rId3" Type="http://schemas.openxmlformats.org/officeDocument/2006/relationships/hyperlink" Target="https://docs.oracle.com/javase/tutorial/java/nutsandbolts/if.html" TargetMode="External"/><Relationship Id="rId7" Type="http://schemas.openxmlformats.org/officeDocument/2006/relationships/hyperlink" Target="https://docs.oracle.com/javase/tutorial/java/nutsandbolts/branch.html" TargetMode="External"/><Relationship Id="rId2" Type="http://schemas.openxmlformats.org/officeDocument/2006/relationships/hyperlink" Target="https://docs.oracle.com/javase/tutorial/java/nutsandbolts/flow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oracle.com/javase/tutorial/java/nutsandbolts/for.html" TargetMode="External"/><Relationship Id="rId5" Type="http://schemas.openxmlformats.org/officeDocument/2006/relationships/hyperlink" Target="https://docs.oracle.com/javase/tutorial/java/nutsandbolts/while.html" TargetMode="External"/><Relationship Id="rId4" Type="http://schemas.openxmlformats.org/officeDocument/2006/relationships/hyperlink" Target="https://docs.oracle.com/javase/tutorial/java/nutsandbolts/switch.html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806432"/>
            <a:ext cx="12192000" cy="13484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Control Flow Statement</a:t>
            </a:r>
            <a:r>
              <a:rPr lang="km-KH" sz="28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and Array</a:t>
            </a:r>
            <a:endParaRPr lang="km-KH" sz="2800" b="1" dirty="0">
              <a:solidFill>
                <a:schemeClr val="accent2">
                  <a:lumMod val="5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Muol Light" pitchFamily="2" charset="0"/>
              <a:cs typeface="Khmer OS Muol Light" pitchFamily="2" charset="0"/>
            </a:endParaRPr>
          </a:p>
          <a:p>
            <a:pPr algn="ctr">
              <a:lnSpc>
                <a:spcPct val="150000"/>
              </a:lnSpc>
            </a:pPr>
            <a:endParaRPr lang="en-US" sz="1000" b="1" dirty="0">
              <a:solidFill>
                <a:srgbClr val="C0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77" y="782241"/>
            <a:ext cx="1202038" cy="153678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067165" y="702687"/>
            <a:ext cx="7744501" cy="154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3200" b="1" dirty="0">
                <a:solidFill>
                  <a:srgbClr val="0033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0033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Software HRD Center</a:t>
            </a:r>
            <a:endParaRPr lang="en-US" sz="2800" b="1" dirty="0">
              <a:solidFill>
                <a:srgbClr val="00339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7555422" y="4079228"/>
            <a:ext cx="4198428" cy="12222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50000"/>
              </a:lnSpc>
            </a:pPr>
            <a:r>
              <a:rPr lang="km-KH" sz="2000" b="1" dirty="0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ណែនាំដោយ </a:t>
            </a:r>
            <a:r>
              <a:rPr lang="en-US" sz="2000" b="1" dirty="0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:</a:t>
            </a:r>
            <a:r>
              <a:rPr lang="km-KH" sz="2000" b="1" dirty="0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b="1" dirty="0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Dr. Kim Tae Kyung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663909" y="4883256"/>
            <a:ext cx="360416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12879" y="62204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2800" dirty="0">
                <a:solidFill>
                  <a:srgbClr val="003399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http://</a:t>
            </a:r>
            <a:r>
              <a:rPr lang="en-US" sz="2800" dirty="0">
                <a:solidFill>
                  <a:srgbClr val="003399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0"/>
          </p:nvPr>
        </p:nvSpPr>
        <p:spPr>
          <a:xfrm>
            <a:off x="551910" y="4075321"/>
            <a:ext cx="3812587" cy="1222262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km-KH" sz="2000" b="1" dirty="0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ក្រុម</a:t>
            </a:r>
            <a:r>
              <a:rPr lang="en-US" sz="2000" b="1" dirty="0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 : 3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km-KH" sz="2000" b="1" dirty="0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ថ្នាក់</a:t>
            </a:r>
            <a:r>
              <a:rPr lang="en-US" sz="2000" b="1" dirty="0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 : Siem Reap</a:t>
            </a:r>
            <a:endParaRPr lang="km-KH" sz="2000" b="1" dirty="0">
              <a:solidFill>
                <a:srgbClr val="003399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Khmer OS Battambang" pitchFamily="2" charset="0"/>
              <a:cs typeface="Khmer OS Battambang" pitchFamily="2" charset="0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sz="1000" b="1" dirty="0">
              <a:solidFill>
                <a:srgbClr val="C0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05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១.៣ ស្វែងយល់អំពី</a:t>
            </a:r>
            <a:r>
              <a:rPr lang="en-US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While loop</a:t>
            </a:r>
            <a:endParaRPr lang="en-US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691" y="1668781"/>
            <a:ext cx="1095847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While statement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ធ្វើការវាយតម្លៃ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expression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return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តម្លៃជា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ប្រសិនបើ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expression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បោះតម្លៃសើ្មរ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true while statement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នឺងធ្វើការ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execute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រាល់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ទាំងអស់ដែលស្ថិតនៅក្នុង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while block.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‘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while statement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​នឺងបន្តធ្វើការរហូត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expression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តម្លៃស្មើរ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false.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8691" y="4365723"/>
            <a:ext cx="2390398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Initialization;</a:t>
            </a:r>
          </a:p>
          <a:p>
            <a:r>
              <a:rPr lang="en-US" dirty="0"/>
              <a:t>While(expression){</a:t>
            </a:r>
          </a:p>
          <a:p>
            <a:r>
              <a:rPr lang="en-US" dirty="0"/>
              <a:t>	statement(s)</a:t>
            </a:r>
          </a:p>
          <a:p>
            <a:r>
              <a:rPr lang="en-US" dirty="0"/>
              <a:t>	increment;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964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១.៣ ស្វែងយល់អំពី</a:t>
            </a:r>
            <a:r>
              <a:rPr lang="en-US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While loop</a:t>
            </a:r>
            <a:r>
              <a:rPr lang="km-KH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​ (</a:t>
            </a:r>
            <a:r>
              <a:rPr lang="en-US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cont.)</a:t>
            </a:r>
            <a:endParaRPr lang="en-US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691" y="1668781"/>
            <a:ext cx="10958470" cy="55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Infinite while loop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338" y="2402952"/>
            <a:ext cx="7239000" cy="324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4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១.៣ ស្វែងយល់អំពី</a:t>
            </a:r>
            <a:r>
              <a:rPr lang="en-US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While loop (Cont.)</a:t>
            </a:r>
            <a:endParaRPr lang="en-US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691" y="1668781"/>
            <a:ext cx="10958470" cy="55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While Flow Chart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91" y="2226626"/>
            <a:ext cx="5205255" cy="2545306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7223760" y="1745075"/>
            <a:ext cx="1097280" cy="557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6389370" y="3108960"/>
            <a:ext cx="2766060" cy="14859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9895401" y="2572999"/>
            <a:ext cx="1714500" cy="80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Statement(S)</a:t>
            </a:r>
          </a:p>
        </p:txBody>
      </p: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>
            <a:off x="7772400" y="2302920"/>
            <a:ext cx="0" cy="806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8" idx="0"/>
          </p:cNvCxnSpPr>
          <p:nvPr/>
        </p:nvCxnSpPr>
        <p:spPr>
          <a:xfrm rot="16200000" flipH="1" flipV="1">
            <a:off x="9196055" y="1149343"/>
            <a:ext cx="132941" cy="2980251"/>
          </a:xfrm>
          <a:prstGeom prst="bentConnector4">
            <a:avLst>
              <a:gd name="adj1" fmla="val -171956"/>
              <a:gd name="adj2" fmla="val 643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3"/>
            <a:endCxn id="8" idx="2"/>
          </p:cNvCxnSpPr>
          <p:nvPr/>
        </p:nvCxnSpPr>
        <p:spPr>
          <a:xfrm flipV="1">
            <a:off x="9155430" y="3379039"/>
            <a:ext cx="1597221" cy="4728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7223760" y="5477194"/>
            <a:ext cx="1097280" cy="557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772400" y="4594860"/>
            <a:ext cx="0" cy="882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87770" y="466669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80891" y="395260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21018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១.៤ ស្វែងយល់អំពី</a:t>
            </a:r>
            <a:r>
              <a:rPr lang="en-US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Do-While loop</a:t>
            </a:r>
            <a:endParaRPr lang="en-US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691" y="1668781"/>
            <a:ext cx="10958470" cy="15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វាខុសជាមួយ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while loop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ត្រង់ថា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Do-while loop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ធ្វើការយ៉ាងហោចណាស់ក៏មួយលើកដែរទោះបី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expression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false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ក៏ដោយ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8691" y="3454638"/>
            <a:ext cx="3339376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Initializtion</a:t>
            </a:r>
            <a:endParaRPr lang="en-US" dirty="0"/>
          </a:p>
          <a:p>
            <a:r>
              <a:rPr lang="en-US" dirty="0"/>
              <a:t>Do{</a:t>
            </a:r>
          </a:p>
          <a:p>
            <a:r>
              <a:rPr lang="en-US" dirty="0"/>
              <a:t>	statement(s)</a:t>
            </a:r>
          </a:p>
          <a:p>
            <a:r>
              <a:rPr lang="en-US" dirty="0"/>
              <a:t>	increment/decrement</a:t>
            </a:r>
          </a:p>
          <a:p>
            <a:r>
              <a:rPr lang="en-US" dirty="0"/>
              <a:t>}while(expression);</a:t>
            </a:r>
          </a:p>
        </p:txBody>
      </p:sp>
    </p:spTree>
    <p:extLst>
      <p:ext uri="{BB962C8B-B14F-4D97-AF65-F5344CB8AC3E}">
        <p14:creationId xmlns:p14="http://schemas.microsoft.com/office/powerpoint/2010/main" val="176505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១.៤​ ស្វែងយល់អំពី</a:t>
            </a:r>
            <a:r>
              <a:rPr lang="en-US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Do-While loop (cont.)</a:t>
            </a:r>
            <a:endParaRPr lang="en-US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691" y="1668781"/>
            <a:ext cx="109584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Do-while loop flow chart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91" y="2226626"/>
            <a:ext cx="5413614" cy="2373882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6856694" y="1544684"/>
            <a:ext cx="1097280" cy="557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8" name="Flowchart: Decision 17"/>
          <p:cNvSpPr/>
          <p:nvPr/>
        </p:nvSpPr>
        <p:spPr>
          <a:xfrm>
            <a:off x="6022305" y="3590511"/>
            <a:ext cx="2766060" cy="14859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48085" y="2627564"/>
            <a:ext cx="1714500" cy="439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Statement(S)</a:t>
            </a:r>
          </a:p>
        </p:txBody>
      </p:sp>
      <p:cxnSp>
        <p:nvCxnSpPr>
          <p:cNvPr id="22" name="Elbow Connector 21"/>
          <p:cNvCxnSpPr>
            <a:stCxn id="18" idx="3"/>
            <a:endCxn id="19" idx="3"/>
          </p:cNvCxnSpPr>
          <p:nvPr/>
        </p:nvCxnSpPr>
        <p:spPr>
          <a:xfrm flipH="1" flipV="1">
            <a:off x="8262585" y="2847561"/>
            <a:ext cx="525780" cy="1485900"/>
          </a:xfrm>
          <a:prstGeom prst="bentConnector3">
            <a:avLst>
              <a:gd name="adj1" fmla="val -434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856695" y="5958745"/>
            <a:ext cx="1097280" cy="557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05335" y="5076411"/>
            <a:ext cx="0" cy="882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20705" y="514824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95712" y="396412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33" name="Straight Arrow Connector 32"/>
          <p:cNvCxnSpPr>
            <a:stCxn id="17" idx="2"/>
            <a:endCxn id="19" idx="0"/>
          </p:cNvCxnSpPr>
          <p:nvPr/>
        </p:nvCxnSpPr>
        <p:spPr>
          <a:xfrm>
            <a:off x="7405334" y="2102529"/>
            <a:ext cx="1" cy="52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2"/>
            <a:endCxn id="18" idx="0"/>
          </p:cNvCxnSpPr>
          <p:nvPr/>
        </p:nvCxnSpPr>
        <p:spPr>
          <a:xfrm>
            <a:off x="7405335" y="3067558"/>
            <a:ext cx="0" cy="52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75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១.៥ ស្វែងយល់អំពី</a:t>
            </a:r>
            <a:r>
              <a:rPr lang="en-US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For loop</a:t>
            </a:r>
            <a:endParaRPr lang="en-US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691" y="1668781"/>
            <a:ext cx="1095847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For statement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ធ្វើការងារជាលក្ខណៈ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repeat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ដូចទៅនឹង​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while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do-while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ជាទូទៅយើងក៏អាចប្រើ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for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read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តម្លៃពី​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និងពពួក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Collection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បានផងដែរ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For loop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មាន២ប្រភេទ៖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For loop (with condition)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For each</a:t>
            </a:r>
          </a:p>
          <a:p>
            <a:pPr>
              <a:lnSpc>
                <a:spcPct val="150000"/>
              </a:lnSpc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80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៥.ស្វែងយល់អំពី</a:t>
            </a:r>
            <a:r>
              <a:rPr lang="en-US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For loop (cont.)</a:t>
            </a:r>
            <a:endParaRPr lang="en-US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691" y="1668781"/>
            <a:ext cx="10958470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For loop (with condition)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Initialization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គឺជាតម្លៃចាប់ផ្ដើមរបស់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loop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Termination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Expression, loop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មួយត្រូវបានបញ្ចប់នៅពេលវា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false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Increment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វាកើន១ឬច្រើននៅ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loop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ធ្វើការបានមួយជុំ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</a:p>
          <a:p>
            <a:pPr lvl="2"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691" y="2989565"/>
            <a:ext cx="436529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For(initialization; termination; increment){</a:t>
            </a:r>
          </a:p>
          <a:p>
            <a:r>
              <a:rPr lang="en-US" dirty="0"/>
              <a:t>	statement(s)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535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១.៥ ស្វែងយល់អំពី</a:t>
            </a:r>
            <a:r>
              <a:rPr lang="en-US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For loop (cont.)</a:t>
            </a:r>
            <a:endParaRPr lang="en-US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691" y="1668781"/>
            <a:ext cx="109584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For loop (with condition) Flow Chat</a:t>
            </a:r>
          </a:p>
          <a:p>
            <a:pPr lvl="2"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91" y="2285346"/>
            <a:ext cx="5650588" cy="203421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8623300" y="1668781"/>
            <a:ext cx="990600" cy="514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4" name="Diamond 3"/>
          <p:cNvSpPr/>
          <p:nvPr/>
        </p:nvSpPr>
        <p:spPr>
          <a:xfrm>
            <a:off x="8178800" y="2958066"/>
            <a:ext cx="1879600" cy="10932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Is loop condition true?</a:t>
            </a:r>
          </a:p>
        </p:txBody>
      </p:sp>
      <p:sp>
        <p:nvSpPr>
          <p:cNvPr id="8" name="Rectangle 7"/>
          <p:cNvSpPr/>
          <p:nvPr/>
        </p:nvSpPr>
        <p:spPr>
          <a:xfrm>
            <a:off x="8426450" y="4529312"/>
            <a:ext cx="13843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Statement(s)</a:t>
            </a:r>
          </a:p>
        </p:txBody>
      </p:sp>
      <p:sp>
        <p:nvSpPr>
          <p:cNvPr id="9" name="Oval 8"/>
          <p:cNvSpPr/>
          <p:nvPr/>
        </p:nvSpPr>
        <p:spPr>
          <a:xfrm>
            <a:off x="8426450" y="5346700"/>
            <a:ext cx="1384300" cy="876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 </a:t>
            </a:r>
          </a:p>
        </p:txBody>
      </p:sp>
      <p:cxnSp>
        <p:nvCxnSpPr>
          <p:cNvPr id="11" name="Straight Arrow Connector 10"/>
          <p:cNvCxnSpPr>
            <a:stCxn id="3" idx="2"/>
            <a:endCxn id="4" idx="0"/>
          </p:cNvCxnSpPr>
          <p:nvPr/>
        </p:nvCxnSpPr>
        <p:spPr>
          <a:xfrm>
            <a:off x="9118600" y="2183093"/>
            <a:ext cx="0" cy="77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8" idx="0"/>
          </p:cNvCxnSpPr>
          <p:nvPr/>
        </p:nvCxnSpPr>
        <p:spPr>
          <a:xfrm>
            <a:off x="9118600" y="4051300"/>
            <a:ext cx="0" cy="47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>
            <a:off x="9118600" y="4910312"/>
            <a:ext cx="0" cy="43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2"/>
            <a:endCxn id="4" idx="1"/>
          </p:cNvCxnSpPr>
          <p:nvPr/>
        </p:nvCxnSpPr>
        <p:spPr>
          <a:xfrm rot="10800000">
            <a:off x="8178800" y="3504684"/>
            <a:ext cx="247650" cy="2280167"/>
          </a:xfrm>
          <a:prstGeom prst="bentConnector3">
            <a:avLst>
              <a:gd name="adj1" fmla="val 366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0763886" y="5708688"/>
            <a:ext cx="990600" cy="514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25" name="Elbow Connector 24"/>
          <p:cNvCxnSpPr>
            <a:stCxn id="4" idx="3"/>
            <a:endCxn id="23" idx="0"/>
          </p:cNvCxnSpPr>
          <p:nvPr/>
        </p:nvCxnSpPr>
        <p:spPr>
          <a:xfrm>
            <a:off x="10058400" y="3504683"/>
            <a:ext cx="1200786" cy="22040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18276" y="4009515"/>
            <a:ext cx="6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510263" y="313535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37216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១.៥ ស្វែងយល់អំពី</a:t>
            </a:r>
            <a:r>
              <a:rPr lang="en-US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For loop</a:t>
            </a:r>
            <a:r>
              <a:rPr lang="km-KH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(</a:t>
            </a:r>
            <a:r>
              <a:rPr lang="en-US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cont.)</a:t>
            </a:r>
            <a:endParaRPr lang="en-US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691" y="1668781"/>
            <a:ext cx="10958470" cy="55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For each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2409643"/>
            <a:ext cx="1117600" cy="2038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91" y="2409643"/>
            <a:ext cx="5603000" cy="203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6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១.៥ ស្វែងយល់អំពី</a:t>
            </a:r>
            <a:r>
              <a:rPr lang="en-US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For loop (cont.)</a:t>
            </a:r>
            <a:endParaRPr lang="en-US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691" y="1668781"/>
            <a:ext cx="10958470" cy="55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Infinite for loop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91" y="2318381"/>
            <a:ext cx="6070600" cy="206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4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3600" b="1" dirty="0">
                <a:solidFill>
                  <a:srgbClr val="003399"/>
                </a:solidFill>
                <a:latin typeface="Khmer OS Muol" pitchFamily="2" charset="0"/>
                <a:cs typeface="Khmer OS Muol" pitchFamily="2" charset="0"/>
              </a:rPr>
              <a:t>មាតិកា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km-KH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១. </a:t>
            </a: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Control Flow Statement</a:t>
            </a:r>
          </a:p>
          <a:p>
            <a:pPr marL="0" indent="0">
              <a:buNone/>
            </a:pPr>
            <a:r>
              <a:rPr lang="km-KH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១.១ យល់ដឹងអំពី</a:t>
            </a: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If-then/ If-then-else statement</a:t>
            </a:r>
          </a:p>
          <a:p>
            <a:pPr marL="0" indent="0">
              <a:buNone/>
            </a:pPr>
            <a:r>
              <a:rPr lang="km-KH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១.២ យល់ដឹងអំពី</a:t>
            </a: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Switch-case Statement</a:t>
            </a:r>
          </a:p>
          <a:p>
            <a:pPr marL="0" indent="0">
              <a:buNone/>
            </a:pPr>
            <a:r>
              <a:rPr lang="km-KH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១.៣ យល់ដឹងអំពី</a:t>
            </a: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While loop</a:t>
            </a:r>
          </a:p>
          <a:p>
            <a:pPr marL="0" indent="0">
              <a:buNone/>
            </a:pPr>
            <a:r>
              <a:rPr lang="km-KH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១.៤ យល់ដឹងអំពី</a:t>
            </a: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Do-while loop </a:t>
            </a:r>
          </a:p>
          <a:p>
            <a:pPr marL="0" indent="0">
              <a:buNone/>
            </a:pPr>
            <a:r>
              <a:rPr lang="km-KH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១</a:t>
            </a: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៥ យល់ដឹងអំពី</a:t>
            </a: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For loops</a:t>
            </a:r>
          </a:p>
          <a:p>
            <a:pPr marL="0" indent="0">
              <a:buNone/>
            </a:pPr>
            <a:r>
              <a:rPr lang="km-KH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១.៦ យល់ដឹងអំពី</a:t>
            </a: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branching statement</a:t>
            </a:r>
            <a:r>
              <a:rPr lang="km-KH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(</a:t>
            </a: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break, continue, return)</a:t>
            </a:r>
          </a:p>
          <a:p>
            <a:pPr marL="0" indent="0">
              <a:buNone/>
            </a:pPr>
            <a:r>
              <a:rPr lang="km-KH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២. </a:t>
            </a: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Array</a:t>
            </a:r>
            <a:endParaRPr lang="km-KH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១</a:t>
            </a: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៨ យល់ដឹងអំពី</a:t>
            </a: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One-Dimensional array</a:t>
            </a:r>
          </a:p>
          <a:p>
            <a:pPr marL="0" indent="0">
              <a:buNone/>
            </a:pPr>
            <a:r>
              <a:rPr lang="km-KH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១.៩ </a:t>
            </a: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Many-Dimensional array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457200" indent="-457200">
              <a:buFont typeface="+mj-lt"/>
              <a:buAutoNum type="arabicPeriod"/>
            </a:pPr>
            <a:endParaRPr lang="km-KH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១.៦ ស្វែងយល់អំពី</a:t>
            </a:r>
            <a:r>
              <a:rPr lang="en-US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Branching statement</a:t>
            </a:r>
            <a:endParaRPr lang="en-US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691" y="1668781"/>
            <a:ext cx="1095847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break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Branching statement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ដែលតួនាទីរបស់វាគឺ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terminate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Block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break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មិនត្រឹមតែអាចប្រើជាមួយ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Switch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នោះទេ វាអាចប្រើជាមួយ(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for, while, do-while)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Break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មាន​២គឺ៖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labeled break: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វាធ្វើការ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terminate block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ដែលនៅខាងក្រៅអាស្រ័យលើការកំណត់ទីតាំងរបស់​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label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unlabeled break: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វាធ្វើការ​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terminate block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ដែលនៅខាងក្នុងបំផុត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11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១.៦ ស្វែងយល់អំពី</a:t>
            </a:r>
            <a:r>
              <a:rPr lang="en-US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Branching statement (cont.)</a:t>
            </a:r>
            <a:endParaRPr lang="en-US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75" y="2220807"/>
            <a:ext cx="4499368" cy="33831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90" y="5599810"/>
            <a:ext cx="4566417" cy="7267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8690" y="1851475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labeled break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67949" y="1808133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unlabeled break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948" y="2220806"/>
            <a:ext cx="4649125" cy="3379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7984" y="5599809"/>
            <a:ext cx="4724430" cy="85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2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១.៦ ស្វែងយល់អំពី</a:t>
            </a:r>
            <a:r>
              <a:rPr lang="en-US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Branching statement (con.t)</a:t>
            </a:r>
            <a:endParaRPr lang="en-US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691" y="1668781"/>
            <a:ext cx="1095847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Continue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ប្រើសំរាប់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skip statement(s)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looping statement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Continue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មាន២គឺ៖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unlabelled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continue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រំលងការងារដែលត្រូវដំនើរការក្នុង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loop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labelled continue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រំលងការងារដែលត្រូវធ្វើក្នុង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loop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ទៅខាងក្រៅណាមួយដែលបានប្រកាស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label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m-KH" sz="2200" dirty="0">
              <a:latin typeface="batta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batta"/>
              </a:rPr>
              <a:t>	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42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១.៦ ស្វែងយល់អំពី</a:t>
            </a:r>
            <a:r>
              <a:rPr lang="en-US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Branching statement</a:t>
            </a:r>
            <a:endParaRPr lang="en-US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691" y="1668781"/>
            <a:ext cx="10958470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batta"/>
              </a:rPr>
              <a:t>Labeled continue</a:t>
            </a:r>
            <a:endParaRPr lang="km-KH" sz="2200" dirty="0">
              <a:latin typeface="batta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batta"/>
              </a:rPr>
              <a:t>	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91" y="2201619"/>
            <a:ext cx="4755422" cy="34865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447" y="2178759"/>
            <a:ext cx="4789714" cy="35094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77447" y="1809427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Unlabeled continue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775" y="585167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4531" y="568767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6</a:t>
            </a:r>
          </a:p>
        </p:txBody>
      </p:sp>
    </p:spTree>
    <p:extLst>
      <p:ext uri="{BB962C8B-B14F-4D97-AF65-F5344CB8AC3E}">
        <p14:creationId xmlns:p14="http://schemas.microsoft.com/office/powerpoint/2010/main" val="133900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១.៦ ស្វែងយល់អំពី</a:t>
            </a:r>
            <a:r>
              <a:rPr lang="en-US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Branching statement (con.t)</a:t>
            </a:r>
            <a:endParaRPr lang="en-US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691" y="1668781"/>
            <a:ext cx="1095847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batta"/>
              </a:rPr>
              <a:t>Return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branching statement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ជាទូទៅគេច្រើនប្រើវានៅក្នុង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ដើម្បីបញ្ចប់ដំណើការរបស់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មាន២គឺ៖​​ 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value (return ++count;)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return value </a:t>
            </a:r>
            <a:r>
              <a:rPr lang="en-US" sz="2200">
                <a:latin typeface="Khmer OS Battambang" panose="02000500000000020004" pitchFamily="2" charset="0"/>
                <a:cs typeface="Khmer OS Battambang" panose="02000500000000020004" pitchFamily="2" charset="0"/>
              </a:rPr>
              <a:t>(return)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km-KH" sz="2200" dirty="0">
              <a:latin typeface="batta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batta"/>
              </a:rPr>
              <a:t>	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50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២.ស្វែងយល់អំពី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Array</a:t>
            </a:r>
            <a:endParaRPr lang="en-US" sz="28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Array </a:t>
            </a:r>
            <a:r>
              <a:rPr lang="km-KH" sz="1800" dirty="0">
                <a:latin typeface="Khmer OS Battambang" pitchFamily="2" charset="0"/>
                <a:cs typeface="Khmer OS Battambang" pitchFamily="2" charset="0"/>
              </a:rPr>
              <a:t>ជា</a:t>
            </a:r>
            <a:r>
              <a:rPr lang="en-US" sz="1800" dirty="0">
                <a:latin typeface="Khmer OS Battambang" pitchFamily="2" charset="0"/>
                <a:cs typeface="Khmer OS Battambang" pitchFamily="2" charset="0"/>
              </a:rPr>
              <a:t>Container </a:t>
            </a:r>
            <a:r>
              <a:rPr lang="km-KH" sz="1800" dirty="0">
                <a:latin typeface="Khmer OS Battambang" pitchFamily="2" charset="0"/>
                <a:cs typeface="Khmer OS Battambang" pitchFamily="2" charset="0"/>
              </a:rPr>
              <a:t>នៃ</a:t>
            </a:r>
            <a:r>
              <a:rPr lang="en-US" sz="1800" dirty="0">
                <a:latin typeface="Khmer OS Battambang" pitchFamily="2" charset="0"/>
                <a:cs typeface="Khmer OS Battambang" pitchFamily="2" charset="0"/>
              </a:rPr>
              <a:t> Object</a:t>
            </a:r>
            <a:r>
              <a:rPr lang="km-KH" sz="1800" dirty="0">
                <a:latin typeface="Khmer OS Battambang" pitchFamily="2" charset="0"/>
                <a:cs typeface="Khmer OS Battambang" pitchFamily="2" charset="0"/>
              </a:rPr>
              <a:t> ដែលវាផ្ទុកតម្លៃជាក់លាក់ ហើយវាផ្ទុកបានច្រើន​ធាតុដែលធាតុទាំងនោះត្រូវតែមានប្រភេទទិន្ន័យដូចៗគ្នា</a:t>
            </a:r>
            <a:endParaRPr lang="en-US" sz="1800" dirty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Khmer OS Battambang" pitchFamily="2" charset="0"/>
                <a:cs typeface="Khmer OS Battambang" pitchFamily="2" charset="0"/>
              </a:rPr>
              <a:t>Array </a:t>
            </a:r>
            <a:r>
              <a:rPr lang="km-KH" sz="1800" dirty="0">
                <a:latin typeface="Khmer OS Battambang" pitchFamily="2" charset="0"/>
                <a:cs typeface="Khmer OS Battambang" pitchFamily="2" charset="0"/>
              </a:rPr>
              <a:t>គឺជា</a:t>
            </a:r>
            <a:r>
              <a:rPr lang="en-US" sz="1800" dirty="0">
                <a:latin typeface="Khmer OS Battambang" pitchFamily="2" charset="0"/>
                <a:cs typeface="Khmer OS Battambang" pitchFamily="2" charset="0"/>
              </a:rPr>
              <a:t> index based </a:t>
            </a:r>
            <a:r>
              <a:rPr lang="km-KH" sz="1800" dirty="0">
                <a:latin typeface="Khmer OS Battambang" pitchFamily="2" charset="0"/>
                <a:cs typeface="Khmer OS Battambang" pitchFamily="2" charset="0"/>
              </a:rPr>
              <a:t>ហើយធាតុទី១​របស់</a:t>
            </a:r>
            <a:r>
              <a:rPr lang="en-US" sz="1800" dirty="0">
                <a:latin typeface="Khmer OS Battambang" pitchFamily="2" charset="0"/>
                <a:cs typeface="Khmer OS Battambang" pitchFamily="2" charset="0"/>
              </a:rPr>
              <a:t>Array </a:t>
            </a:r>
            <a:r>
              <a:rPr lang="km-KH" sz="1800" dirty="0">
                <a:latin typeface="Khmer OS Battambang" pitchFamily="2" charset="0"/>
                <a:cs typeface="Khmer OS Battambang" pitchFamily="2" charset="0"/>
              </a:rPr>
              <a:t>គឺត្រូវបានរក្សាទុក្ខនៅ​​ </a:t>
            </a:r>
            <a:r>
              <a:rPr lang="en-US" sz="1800" dirty="0">
                <a:latin typeface="Khmer OS Battambang" pitchFamily="2" charset="0"/>
                <a:cs typeface="Khmer OS Battambang" pitchFamily="2" charset="0"/>
              </a:rPr>
              <a:t>index </a:t>
            </a:r>
            <a:r>
              <a:rPr lang="km-KH" sz="1800" dirty="0">
                <a:latin typeface="Khmer OS Battambang" pitchFamily="2" charset="0"/>
                <a:cs typeface="Khmer OS Battambang" pitchFamily="2" charset="0"/>
              </a:rPr>
              <a:t>ទី០។</a:t>
            </a:r>
            <a:endParaRPr lang="en-US" sz="1800" dirty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1800" dirty="0">
                <a:latin typeface="Khmer OS Battambang" pitchFamily="2" charset="0"/>
                <a:cs typeface="Khmer OS Battambang" pitchFamily="2" charset="0"/>
              </a:rPr>
              <a:t>ការរក្សាទុកនិងយកធាតុ​របស់</a:t>
            </a:r>
            <a:r>
              <a:rPr lang="en-US" sz="1800" dirty="0">
                <a:latin typeface="Khmer OS Battambang" pitchFamily="2" charset="0"/>
                <a:cs typeface="Khmer OS Battambang" pitchFamily="2" charset="0"/>
              </a:rPr>
              <a:t>Array</a:t>
            </a:r>
            <a:r>
              <a:rPr lang="km-KH" sz="1800" dirty="0">
                <a:latin typeface="Khmer OS Battambang" pitchFamily="2" charset="0"/>
                <a:cs typeface="Khmer OS Battambang" pitchFamily="2" charset="0"/>
              </a:rPr>
              <a:t>​ តាមរយ</a:t>
            </a:r>
            <a:r>
              <a:rPr lang="en-US" sz="1800" dirty="0">
                <a:latin typeface="Khmer OS Battambang" pitchFamily="2" charset="0"/>
                <a:cs typeface="Khmer OS Battambang" pitchFamily="2" charset="0"/>
              </a:rPr>
              <a:t>ៈ Index</a:t>
            </a:r>
            <a:r>
              <a:rPr lang="km-KH" sz="1800" dirty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373" y="4318964"/>
            <a:ext cx="5278774" cy="176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4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របៀបប្រកាស់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One Dimensional Array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</p:txBody>
      </p:sp>
      <p:sp>
        <p:nvSpPr>
          <p:cNvPr id="6" name="Rectangle 5"/>
          <p:cNvSpPr/>
          <p:nvPr/>
        </p:nvSpPr>
        <p:spPr>
          <a:xfrm>
            <a:off x="1538708" y="2387786"/>
            <a:ext cx="690846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datatype[ ]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arrayname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new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datatype[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arraysize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];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38708" y="2958860"/>
            <a:ext cx="695094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datatype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arrayname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[ ] =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new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datatype[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arraysize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];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38708" y="3487492"/>
            <a:ext cx="96039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datatype [ ]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arrayname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new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datatype[]{value1,value2…….,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};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38708" y="4003742"/>
            <a:ext cx="767229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datatype [ ]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arrayname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{value1,value2…….,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};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9" y="5469895"/>
            <a:ext cx="3588579" cy="512653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២.១ ស្វែងយល់អំពី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One Dimensional Array</a:t>
            </a:r>
            <a:endParaRPr lang="en-US" sz="28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78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11020926" cy="4312251"/>
          </a:xfrm>
        </p:spPr>
        <p:txBody>
          <a:bodyPr/>
          <a:lstStyle/>
          <a:p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របៀប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Access One Dimensional Array</a:t>
            </a:r>
          </a:p>
          <a:p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២.១ ស្វែងយល់អំពី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One Dimensional Array (cont.)</a:t>
            </a:r>
            <a:endParaRPr lang="en-US" sz="28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945" y="2939143"/>
            <a:ext cx="10147786" cy="160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1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២.២ ស្វែងយល់អំពី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Two Dimensional Array</a:t>
            </a:r>
            <a:endParaRPr lang="en-US" sz="28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ពីរវិមាត្រ</a:t>
            </a:r>
            <a:r>
              <a:rPr lang="ca-E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គឺដូចគ្នានឹងarrayមួយវិមាត្រដែរប៉ុន្តែវាត្រូវបានផ្គុំឡើងដោយ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rows</a:t>
            </a:r>
            <a:r>
              <a:rPr lang="ca-E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នឹ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ង​​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columns​</a:t>
            </a:r>
            <a:r>
              <a:rPr lang="en-US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</a:t>
            </a:r>
            <a:r>
              <a:rPr lang="ca-E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ca-E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270" y="2385400"/>
            <a:ext cx="8309136" cy="335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0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ការប្រកាស់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ពីរវិមាត្រ</a:t>
            </a:r>
          </a:p>
          <a:p>
            <a:endParaRPr lang="km-KH" dirty="0"/>
          </a:p>
          <a:p>
            <a:endParaRPr lang="km-KH" dirty="0"/>
          </a:p>
          <a:p>
            <a:endParaRPr lang="km-KH" dirty="0"/>
          </a:p>
          <a:p>
            <a:pPr marL="0" indent="0">
              <a:buNone/>
            </a:pPr>
            <a:endParaRPr lang="km-KH" dirty="0"/>
          </a:p>
          <a:p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ទំហំនៃ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ពីរវិមាត្រគឺបានមកពីផលគុណម៉ាទ្រីសនៃ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rows &amp; columns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ដួចនេះទំហំរបស់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arr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គឺ​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3x3= 9</a:t>
            </a:r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២.២ ស្វែងយល់អំពី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Two Dimensional Array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​ (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cont.)</a:t>
            </a:r>
            <a:endParaRPr lang="en-US" sz="28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20" y="2184340"/>
            <a:ext cx="4247098" cy="15000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20" y="4924836"/>
            <a:ext cx="3950482" cy="33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0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១.​ </a:t>
            </a:r>
            <a:r>
              <a:rPr lang="en-US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Control Flow Statement</a:t>
            </a:r>
            <a:endParaRPr lang="en-US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691" y="1668781"/>
            <a:ext cx="1095847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Control Flow statements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វាអនុញ្ញាតអោយយើង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Run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Skip Block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នៃ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Code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នៅពេលវាជួបលក្ខខ័ណណាមួយ។​ គេប្រើ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Control Statement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ដើម្បីផ្កល់ជាជម្រើសដល់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User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8691" y="3215641"/>
            <a:ext cx="111108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នៅក្នូង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Control Flow Statement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មាន៣គឺ៖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Selection Statement: if, if-else and switch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Looping Statement: while-loop, do-while-loop, for-loop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Branching statements: break, continue, return…</a:t>
            </a:r>
          </a:p>
        </p:txBody>
      </p:sp>
    </p:spTree>
    <p:extLst>
      <p:ext uri="{BB962C8B-B14F-4D97-AF65-F5344CB8AC3E}">
        <p14:creationId xmlns:p14="http://schemas.microsoft.com/office/powerpoint/2010/main" val="232390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Array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ពីរវិមាត្រ</a:t>
            </a:r>
          </a:p>
          <a:p>
            <a:endParaRPr lang="km-KH" dirty="0"/>
          </a:p>
          <a:p>
            <a:endParaRPr lang="km-KH" dirty="0"/>
          </a:p>
          <a:p>
            <a:endParaRPr lang="km-KH" dirty="0"/>
          </a:p>
          <a:p>
            <a:pPr marL="0" indent="0">
              <a:buNone/>
            </a:pPr>
            <a:endParaRPr lang="km-KH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២.២ ស្វែងយល់អំពី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Two Dimensional Array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​ (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cont.)</a:t>
            </a:r>
            <a:endParaRPr lang="en-US" sz="28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747" y="2390503"/>
            <a:ext cx="7102182" cy="24950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48841" y="4853880"/>
            <a:ext cx="1531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1 2 3</a:t>
            </a:r>
          </a:p>
          <a:p>
            <a:r>
              <a:rPr lang="en-US" dirty="0"/>
              <a:t>             4 5 6</a:t>
            </a:r>
          </a:p>
          <a:p>
            <a:r>
              <a:rPr lang="en-US" dirty="0"/>
              <a:t>             7 8 9</a:t>
            </a:r>
          </a:p>
        </p:txBody>
      </p:sp>
    </p:spTree>
    <p:extLst>
      <p:ext uri="{BB962C8B-B14F-4D97-AF65-F5344CB8AC3E}">
        <p14:creationId xmlns:p14="http://schemas.microsoft.com/office/powerpoint/2010/main" val="315414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https://docs.oracle.com/javase/tutorial/java/nutsandbolts/flow.html</a:t>
            </a:r>
            <a:endParaRPr lang="en-US" dirty="0"/>
          </a:p>
          <a:p>
            <a:r>
              <a:rPr lang="en-US" dirty="0">
                <a:hlinkClick r:id="rId3"/>
              </a:rPr>
              <a:t>https://docs.oracle.com/javase/tutorial/java/nutsandbolts/if.html</a:t>
            </a:r>
            <a:endParaRPr lang="en-US" dirty="0"/>
          </a:p>
          <a:p>
            <a:r>
              <a:rPr lang="en-US" dirty="0">
                <a:hlinkClick r:id="rId4"/>
              </a:rPr>
              <a:t>https://docs.oracle.com/javase/tutorial/java/nutsandbolts/switch.html</a:t>
            </a:r>
            <a:endParaRPr lang="en-US" dirty="0"/>
          </a:p>
          <a:p>
            <a:r>
              <a:rPr lang="en-US" dirty="0">
                <a:hlinkClick r:id="rId5"/>
              </a:rPr>
              <a:t>https://docs.oracle.com/javase/tutorial/java/nutsandbolts/while.html</a:t>
            </a:r>
            <a:endParaRPr lang="en-US" dirty="0"/>
          </a:p>
          <a:p>
            <a:r>
              <a:rPr lang="en-US" dirty="0">
                <a:hlinkClick r:id="rId6"/>
              </a:rPr>
              <a:t>https://docs.oracle.com/javase/tutorial/java/nutsandbolts/for.html</a:t>
            </a:r>
            <a:endParaRPr lang="en-US" dirty="0"/>
          </a:p>
          <a:p>
            <a:r>
              <a:rPr lang="en-US" dirty="0">
                <a:hlinkClick r:id="rId7"/>
              </a:rPr>
              <a:t>https://docs.oracle.com/javase/tutorial/java/nutsandbolts/branch.html</a:t>
            </a:r>
            <a:endParaRPr lang="en-US" dirty="0"/>
          </a:p>
          <a:p>
            <a:r>
              <a:rPr lang="en-US" dirty="0">
                <a:hlinkClick r:id="rId8"/>
              </a:rPr>
              <a:t>https://docs.oracle.com/javase/tutorial/java/nutsandbolts/arrays.html</a:t>
            </a:r>
            <a:endParaRPr lang="en-US" dirty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31623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506824" y="1377006"/>
            <a:ext cx="9131123" cy="4614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506824" y="2243566"/>
            <a:ext cx="9131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8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១.១ ស្វែងយល់អំពី</a:t>
            </a:r>
            <a:r>
              <a:rPr lang="en-US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if-then, if-then-else statement</a:t>
            </a:r>
            <a:endParaRPr lang="en-US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691" y="1668781"/>
            <a:ext cx="1095847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if-then statement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Selection Statement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មួយដែលគេប្រើច្រើន ហើយការធ្វើការរបស់វាគឺវាទៅ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Execute Block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Code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ជាក់លាក់ណាមួយប្រសិនបលក្ខ័ណនៃ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Block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នោះពិត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5775" y="3284608"/>
            <a:ext cx="3474028" cy="13388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if(expression){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//statements…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8918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m-KH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១.១ ស្វែងយល់អំពី</a:t>
            </a:r>
            <a:r>
              <a:rPr lang="en-US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if-then, if-then-else statement (cont.)</a:t>
            </a:r>
            <a:endParaRPr lang="en-US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691" y="1668781"/>
            <a:ext cx="10958470" cy="55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If-then Flow Chart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892125" y="2226626"/>
            <a:ext cx="1965277" cy="750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4" name="Oval 3"/>
          <p:cNvSpPr/>
          <p:nvPr/>
        </p:nvSpPr>
        <p:spPr>
          <a:xfrm>
            <a:off x="6496340" y="3412267"/>
            <a:ext cx="2756848" cy="1050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Condition True</a:t>
            </a:r>
          </a:p>
        </p:txBody>
      </p:sp>
      <p:cxnSp>
        <p:nvCxnSpPr>
          <p:cNvPr id="8" name="Straight Arrow Connector 7"/>
          <p:cNvCxnSpPr>
            <a:stCxn id="3" idx="2"/>
            <a:endCxn id="4" idx="0"/>
          </p:cNvCxnSpPr>
          <p:nvPr/>
        </p:nvCxnSpPr>
        <p:spPr>
          <a:xfrm>
            <a:off x="7874764" y="2977252"/>
            <a:ext cx="0" cy="435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892125" y="5488441"/>
            <a:ext cx="1965277" cy="750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19" name="Elbow Connector 18"/>
          <p:cNvCxnSpPr>
            <a:stCxn id="4" idx="2"/>
            <a:endCxn id="15" idx="1"/>
          </p:cNvCxnSpPr>
          <p:nvPr/>
        </p:nvCxnSpPr>
        <p:spPr>
          <a:xfrm rot="10800000" flipH="1" flipV="1">
            <a:off x="6496339" y="3937542"/>
            <a:ext cx="395785" cy="1926211"/>
          </a:xfrm>
          <a:prstGeom prst="bentConnector3">
            <a:avLst>
              <a:gd name="adj1" fmla="val -577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nip Single Corner Rectangle 19"/>
          <p:cNvSpPr/>
          <p:nvPr/>
        </p:nvSpPr>
        <p:spPr>
          <a:xfrm>
            <a:off x="9703563" y="4650948"/>
            <a:ext cx="1392071" cy="68532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  <a:p>
            <a:pPr algn="ctr"/>
            <a:r>
              <a:rPr lang="en-US" dirty="0"/>
              <a:t>Statement</a:t>
            </a:r>
          </a:p>
        </p:txBody>
      </p:sp>
      <p:cxnSp>
        <p:nvCxnSpPr>
          <p:cNvPr id="22" name="Elbow Connector 21"/>
          <p:cNvCxnSpPr>
            <a:stCxn id="4" idx="6"/>
            <a:endCxn id="20" idx="3"/>
          </p:cNvCxnSpPr>
          <p:nvPr/>
        </p:nvCxnSpPr>
        <p:spPr>
          <a:xfrm>
            <a:off x="9253188" y="3937543"/>
            <a:ext cx="1146411" cy="7134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0" idx="1"/>
            <a:endCxn id="15" idx="3"/>
          </p:cNvCxnSpPr>
          <p:nvPr/>
        </p:nvCxnSpPr>
        <p:spPr>
          <a:xfrm rot="5400000">
            <a:off x="9364762" y="4828916"/>
            <a:ext cx="527479" cy="15421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399598" y="3844888"/>
            <a:ext cx="116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Yes=True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42" y="2357979"/>
            <a:ext cx="5208828" cy="193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5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m-KH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១.១ ស្វែងយល់អំពី</a:t>
            </a:r>
            <a:r>
              <a:rPr lang="en-US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if-then, if-then-else statement (cont.)</a:t>
            </a:r>
            <a:endParaRPr lang="en-US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691" y="1668781"/>
            <a:ext cx="109584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if-then-else statement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Selection Statement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មួយដែលគេប្រើច្រើន ហើយការធ្វើការសឹងតែដូច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if-then statement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 តែវាបន្ថែមលក្ខណៈមួយអោយទៅ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if-then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ប្រសិនបើ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if = false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នោះវានឹង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Execute Block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else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វិញ។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8691" y="3792439"/>
            <a:ext cx="3554178" cy="21698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if(expression){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//statement 1…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}else{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//statement 2…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49907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m-KH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១.១ ស្វែងយល់អំពី</a:t>
            </a:r>
            <a:r>
              <a:rPr lang="en-US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if-then, if-then-else statement (cont.)</a:t>
            </a:r>
            <a:endParaRPr lang="en-US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691" y="1668781"/>
            <a:ext cx="10958470" cy="55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It-then-else Flow Chart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91" y="2226626"/>
            <a:ext cx="4944800" cy="2062286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7522927" y="2226626"/>
            <a:ext cx="1965277" cy="750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7" name="Oval 16"/>
          <p:cNvSpPr/>
          <p:nvPr/>
        </p:nvSpPr>
        <p:spPr>
          <a:xfrm>
            <a:off x="7127142" y="3412267"/>
            <a:ext cx="2756848" cy="1050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Condition True</a:t>
            </a:r>
          </a:p>
        </p:txBody>
      </p:sp>
      <p:cxnSp>
        <p:nvCxnSpPr>
          <p:cNvPr id="18" name="Straight Arrow Connector 17"/>
          <p:cNvCxnSpPr>
            <a:stCxn id="16" idx="2"/>
            <a:endCxn id="17" idx="0"/>
          </p:cNvCxnSpPr>
          <p:nvPr/>
        </p:nvCxnSpPr>
        <p:spPr>
          <a:xfrm>
            <a:off x="8505566" y="2977252"/>
            <a:ext cx="0" cy="435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7522927" y="5488441"/>
            <a:ext cx="1965277" cy="750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21" name="Snip Single Corner Rectangle 20"/>
          <p:cNvSpPr/>
          <p:nvPr/>
        </p:nvSpPr>
        <p:spPr>
          <a:xfrm>
            <a:off x="10143293" y="4650948"/>
            <a:ext cx="1392071" cy="68532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  <a:p>
            <a:pPr algn="ctr"/>
            <a:r>
              <a:rPr lang="en-US" dirty="0"/>
              <a:t>Statement</a:t>
            </a:r>
          </a:p>
        </p:txBody>
      </p:sp>
      <p:cxnSp>
        <p:nvCxnSpPr>
          <p:cNvPr id="22" name="Elbow Connector 21"/>
          <p:cNvCxnSpPr>
            <a:stCxn id="17" idx="6"/>
            <a:endCxn id="21" idx="3"/>
          </p:cNvCxnSpPr>
          <p:nvPr/>
        </p:nvCxnSpPr>
        <p:spPr>
          <a:xfrm>
            <a:off x="9883990" y="3937543"/>
            <a:ext cx="955339" cy="7134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21" idx="1"/>
            <a:endCxn id="19" idx="3"/>
          </p:cNvCxnSpPr>
          <p:nvPr/>
        </p:nvCxnSpPr>
        <p:spPr>
          <a:xfrm rot="5400000">
            <a:off x="9900028" y="4924452"/>
            <a:ext cx="527479" cy="13511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948512" y="3925799"/>
            <a:ext cx="6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True</a:t>
            </a:r>
          </a:p>
        </p:txBody>
      </p:sp>
      <p:sp>
        <p:nvSpPr>
          <p:cNvPr id="28" name="Snip Single Corner Rectangle 27"/>
          <p:cNvSpPr/>
          <p:nvPr/>
        </p:nvSpPr>
        <p:spPr>
          <a:xfrm flipH="1">
            <a:off x="5553491" y="4650947"/>
            <a:ext cx="1516051" cy="68532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  <a:p>
            <a:pPr algn="ctr"/>
            <a:r>
              <a:rPr lang="en-US" dirty="0"/>
              <a:t>Statement</a:t>
            </a:r>
          </a:p>
        </p:txBody>
      </p:sp>
      <p:cxnSp>
        <p:nvCxnSpPr>
          <p:cNvPr id="30" name="Elbow Connector 29"/>
          <p:cNvCxnSpPr>
            <a:stCxn id="17" idx="2"/>
            <a:endCxn id="28" idx="3"/>
          </p:cNvCxnSpPr>
          <p:nvPr/>
        </p:nvCxnSpPr>
        <p:spPr>
          <a:xfrm rot="10800000" flipV="1">
            <a:off x="6311516" y="3937543"/>
            <a:ext cx="815626" cy="7134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8" idx="1"/>
            <a:endCxn id="19" idx="1"/>
          </p:cNvCxnSpPr>
          <p:nvPr/>
        </p:nvCxnSpPr>
        <p:spPr>
          <a:xfrm rot="16200000" flipH="1">
            <a:off x="6653481" y="4994308"/>
            <a:ext cx="527480" cy="12114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15480" y="391593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00257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១.២ ស្វែងយល់អំពី</a:t>
            </a:r>
            <a:r>
              <a:rPr lang="en-US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switch statement</a:t>
            </a:r>
            <a:endParaRPr lang="en-US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691" y="1668781"/>
            <a:ext cx="1095847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ខុសគ្នាអំពី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if, it-else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switch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អាចធ្វើការ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execute statement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បានច្រើនផ្នែកនៃ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switch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performance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របស់វាលឿនជាង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if, if-else.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មិនអាចប្រើសញ្ញាប្រៀបធៀបបានទេ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អាចប្រើបានជាមួយពួក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(byte, short, char and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ហើយថែមតទាំងអាចប្រើជាមួយ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String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Wrapper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មួយចំនួនផងដែរ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09559" y="3859618"/>
            <a:ext cx="4885216" cy="21698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switch(option){ </a:t>
            </a:r>
            <a:r>
              <a:rPr lang="en-US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//has break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case a: //Statement 1; break;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case b: //Statement 2; break;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default: //Statement 3; break;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664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១.២​ ស្វែងយល់អំពី</a:t>
            </a:r>
            <a:r>
              <a:rPr lang="en-US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switch statement (cont.)</a:t>
            </a:r>
            <a:endParaRPr lang="en-US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691" y="1668781"/>
            <a:ext cx="10958470" cy="55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Switch Flow Chart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323771" y="2226626"/>
            <a:ext cx="783772" cy="531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4" name="Diamond 3"/>
          <p:cNvSpPr/>
          <p:nvPr/>
        </p:nvSpPr>
        <p:spPr>
          <a:xfrm>
            <a:off x="3004456" y="3178629"/>
            <a:ext cx="1422402" cy="94342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sp>
        <p:nvSpPr>
          <p:cNvPr id="8" name="Diamond 7"/>
          <p:cNvSpPr/>
          <p:nvPr/>
        </p:nvSpPr>
        <p:spPr>
          <a:xfrm>
            <a:off x="3004456" y="4325257"/>
            <a:ext cx="1422402" cy="94342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sp>
        <p:nvSpPr>
          <p:cNvPr id="9" name="Diamond 8"/>
          <p:cNvSpPr/>
          <p:nvPr/>
        </p:nvSpPr>
        <p:spPr>
          <a:xfrm>
            <a:off x="3004456" y="5471885"/>
            <a:ext cx="1422402" cy="94342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</a:t>
            </a:r>
          </a:p>
        </p:txBody>
      </p:sp>
      <p:cxnSp>
        <p:nvCxnSpPr>
          <p:cNvPr id="13" name="Straight Arrow Connector 12"/>
          <p:cNvCxnSpPr>
            <a:stCxn id="4" idx="2"/>
            <a:endCxn id="8" idx="0"/>
          </p:cNvCxnSpPr>
          <p:nvPr/>
        </p:nvCxnSpPr>
        <p:spPr>
          <a:xfrm>
            <a:off x="3715657" y="4122058"/>
            <a:ext cx="0" cy="203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>
            <a:off x="3715657" y="5268686"/>
            <a:ext cx="0" cy="203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2"/>
            <a:endCxn id="4" idx="0"/>
          </p:cNvCxnSpPr>
          <p:nvPr/>
        </p:nvCxnSpPr>
        <p:spPr>
          <a:xfrm>
            <a:off x="3715657" y="2757714"/>
            <a:ext cx="0" cy="42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21287" y="4069768"/>
            <a:ext cx="109998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Unmatched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21286" y="5254168"/>
            <a:ext cx="109998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Unmatched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10027" y="3413919"/>
            <a:ext cx="1611086" cy="47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Statement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010027" y="4560547"/>
            <a:ext cx="1611086" cy="47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Statement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10027" y="5707175"/>
            <a:ext cx="1611086" cy="47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Statement 1</a:t>
            </a:r>
          </a:p>
        </p:txBody>
      </p:sp>
      <p:cxnSp>
        <p:nvCxnSpPr>
          <p:cNvPr id="25" name="Straight Arrow Connector 24"/>
          <p:cNvCxnSpPr>
            <a:stCxn id="4" idx="3"/>
            <a:endCxn id="21" idx="1"/>
          </p:cNvCxnSpPr>
          <p:nvPr/>
        </p:nvCxnSpPr>
        <p:spPr>
          <a:xfrm flipV="1">
            <a:off x="4426858" y="3650343"/>
            <a:ext cx="5831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22" idx="1"/>
          </p:cNvCxnSpPr>
          <p:nvPr/>
        </p:nvCxnSpPr>
        <p:spPr>
          <a:xfrm flipV="1">
            <a:off x="4426858" y="4796971"/>
            <a:ext cx="5831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3"/>
            <a:endCxn id="23" idx="1"/>
          </p:cNvCxnSpPr>
          <p:nvPr/>
        </p:nvCxnSpPr>
        <p:spPr>
          <a:xfrm flipV="1">
            <a:off x="4426858" y="5943599"/>
            <a:ext cx="5831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22057" y="3052889"/>
            <a:ext cx="87075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Matched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04437" y="4227939"/>
            <a:ext cx="87075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Matched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04282" y="3413919"/>
            <a:ext cx="807604" cy="47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break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04282" y="4560547"/>
            <a:ext cx="807604" cy="47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break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04282" y="5707175"/>
            <a:ext cx="807604" cy="47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break</a:t>
            </a:r>
          </a:p>
        </p:txBody>
      </p:sp>
      <p:cxnSp>
        <p:nvCxnSpPr>
          <p:cNvPr id="35" name="Straight Arrow Connector 34"/>
          <p:cNvCxnSpPr>
            <a:endCxn id="32" idx="1"/>
          </p:cNvCxnSpPr>
          <p:nvPr/>
        </p:nvCxnSpPr>
        <p:spPr>
          <a:xfrm flipV="1">
            <a:off x="6621113" y="3650343"/>
            <a:ext cx="58316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3" idx="1"/>
          </p:cNvCxnSpPr>
          <p:nvPr/>
        </p:nvCxnSpPr>
        <p:spPr>
          <a:xfrm flipV="1">
            <a:off x="6621113" y="4796971"/>
            <a:ext cx="58316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4" idx="1"/>
          </p:cNvCxnSpPr>
          <p:nvPr/>
        </p:nvCxnSpPr>
        <p:spPr>
          <a:xfrm flipV="1">
            <a:off x="6621113" y="5943599"/>
            <a:ext cx="58316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011886" y="3628569"/>
            <a:ext cx="58316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8011886" y="4775197"/>
            <a:ext cx="58316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8011886" y="5921825"/>
            <a:ext cx="58316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8203169" y="6268051"/>
            <a:ext cx="783772" cy="531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50" name="Straight Arrow Connector 49"/>
          <p:cNvCxnSpPr>
            <a:endCxn id="48" idx="0"/>
          </p:cNvCxnSpPr>
          <p:nvPr/>
        </p:nvCxnSpPr>
        <p:spPr>
          <a:xfrm>
            <a:off x="8595055" y="3628569"/>
            <a:ext cx="0" cy="2639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56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1228</Words>
  <Application>Microsoft Office PowerPoint</Application>
  <PresentationFormat>Widescreen</PresentationFormat>
  <Paragraphs>237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batta</vt:lpstr>
      <vt:lpstr>Arial</vt:lpstr>
      <vt:lpstr>DaunPenh</vt:lpstr>
      <vt:lpstr>Khmer OS Battambang</vt:lpstr>
      <vt:lpstr>Khmer OS Muol</vt:lpstr>
      <vt:lpstr>Khmer OS Muol Light</vt:lpstr>
      <vt:lpstr>Wingdings</vt:lpstr>
      <vt:lpstr>TS102922647</vt:lpstr>
      <vt:lpstr>PowerPoint Presentation</vt:lpstr>
      <vt:lpstr>មាតិកា</vt:lpstr>
      <vt:lpstr>១.​ Control Flow Statement</vt:lpstr>
      <vt:lpstr>១.១ ស្វែងយល់អំពី if-then, if-then-else statement</vt:lpstr>
      <vt:lpstr>១.១ ស្វែងយល់អំពី if-then, if-then-else statement (cont.)</vt:lpstr>
      <vt:lpstr>១.១ ស្វែងយល់អំពី if-then, if-then-else statement (cont.)</vt:lpstr>
      <vt:lpstr>១.១ ស្វែងយល់អំពី if-then, if-then-else statement (cont.)</vt:lpstr>
      <vt:lpstr>១.២ ស្វែងយល់អំពី switch statement</vt:lpstr>
      <vt:lpstr>១.២​ ស្វែងយល់អំពី switch statement (cont.)</vt:lpstr>
      <vt:lpstr>១.៣ ស្វែងយល់អំពី While loop</vt:lpstr>
      <vt:lpstr>១.៣ ស្វែងយល់អំពី While loop​ (cont.)</vt:lpstr>
      <vt:lpstr>១.៣ ស្វែងយល់អំពី While loop (Cont.)</vt:lpstr>
      <vt:lpstr>១.៤ ស្វែងយល់អំពី Do-While loop</vt:lpstr>
      <vt:lpstr>១.៤​ ស្វែងយល់អំពី Do-While loop (cont.)</vt:lpstr>
      <vt:lpstr>១.៥ ស្វែងយល់អំពី For loop</vt:lpstr>
      <vt:lpstr>៥.ស្វែងយល់អំពី For loop (cont.)</vt:lpstr>
      <vt:lpstr>១.៥ ស្វែងយល់អំពី For loop (cont.)</vt:lpstr>
      <vt:lpstr>១.៥ ស្វែងយល់អំពី For loop (cont.)</vt:lpstr>
      <vt:lpstr>១.៥ ស្វែងយល់អំពី For loop (cont.)</vt:lpstr>
      <vt:lpstr>១.៦ ស្វែងយល់អំពី Branching statement</vt:lpstr>
      <vt:lpstr>១.៦ ស្វែងយល់អំពី Branching statement (cont.)</vt:lpstr>
      <vt:lpstr>១.៦ ស្វែងយល់អំពី Branching statement (con.t)</vt:lpstr>
      <vt:lpstr>១.៦ ស្វែងយល់អំពី Branching statement</vt:lpstr>
      <vt:lpstr>១.៦ ស្វែងយល់អំពី Branching statement (con.t)</vt:lpstr>
      <vt:lpstr>២.ស្វែងយល់អំពី Array</vt:lpstr>
      <vt:lpstr>២.១ ស្វែងយល់អំពី One Dimensional Array</vt:lpstr>
      <vt:lpstr>២.១ ស្វែងយល់អំពី One Dimensional Array (cont.)</vt:lpstr>
      <vt:lpstr>២.២ ស្វែងយល់អំពី Two Dimensional Array</vt:lpstr>
      <vt:lpstr>២.២ ស្វែងយល់អំពី Two Dimensional Array​ (cont.)</vt:lpstr>
      <vt:lpstr>២.២ ស្វែងយល់អំពី Two Dimensional Array​ (cont.)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2016-04-18T01:03:21Z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