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503" r:id="rId3"/>
    <p:sldId id="505" r:id="rId4"/>
    <p:sldId id="426" r:id="rId5"/>
    <p:sldId id="428" r:id="rId6"/>
    <p:sldId id="506" r:id="rId7"/>
    <p:sldId id="517" r:id="rId8"/>
    <p:sldId id="518" r:id="rId9"/>
    <p:sldId id="519" r:id="rId10"/>
    <p:sldId id="521" r:id="rId11"/>
    <p:sldId id="520" r:id="rId12"/>
    <p:sldId id="524" r:id="rId13"/>
    <p:sldId id="522" r:id="rId14"/>
    <p:sldId id="525" r:id="rId15"/>
    <p:sldId id="526" r:id="rId16"/>
    <p:sldId id="527" r:id="rId17"/>
    <p:sldId id="528" r:id="rId18"/>
    <p:sldId id="507" r:id="rId19"/>
    <p:sldId id="508" r:id="rId20"/>
    <p:sldId id="512" r:id="rId21"/>
    <p:sldId id="510" r:id="rId22"/>
    <p:sldId id="513" r:id="rId23"/>
    <p:sldId id="514" r:id="rId24"/>
    <p:sldId id="515" r:id="rId25"/>
    <p:sldId id="509" r:id="rId26"/>
    <p:sldId id="439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7842" autoAdjust="0"/>
  </p:normalViewPr>
  <p:slideViewPr>
    <p:cSldViewPr snapToGrid="0">
      <p:cViewPr varScale="1">
        <p:scale>
          <a:sx n="82" d="100"/>
          <a:sy n="82" d="100"/>
        </p:scale>
        <p:origin x="64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2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3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33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83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7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2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0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1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8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3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1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5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6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3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ava/nutsandbolts/while.html" TargetMode="External"/><Relationship Id="rId3" Type="http://schemas.openxmlformats.org/officeDocument/2006/relationships/hyperlink" Target="http://www.dailyfreecode.com/Code/multi-dimensional-array-1352.aspx" TargetMode="External"/><Relationship Id="rId7" Type="http://schemas.openxmlformats.org/officeDocument/2006/relationships/hyperlink" Target="https://www.youtube.com/watch?v=J_caS3ntng0" TargetMode="External"/><Relationship Id="rId2" Type="http://schemas.openxmlformats.org/officeDocument/2006/relationships/hyperlink" Target="https://www-927.ibm.com/ibm/cas/hspc/student/tutorials/array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java/switch_statement_in_java.htm" TargetMode="External"/><Relationship Id="rId5" Type="http://schemas.openxmlformats.org/officeDocument/2006/relationships/hyperlink" Target="https://docs.oracle.com/javase/tutorial/java/nutsandbolts/switch.html" TargetMode="External"/><Relationship Id="rId4" Type="http://schemas.openxmlformats.org/officeDocument/2006/relationships/hyperlink" Target="http://www.dailyfreecode.com/MySearchResult.aspx?q=multi-dimensional+array&amp;stype=al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754380" lvl="1" indent="-514350">
              <a:lnSpc>
                <a:spcPct val="110000"/>
              </a:lnSpc>
              <a:buFont typeface="+mj-lt"/>
              <a:buAutoNum type="romanUcPeriod" startAt="3"/>
            </a:pPr>
            <a:r>
              <a:rPr lang="en-US" sz="24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For Loop Statement</a:t>
            </a:r>
            <a:endParaRPr lang="km-KH" sz="2400" b="1" dirty="0" smtClean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For Loop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statement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ដែលធ្វើការសារចុះ សារឡើង(ដដែលៗ)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ដែល​វា​ជួយ​សម្រួល​</a:t>
            </a:r>
          </a:p>
          <a:p>
            <a:pPr marL="240030" lvl="1" indent="0">
              <a:lnSpc>
                <a:spcPct val="11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ដល់ ​</a:t>
            </a:r>
            <a:r>
              <a:rPr lang="en-CA" sz="2200" dirty="0" smtClean="0">
                <a:latin typeface="Khmer OS Battambang" pitchFamily="2" charset="0"/>
                <a:cs typeface="Khmer OS Battambang" pitchFamily="2" charset="0"/>
              </a:rPr>
              <a:t>programmer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មិន​ឲ្យ​សរសេរ​កូដ​ច្រើនដង។</a:t>
            </a:r>
            <a:r>
              <a:rPr lang="en-CA" sz="2200" dirty="0" smtClean="0">
                <a:latin typeface="Khmer OS Battambang" pitchFamily="2" charset="0"/>
                <a:cs typeface="Khmer OS Battambang" pitchFamily="2" charset="0"/>
              </a:rPr>
              <a:t> For loop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ធ្វើ​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ការ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តាម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​ចំនួន​ដង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​ដែល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​បាន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​កំណត់ </a:t>
            </a:r>
          </a:p>
          <a:p>
            <a:pPr marL="240030" lvl="1" indent="0">
              <a:lnSpc>
                <a:spcPct val="11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​ប្រភេទ </a:t>
            </a:r>
            <a:r>
              <a:rPr lang="en-CA" sz="2200" dirty="0" smtClean="0">
                <a:latin typeface="Khmer OS Battambang" pitchFamily="2" charset="0"/>
                <a:cs typeface="Khmer OS Battambang" pitchFamily="2" charset="0"/>
              </a:rPr>
              <a:t>Determinate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CA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m-KH" sz="2200" b="1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CA" sz="2200" b="1" u="sng" dirty="0" smtClean="0">
                <a:latin typeface="Khmer OS Battambang" pitchFamily="2" charset="0"/>
                <a:cs typeface="Khmer OS Battambang" pitchFamily="2" charset="0"/>
              </a:rPr>
              <a:t>Syntax:</a:t>
            </a:r>
            <a:endParaRPr lang="km-KH" sz="2200" b="1" u="sng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CA" sz="2200" dirty="0" smtClean="0">
                <a:latin typeface="Khmer OS Battambang" pitchFamily="2" charset="0"/>
                <a:cs typeface="Khmer OS Battambang" pitchFamily="2" charset="0"/>
              </a:rPr>
              <a:t>For(</a:t>
            </a:r>
            <a:r>
              <a:rPr lang="en-CA" sz="2200" dirty="0" err="1" smtClean="0">
                <a:latin typeface="Khmer OS Battambang" pitchFamily="2" charset="0"/>
                <a:cs typeface="Khmer OS Battambang" pitchFamily="2" charset="0"/>
              </a:rPr>
              <a:t>start_value</a:t>
            </a:r>
            <a:r>
              <a:rPr lang="en-CA" sz="2200" dirty="0" smtClean="0">
                <a:latin typeface="Khmer OS Battambang" pitchFamily="2" charset="0"/>
                <a:cs typeface="Khmer OS Battambang" pitchFamily="2" charset="0"/>
              </a:rPr>
              <a:t>; </a:t>
            </a:r>
            <a:r>
              <a:rPr lang="en-CA" sz="2200" dirty="0" err="1" smtClean="0">
                <a:latin typeface="Khmer OS Battambang" pitchFamily="2" charset="0"/>
                <a:cs typeface="Khmer OS Battambang" pitchFamily="2" charset="0"/>
              </a:rPr>
              <a:t>end_value</a:t>
            </a:r>
            <a:r>
              <a:rPr lang="en-CA" sz="2200" dirty="0" smtClean="0">
                <a:latin typeface="Khmer OS Battambang" pitchFamily="2" charset="0"/>
                <a:cs typeface="Khmer OS Battambang" pitchFamily="2" charset="0"/>
              </a:rPr>
              <a:t>; </a:t>
            </a:r>
            <a:r>
              <a:rPr lang="en-CA" sz="2200" dirty="0" err="1" smtClean="0">
                <a:latin typeface="Khmer OS Battambang" pitchFamily="2" charset="0"/>
                <a:cs typeface="Khmer OS Battambang" pitchFamily="2" charset="0"/>
              </a:rPr>
              <a:t>increment_number</a:t>
            </a:r>
            <a:r>
              <a:rPr lang="en-CA" sz="2200" dirty="0" smtClean="0">
                <a:latin typeface="Khmer OS Battambang" pitchFamily="2" charset="0"/>
                <a:cs typeface="Khmer OS Battambang" pitchFamily="2" charset="0"/>
              </a:rPr>
              <a:t>){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CA" sz="2200" dirty="0" smtClean="0">
                <a:latin typeface="Khmer OS Battambang" pitchFamily="2" charset="0"/>
                <a:cs typeface="Khmer OS Battambang" pitchFamily="2" charset="0"/>
              </a:rPr>
              <a:t>//</a:t>
            </a:r>
            <a:r>
              <a:rPr lang="en-CA" sz="2200" dirty="0" err="1" smtClean="0">
                <a:latin typeface="Khmer OS Battambang" pitchFamily="2" charset="0"/>
                <a:cs typeface="Khmer OS Battambang" pitchFamily="2" charset="0"/>
              </a:rPr>
              <a:t>your_code_here</a:t>
            </a:r>
            <a:endParaRPr lang="en-CA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CA" sz="2200" dirty="0" smtClean="0">
                <a:latin typeface="Khmer OS Battambang" pitchFamily="2" charset="0"/>
                <a:cs typeface="Khmer OS Battambang" pitchFamily="2" charset="0"/>
              </a:rPr>
              <a:t>}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10000"/>
              </a:lnSpc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ឧទាហរណ៏ៈ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PrintLoop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(“print loop ” +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						</a:t>
            </a:r>
            <a:r>
              <a:rPr lang="en-US" altLang="en-US" sz="28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altLang="en-US" sz="28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km-KH" sz="28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endParaRPr lang="en-CA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381829" y="5167086"/>
            <a:ext cx="2496457" cy="5950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6885077" y="4850946"/>
            <a:ext cx="1798032" cy="1227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loop 0</a:t>
            </a:r>
          </a:p>
          <a:p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loop 1</a:t>
            </a:r>
          </a:p>
          <a:p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loop 2</a:t>
            </a: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754380" lvl="1" indent="-514350">
              <a:lnSpc>
                <a:spcPct val="110000"/>
              </a:lnSpc>
              <a:buFont typeface="+mj-lt"/>
              <a:buAutoNum type="romanUcPeriod" startAt="4"/>
            </a:pPr>
            <a:r>
              <a:rPr lang="en-US" sz="24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Do-while Loop Statement</a:t>
            </a:r>
            <a:endParaRPr lang="km-KH" sz="2400" b="1" dirty="0" smtClean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ដំណើរការ​កូដយ៉ាង​ហោចណាស់​មួយ​ដង​ មុន​នឹង​ធ្វើការ​ផ្ទៀងផ្ទាត់​ជាមួយ​លក្ខខ័ណ្ឌ។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CA" sz="2300" dirty="0" smtClean="0">
                <a:latin typeface="Khmer OS Battambang" pitchFamily="2" charset="0"/>
                <a:cs typeface="Khmer OS Battambang" pitchFamily="2" charset="0"/>
              </a:rPr>
              <a:t>	Syntax</a:t>
            </a:r>
            <a:r>
              <a:rPr lang="en-CA" sz="2300" dirty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0" indent="0">
              <a:buNone/>
            </a:pPr>
            <a:r>
              <a:rPr lang="en-CA" sz="2300" dirty="0" smtClean="0">
                <a:latin typeface="Khmer OS Battambang" pitchFamily="2" charset="0"/>
                <a:cs typeface="Khmer OS Battambang" pitchFamily="2" charset="0"/>
              </a:rPr>
              <a:t>	do</a:t>
            </a:r>
            <a:r>
              <a:rPr lang="en-CA" sz="2300" dirty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0" indent="0">
              <a:buNone/>
            </a:pPr>
            <a:r>
              <a:rPr lang="en-CA" sz="2300" dirty="0" smtClean="0">
                <a:latin typeface="Khmer OS Battambang" pitchFamily="2" charset="0"/>
                <a:cs typeface="Khmer OS Battambang" pitchFamily="2" charset="0"/>
              </a:rPr>
              <a:t>	//</a:t>
            </a:r>
            <a:r>
              <a:rPr lang="en-CA" sz="2300" dirty="0">
                <a:latin typeface="Khmer OS Battambang" pitchFamily="2" charset="0"/>
                <a:cs typeface="Khmer OS Battambang" pitchFamily="2" charset="0"/>
              </a:rPr>
              <a:t>statement;</a:t>
            </a:r>
          </a:p>
          <a:p>
            <a:pPr marL="0" indent="0">
              <a:buNone/>
            </a:pPr>
            <a:r>
              <a:rPr lang="en-CA" sz="2300" dirty="0" smtClean="0">
                <a:latin typeface="Khmer OS Battambang" pitchFamily="2" charset="0"/>
                <a:cs typeface="Khmer OS Battambang" pitchFamily="2" charset="0"/>
              </a:rPr>
              <a:t>	}</a:t>
            </a:r>
            <a:r>
              <a:rPr lang="en-CA" sz="2300" dirty="0">
                <a:latin typeface="Khmer OS Battambang" pitchFamily="2" charset="0"/>
                <a:cs typeface="Khmer OS Battambang" pitchFamily="2" charset="0"/>
              </a:rPr>
              <a:t>while(expression);</a:t>
            </a:r>
            <a:endParaRPr lang="km-KH" sz="23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10000"/>
              </a:lnSpc>
              <a:buNone/>
            </a:pPr>
            <a:endParaRPr lang="en-CA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ឧទាហរណ៏ៈ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endParaRPr lang="en-CA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00213" y="2513798"/>
            <a:ext cx="9191747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TestDoWhile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"Print do while"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60565" y="2523260"/>
            <a:ext cx="227017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Print do while 0</a:t>
            </a:r>
          </a:p>
          <a:p>
            <a:r>
              <a:rPr lang="en-CA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do while 1</a:t>
            </a:r>
            <a:endParaRPr lang="en-CA" sz="22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CA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do while 2</a:t>
            </a:r>
            <a:endParaRPr lang="en-CA" sz="22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CA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do while 3</a:t>
            </a:r>
            <a:endParaRPr lang="en-CA" sz="22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CA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do while 4</a:t>
            </a:r>
            <a:endParaRPr lang="en-CA" sz="22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CA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do while 5</a:t>
            </a:r>
            <a:endParaRPr lang="en-CA" sz="22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CA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do while 6</a:t>
            </a:r>
            <a:endParaRPr lang="en-CA" sz="22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CA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do while 7</a:t>
            </a:r>
            <a:endParaRPr lang="en-CA" sz="22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CA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do while 8</a:t>
            </a:r>
            <a:endParaRPr lang="en-CA" sz="22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CA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do while </a:t>
            </a:r>
            <a:r>
              <a:rPr lang="en-CA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9</a:t>
            </a:r>
          </a:p>
          <a:p>
            <a:r>
              <a:rPr lang="en-CA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Print do while </a:t>
            </a:r>
            <a:r>
              <a:rPr lang="en-CA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10</a:t>
            </a:r>
            <a:endParaRPr lang="en-CA" sz="2200" dirty="0">
              <a:solidFill>
                <a:srgbClr val="003399"/>
              </a:solidFill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20901" y="1845905"/>
            <a:ext cx="2079695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3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754380" lvl="1" indent="-514350">
              <a:lnSpc>
                <a:spcPct val="110000"/>
              </a:lnSpc>
              <a:buFont typeface="+mj-lt"/>
              <a:buAutoNum type="romanUcPeriod" startAt="5"/>
            </a:pPr>
            <a:r>
              <a:rPr lang="en-US" sz="22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Break and Continue Key Word</a:t>
            </a:r>
            <a:endParaRPr lang="km-KH" sz="2200" b="1" dirty="0" smtClean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CA" sz="2200" b="1" u="sng" dirty="0" smtClean="0">
                <a:latin typeface="Khmer OS Battambang" pitchFamily="2" charset="0"/>
                <a:cs typeface="Khmer OS Battambang" pitchFamily="2" charset="0"/>
              </a:rPr>
              <a:t>Break</a:t>
            </a:r>
            <a:r>
              <a:rPr lang="en-CA" sz="2200" b="1" u="sng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ប្រើសម្រាប់​បញ្ឈប់កូដក្នុង </a:t>
            </a:r>
            <a:r>
              <a:rPr lang="en-CA" sz="2200" dirty="0">
                <a:latin typeface="Khmer OS Battambang" pitchFamily="2" charset="0"/>
                <a:cs typeface="Khmer OS Battambang" pitchFamily="2" charset="0"/>
              </a:rPr>
              <a:t>block Statement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ឈប់ឲ្យដើរបន្ដរទៀត។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200" b="1" u="sng" dirty="0">
                <a:latin typeface="Khmer OS Battambang" pitchFamily="2" charset="0"/>
                <a:cs typeface="Khmer OS Battambang" pitchFamily="2" charset="0"/>
              </a:rPr>
              <a:t>Continue:</a:t>
            </a:r>
            <a:r>
              <a:rPr lang="en-CA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ប្រើ​សម្រាប់​បន្ដរ​ការ​ </a:t>
            </a:r>
            <a:r>
              <a:rPr lang="en-CA" sz="2200" dirty="0">
                <a:latin typeface="Khmer OS Battambang" pitchFamily="2" charset="0"/>
                <a:cs typeface="Khmer OS Battambang" pitchFamily="2" charset="0"/>
              </a:rPr>
              <a:t>execute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កូដ​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ក្នុង ​</a:t>
            </a:r>
            <a:r>
              <a:rPr lang="en-CA" sz="2200" dirty="0">
                <a:latin typeface="Khmer OS Battambang" pitchFamily="2" charset="0"/>
                <a:cs typeface="Khmer OS Battambang" pitchFamily="2" charset="0"/>
              </a:rPr>
              <a:t>block Statement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ទៀត។</a:t>
            </a:r>
          </a:p>
          <a:p>
            <a:pPr marL="240030" lvl="1" indent="0">
              <a:lnSpc>
                <a:spcPct val="110000"/>
              </a:lnSpc>
              <a:buNone/>
            </a:pPr>
            <a:endParaRPr lang="en-CA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7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6393" y="2006977"/>
            <a:ext cx="11020927" cy="449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Keywordtest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//output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100</a:t>
            </a:r>
            <a:r>
              <a:rPr kumimoji="0" lang="km-KH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(Except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7)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37514" y="1624772"/>
            <a:ext cx="11189806" cy="67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buNone/>
            </a:pPr>
            <a:r>
              <a:rPr lang="en-US" sz="2200" b="1" u="sng" dirty="0" smtClean="0">
                <a:latin typeface="Khmer OS Battambang" pitchFamily="2" charset="0"/>
                <a:cs typeface="Khmer OS Battambang" pitchFamily="2" charset="0"/>
              </a:rPr>
              <a:t>Example Of Continue</a:t>
            </a:r>
            <a:endParaRPr lang="km-KH" sz="2200" b="1" u="sng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2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6022" y="2307515"/>
            <a:ext cx="9923617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Keywordt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++){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</a:t>
            </a: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6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37514" y="1624772"/>
            <a:ext cx="11189806" cy="67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buNone/>
            </a:pPr>
            <a:r>
              <a:rPr lang="en-US" sz="2200" b="1" u="sng" dirty="0" smtClean="0">
                <a:latin typeface="Khmer OS Battambang" pitchFamily="2" charset="0"/>
                <a:cs typeface="Khmer OS Battambang" pitchFamily="2" charset="0"/>
              </a:rPr>
              <a:t>Example Of Break</a:t>
            </a:r>
            <a:endParaRPr lang="km-KH" sz="2200" b="1" u="sng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40030" lvl="1" indent="0">
              <a:buNone/>
            </a:pP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Container 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មួយ​ដែលផ្ទុកនូវ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fixed number of value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ដែលមានប្រភេទតែ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មួយ។ ប្រវែងរបស់វា ត្រូវាបានបង្កើតនៅពេលដែល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បានបង្កើត ។​ ក្រោយពេលដែលបាន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បង្កើតហើយ ប្រវែងរបស់វាគឺ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Fixed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  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ធាតុនីមួយៗរបស់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គេហៅថា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Element 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នីមួយៗត្រូវ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Accessed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តាម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ចំនួន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index  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index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គឺចាប់ពី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0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 ។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នៅក្នុងភាសារ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Programming , Array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មាន​ ២ ប្រភេទ ៖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One-Dimensional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Many-Dimensional Array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km-KH" sz="2200" b="1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670" y="4538752"/>
            <a:ext cx="4539649" cy="15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One-Dimensional Array</a:t>
            </a:r>
          </a:p>
          <a:p>
            <a:pPr marL="240030" lvl="1" indent="0">
              <a:buNone/>
            </a:pP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Simple 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store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ទៅតាមជូរដេក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ឫយើងអាចនិយាយបានថា វាជា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list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Variables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ដែលមានប្រភេទដូចគ្នា និង​អាច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បានតាមរយះ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Common name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Ex1 :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[] numbers = { 1, 2, 3, 4, 5, 6, 7, 8, 9, 10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};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Ex2 : String[] names = new String[5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];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names[2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] = "hello";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860" y="3747134"/>
            <a:ext cx="5867140" cy="209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8867" y="1771048"/>
            <a:ext cx="9843893" cy="4312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sz="2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OneDim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void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main(String </a:t>
            </a:r>
            <a:r>
              <a:rPr lang="en-US" sz="2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b="1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a[] = 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 </a:t>
            </a:r>
            <a:r>
              <a:rPr lang="en-US" sz="2200" b="1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[2];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a[0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]=2 ;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a[1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]=4 ; </a:t>
            </a:r>
          </a:p>
          <a:p>
            <a:pPr marL="0" indent="0">
              <a:buNone/>
            </a:pPr>
            <a:r>
              <a:rPr lang="nn-NO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for</a:t>
            </a:r>
            <a:r>
              <a:rPr lang="nn-NO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nn-NO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nn-NO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nn-NO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 = 0 ; i&lt;a.</a:t>
            </a:r>
            <a:r>
              <a:rPr lang="nn-NO" sz="22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length</a:t>
            </a:r>
            <a:r>
              <a:rPr lang="nn-NO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 i++){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200" b="1" i="1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200" b="1" i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println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(a[</a:t>
            </a:r>
            <a:r>
              <a:rPr lang="en-US" sz="2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]);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8976048" y="2856413"/>
            <a:ext cx="1270339" cy="1333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2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4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324534" y="3088435"/>
            <a:ext cx="1082351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8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Statement and Array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37405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827366"/>
            <a:ext cx="3163505" cy="196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កង ដារ៉ាវុឌ្ឍិ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គា​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អនរ៉ាន់នី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តាក សិលា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ប៉ែន ដារ៉ាយុទ្ធ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លាងសេង យូរ៉ា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Many-Dimensional Array</a:t>
            </a:r>
          </a:p>
          <a:p>
            <a:pPr marL="240030" lvl="1" indent="0">
              <a:buNone/>
            </a:pP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elements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របស់វាត្រូវបានគេជ្រើសរើស (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ត្រូវបានគេស្គាល់ ) ដោយប្រើ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ប្រាស់នូវ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index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ចាប់ពី ២ ឡើងទៅ 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យើងអាចនិយាយបានថា វាជា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of Array 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អាចបង្កើតចាប់ពី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2 or More dimensional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Many-Dimensional 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រាល់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ត្រូវបាន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Store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នៅក្នុងប្រភេទជា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row &amp; column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3143249"/>
            <a:ext cx="5524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39263" y="3406542"/>
            <a:ext cx="997527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ManyDim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 main(String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[][]={{1,2,3},{2,4,5},{3,6,9}};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for(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0 ; I &lt; 3 ;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++ )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  for(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 = 0 ; j&lt;3 ; j++)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][j]+”  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}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}}}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8976048" y="2856413"/>
            <a:ext cx="1270339" cy="13330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1 2 3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2 4 5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3 6 9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1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Passing Array to method in java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នៅក្នុងភាសា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Programming , 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មិនត្រឹមតែអាចបោះតម្លៃជា ប្រភេទ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Type 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ប៉ុន្នោះទេ , យើងអាចបោះតម្លៃជា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ផងដែរ 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សារៈប្រយោជន៏នៃការប្រើប្រាស់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Code Optimization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Random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ជាច្រើនសម្រាប់ធ្វើការ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Sort , Search , Compare ...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ផលវិបាក ៖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Size Limit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7251572" y="3368351"/>
            <a:ext cx="894052" cy="387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MyTest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a()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 </a:t>
            </a:r>
            <a:r>
              <a:rPr lang="en-US" sz="2200" b="1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b[]={1,2,3,4,5,6,7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};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c(b); }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</a:t>
            </a:r>
            <a:r>
              <a:rPr lang="en-US" sz="2200" b="1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b[])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  </a:t>
            </a:r>
            <a:r>
              <a:rPr lang="en-US" sz="2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 = </a:t>
            </a:r>
            <a:r>
              <a:rPr lang="en-US" sz="2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</a:t>
            </a:r>
            <a:r>
              <a:rPr lang="en-US" sz="22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.length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b="1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f=0;f&lt;</a:t>
            </a:r>
            <a:r>
              <a:rPr lang="en-US" sz="2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e;f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200" b="1" i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200" b="1" i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(b[f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]+</a:t>
            </a:r>
            <a:r>
              <a:rPr lang="en-US" sz="2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 </a:t>
            </a:r>
            <a:r>
              <a:rPr lang="en-US" sz="2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}  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void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main(String </a:t>
            </a:r>
            <a:r>
              <a:rPr lang="en-US" sz="2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 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MyTest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MyTest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ob.a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9106677" y="3368351"/>
            <a:ext cx="2146041" cy="75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1 2 3 4 5 6 7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8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ការប្រកាស​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Array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នៅក្នុងភាសារ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Programming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មានដូចខាងក្រោម ៖</a:t>
            </a:r>
          </a:p>
          <a:p>
            <a:pPr lvl="1"/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 ]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arrayRefVar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lvl="1"/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[ ][ ]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arrayRefVar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lvl="1"/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arrayRefVar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 ][ ][ ];</a:t>
            </a:r>
          </a:p>
          <a:p>
            <a:pPr lvl="1"/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[ ]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arrayRefVar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 ];</a:t>
            </a:r>
          </a:p>
          <a:p>
            <a:pPr lvl="1"/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arayRefVar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 ];</a:t>
            </a:r>
          </a:p>
          <a:p>
            <a:pPr lvl="1"/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arrayRefVar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 ] = {1,4,77};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www-927.ibm.com/ibm/cas/hspc/student/tutorials/arrays.html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www.dailyfreecode.com/Code/multi-dimensional-array-1352.aspx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www.dailyfreecode.com/MySearchResult.aspx?q=multi-dimensional+array&amp;stype=all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hlinkClick r:id="rId5"/>
              </a:rPr>
              <a:t>https://docs.oracle.com/javase/tutorial/java/nutsandbolts/switch.html</a:t>
            </a:r>
            <a:endParaRPr lang="km-KH" dirty="0"/>
          </a:p>
          <a:p>
            <a:r>
              <a:rPr lang="en-US" dirty="0">
                <a:hlinkClick r:id="rId6"/>
              </a:rPr>
              <a:t>http://www.tutorialspoint.com/java/switch_statement_in_java.htm</a:t>
            </a:r>
            <a:endParaRPr lang="en-US" dirty="0"/>
          </a:p>
          <a:p>
            <a:r>
              <a:rPr lang="en-CA" dirty="0">
                <a:hlinkClick r:id="rId7"/>
              </a:rPr>
              <a:t>https://www.youtube.com/watch?v=J_caS3ntng0</a:t>
            </a:r>
            <a:r>
              <a:rPr lang="en-CA" dirty="0"/>
              <a:t> //break &amp; continue</a:t>
            </a:r>
          </a:p>
          <a:p>
            <a:r>
              <a:rPr lang="en-CA" dirty="0">
                <a:hlinkClick r:id="rId8"/>
              </a:rPr>
              <a:t>https://docs.oracle.com/javase/tutorial/java/nutsandbolts/while.html</a:t>
            </a:r>
            <a:r>
              <a:rPr lang="en-CA" dirty="0"/>
              <a:t> </a:t>
            </a: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Control Flow Statement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1.1 if-then/if-then-else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1.2 Switch-case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1.3 For Loop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1.4 Do-while Loop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1.5 break &amp; continue Keyword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399739" y="1774885"/>
            <a:ext cx="4843648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eriod" startAt="2"/>
            </a:pPr>
            <a:r>
              <a:rPr lang="en-US" sz="240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2.1 One-Dimensional array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2.2 Many-Dimensional arry</a:t>
            </a:r>
            <a:endParaRPr lang="km-KH" sz="240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Control Flow Statement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រាល់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Statements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source files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ជាទូទៅវាធ្វើការ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Execute 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ទៅតាមលំដាប់លំដោយ 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ទោះជាយ៉ាងណាក៏ដោយ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Control Flow Statement  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បំបែកការ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execute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ទៅជាបំណែកៗ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decision making statement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if-then, if-then-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else,switch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), looping statement ( for, 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while , do-while)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branching statement (break , continue , return 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ដែលអាចឲ្យ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program Execute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ជាក់លាក់ទៅតាម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block code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lvl="1"/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Control Flow Statement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មាននូវការដំណើរការបែបណា ?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754380" lvl="1" indent="-514350">
              <a:buFont typeface="+mj-lt"/>
              <a:buAutoNum type="romanUcPeriod"/>
            </a:pPr>
            <a:r>
              <a:rPr lang="en-US" sz="24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If-then/if-then-else Statement</a:t>
            </a:r>
            <a:endParaRPr lang="km-KH" sz="2400" b="1" dirty="0" smtClean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if-then Statement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វាជាប្រភេទនៃ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Control Flow Statement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ដែលវាធ្វើការ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Execute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តែ</a:t>
            </a:r>
          </a:p>
          <a:p>
            <a:pPr marL="240030" lvl="1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ផ្នែកពិតតែប៉ុន្នោះ ។ 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 : </a:t>
            </a:r>
            <a:r>
              <a:rPr lang="en-US" sz="22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void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applyBrakes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() {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if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isMoving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){ 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currentSpeed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-;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}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}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754380" lvl="1" indent="-514350">
              <a:buFont typeface="+mj-lt"/>
              <a:buAutoNum type="romanUcPeriod"/>
            </a:pPr>
            <a:r>
              <a:rPr lang="en-US" sz="24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If-then/if-then-else Statement</a:t>
            </a:r>
            <a:endParaRPr lang="km-KH" sz="2400" b="1" dirty="0" smtClean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if-else Statement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គឺជាប្រភេទ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Control Flow Statement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ដែលវាបានបន្ថែមនូវ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Secondary Path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Execute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នៅពេលដែល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if clause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false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, ហើយវានិង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Execute 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Block else statement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5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IfElseDemo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{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public static void main(String[]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args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)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{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  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testscore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= 76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;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char grade;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   if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testscore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&gt;= 90)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{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grade = 'A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'; }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else if (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testscore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&gt;= 80) {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grade =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'B‘ ;} 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else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if (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testscore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&gt;= 70)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{ grade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= 'C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'; }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else if (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testscore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&gt;= 60)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{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grade = 'D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'; }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else {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grade = 'F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'; }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  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("Grade = " + grade);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}}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7331825" y="3325091"/>
            <a:ext cx="1662546" cy="615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9144000" y="3409070"/>
            <a:ext cx="2298225" cy="54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Grade = C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754380" lvl="1" indent="-514350">
              <a:buFont typeface="+mj-lt"/>
              <a:buAutoNum type="romanUcPeriod" startAt="2"/>
            </a:pPr>
            <a:r>
              <a:rPr lang="en-US" sz="24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Switch-case Statement</a:t>
            </a:r>
            <a:endParaRPr lang="km-KH" sz="2400" b="1" dirty="0" smtClean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Switch-case Statement 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វាមិនដូចជា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if-then and if-then-else statement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ទេ ,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Switch 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Statement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មាននូវ ចំនួន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number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ដែលអាចឲ្យយើង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Execute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។​ វាអាចដំណើរការបានជាមួយ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byte , short , char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, ជាពិសេសទៅទៀត វាក៏អាចប្រើជា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 ប្រភេទ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String &amp; wrapper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ដូចជា ៖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Character , Byte , Short , Integer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ដើម ។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7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 : public class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SwitchDemo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{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public static void main(String[]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args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) {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   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day = 2; String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dayString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switch (day) {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        case 1: 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dayString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= “Monday"; break;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      case 2: 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dayString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= “Tuesday"; break;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      case 3: 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dayString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= “Wednesday"; break;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      default: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monthString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= "Invalid month";} break;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   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dayString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);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}}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7651102" y="3116424"/>
            <a:ext cx="1352939" cy="47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9491622" y="3203796"/>
            <a:ext cx="2298225" cy="54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Tuesday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Office PowerPoint</Application>
  <PresentationFormat>Widescreen</PresentationFormat>
  <Paragraphs>271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Microsoft YaHei UI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 1. Control Flow Statement </vt:lpstr>
      <vt:lpstr> 1. Control Flow Statement </vt:lpstr>
      <vt:lpstr> 1. Control Flow Statement </vt:lpstr>
      <vt:lpstr> 1. Control Flow Statement </vt:lpstr>
      <vt:lpstr> 1. Control Flow Statement </vt:lpstr>
      <vt:lpstr> 1. Control Flow Statement </vt:lpstr>
      <vt:lpstr> 1. Control Flow Statement </vt:lpstr>
      <vt:lpstr> 1. Control Flow Statement </vt:lpstr>
      <vt:lpstr> 1. Control Flow Statement </vt:lpstr>
      <vt:lpstr> 1. Control Flow Statement </vt:lpstr>
      <vt:lpstr> 1. Control Flow Statement </vt:lpstr>
      <vt:lpstr> 1. Control Flow Statement </vt:lpstr>
      <vt:lpstr> 1. Control Flow Statement </vt:lpstr>
      <vt:lpstr> 2. Array </vt:lpstr>
      <vt:lpstr> 2. Array </vt:lpstr>
      <vt:lpstr> 2. Array </vt:lpstr>
      <vt:lpstr> 2. Array </vt:lpstr>
      <vt:lpstr> 2. Array </vt:lpstr>
      <vt:lpstr> 2. Array </vt:lpstr>
      <vt:lpstr> 2. Array </vt:lpstr>
      <vt:lpstr> 2. Array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2016-04-18T00:59:34Z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