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503" r:id="rId3"/>
    <p:sldId id="505" r:id="rId4"/>
    <p:sldId id="426" r:id="rId5"/>
    <p:sldId id="506" r:id="rId6"/>
    <p:sldId id="525" r:id="rId7"/>
    <p:sldId id="507" r:id="rId8"/>
    <p:sldId id="509" r:id="rId9"/>
    <p:sldId id="508" r:id="rId10"/>
    <p:sldId id="510" r:id="rId11"/>
    <p:sldId id="511" r:id="rId12"/>
    <p:sldId id="512" r:id="rId13"/>
    <p:sldId id="514" r:id="rId14"/>
    <p:sldId id="513" r:id="rId15"/>
    <p:sldId id="518" r:id="rId16"/>
    <p:sldId id="515" r:id="rId17"/>
    <p:sldId id="519" r:id="rId18"/>
    <p:sldId id="516" r:id="rId19"/>
    <p:sldId id="517" r:id="rId20"/>
    <p:sldId id="521" r:id="rId21"/>
    <p:sldId id="523" r:id="rId22"/>
    <p:sldId id="52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4" autoAdjust="0"/>
    <p:restoredTop sz="36412" autoAdjust="0"/>
  </p:normalViewPr>
  <p:slideViewPr>
    <p:cSldViewPr snapToGrid="0">
      <p:cViewPr varScale="1">
        <p:scale>
          <a:sx n="72" d="100"/>
          <a:sy n="72" d="100"/>
        </p:scale>
        <p:origin x="804" y="72"/>
      </p:cViewPr>
      <p:guideLst>
        <p:guide pos="3840"/>
        <p:guide orient="horz" pos="216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50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4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4/18/2016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tutorial/java/nutsandbolts/arrays.html" TargetMode="External"/><Relationship Id="rId3" Type="http://schemas.openxmlformats.org/officeDocument/2006/relationships/hyperlink" Target="https://docs.oracle.com/javase/tutorial/java/nutsandbolts/if.html" TargetMode="External"/><Relationship Id="rId7" Type="http://schemas.openxmlformats.org/officeDocument/2006/relationships/hyperlink" Target="https://docs.oracle.com/javase/tutorial/java/nutsandbolts/branch.html" TargetMode="External"/><Relationship Id="rId2" Type="http://schemas.openxmlformats.org/officeDocument/2006/relationships/hyperlink" Target="https://docs.oracle.com/javase/tutorial/java/nutsandbolts/flow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tutorial/java/nutsandbolts/for.html" TargetMode="External"/><Relationship Id="rId5" Type="http://schemas.openxmlformats.org/officeDocument/2006/relationships/hyperlink" Target="https://docs.oracle.com/javase/tutorial/java/nutsandbolts/while.html" TargetMode="External"/><Relationship Id="rId4" Type="http://schemas.openxmlformats.org/officeDocument/2006/relationships/hyperlink" Target="https://docs.oracle.com/javase/tutorial/java/nutsandbolts/switch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88" y="3391619"/>
            <a:ext cx="28825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ក្រុមទី៤៖ លោកគ្រូ​ ភារុណ</a:t>
            </a: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             លោកគ្រូ លន់ សុវន្ថាណា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 Switch-case Statement </a:t>
            </a:r>
            <a:r>
              <a:rPr lang="km-KH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30680" y="1630680"/>
            <a:ext cx="2011680" cy="288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63040" y="1502688"/>
            <a:ext cx="655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  <a:endParaRPr lang="km-KH" dirty="0"/>
          </a:p>
          <a:p>
            <a:r>
              <a:rPr lang="en-US" dirty="0"/>
              <a:t>char grade = 'C'; </a:t>
            </a:r>
            <a:endParaRPr lang="km-KH" dirty="0"/>
          </a:p>
          <a:p>
            <a:endParaRPr lang="km-KH" dirty="0"/>
          </a:p>
          <a:p>
            <a:r>
              <a:rPr lang="en-US" dirty="0"/>
              <a:t>switch(grade) {</a:t>
            </a:r>
            <a:endParaRPr lang="km-KH" dirty="0"/>
          </a:p>
          <a:p>
            <a:r>
              <a:rPr lang="km-KH" dirty="0"/>
              <a:t>	</a:t>
            </a:r>
            <a:r>
              <a:rPr lang="en-US" dirty="0"/>
              <a:t> case 'A' : </a:t>
            </a:r>
            <a:r>
              <a:rPr lang="km-KH" dirty="0"/>
              <a:t>					</a:t>
            </a:r>
            <a:r>
              <a:rPr lang="en-US" dirty="0" err="1"/>
              <a:t>System.out.println</a:t>
            </a:r>
            <a:r>
              <a:rPr lang="en-US" dirty="0"/>
              <a:t>("Excellent!"); </a:t>
            </a:r>
            <a:endParaRPr lang="km-KH" dirty="0"/>
          </a:p>
          <a:p>
            <a:r>
              <a:rPr lang="km-KH" dirty="0"/>
              <a:t>		</a:t>
            </a:r>
            <a:r>
              <a:rPr lang="en-US" dirty="0"/>
              <a:t>break; </a:t>
            </a:r>
            <a:endParaRPr lang="km-KH" dirty="0"/>
          </a:p>
          <a:p>
            <a:r>
              <a:rPr lang="km-KH" dirty="0"/>
              <a:t>	</a:t>
            </a:r>
            <a:r>
              <a:rPr lang="en-US" dirty="0"/>
              <a:t>case 'B' : </a:t>
            </a:r>
            <a:endParaRPr lang="km-KH" dirty="0"/>
          </a:p>
          <a:p>
            <a:r>
              <a:rPr lang="km-KH" dirty="0"/>
              <a:t>	</a:t>
            </a:r>
            <a:r>
              <a:rPr lang="en-US" dirty="0"/>
              <a:t>case 'C' : </a:t>
            </a:r>
            <a:endParaRPr lang="km-KH" dirty="0"/>
          </a:p>
          <a:p>
            <a:r>
              <a:rPr lang="km-KH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("Well done"); </a:t>
            </a:r>
            <a:r>
              <a:rPr lang="km-KH" dirty="0"/>
              <a:t>			</a:t>
            </a:r>
            <a:r>
              <a:rPr lang="en-US" dirty="0"/>
              <a:t>break; </a:t>
            </a:r>
            <a:endParaRPr lang="km-KH" dirty="0"/>
          </a:p>
          <a:p>
            <a:r>
              <a:rPr lang="km-KH" dirty="0"/>
              <a:t>	</a:t>
            </a:r>
            <a:r>
              <a:rPr lang="en-US" dirty="0"/>
              <a:t>case 'D' : </a:t>
            </a:r>
            <a:endParaRPr lang="km-KH" dirty="0"/>
          </a:p>
          <a:p>
            <a:r>
              <a:rPr lang="km-KH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("You passed"); </a:t>
            </a:r>
            <a:r>
              <a:rPr lang="km-KH" dirty="0"/>
              <a:t>	</a:t>
            </a:r>
          </a:p>
          <a:p>
            <a:r>
              <a:rPr lang="km-KH" dirty="0"/>
              <a:t>	</a:t>
            </a:r>
            <a:r>
              <a:rPr lang="en-US" dirty="0"/>
              <a:t>case 'F' : </a:t>
            </a:r>
            <a:endParaRPr lang="km-KH" dirty="0"/>
          </a:p>
          <a:p>
            <a:r>
              <a:rPr lang="km-KH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("Better try again");</a:t>
            </a:r>
            <a:endParaRPr lang="km-KH" dirty="0"/>
          </a:p>
          <a:p>
            <a:r>
              <a:rPr lang="km-KH" dirty="0"/>
              <a:t>		</a:t>
            </a:r>
            <a:r>
              <a:rPr lang="en-US" dirty="0"/>
              <a:t> break; </a:t>
            </a:r>
            <a:endParaRPr lang="km-KH" dirty="0"/>
          </a:p>
          <a:p>
            <a:r>
              <a:rPr lang="km-KH" dirty="0"/>
              <a:t>	</a:t>
            </a:r>
            <a:r>
              <a:rPr lang="en-US" dirty="0"/>
              <a:t>default : </a:t>
            </a:r>
            <a:r>
              <a:rPr lang="en-US" dirty="0" err="1"/>
              <a:t>System.out.println</a:t>
            </a:r>
            <a:r>
              <a:rPr lang="en-US" dirty="0"/>
              <a:t>("Invalid grade"); } </a:t>
            </a:r>
            <a:r>
              <a:rPr lang="km-KH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("Your grade is " + grade); }</a:t>
            </a:r>
          </a:p>
        </p:txBody>
      </p:sp>
    </p:spTree>
    <p:extLst>
      <p:ext uri="{BB962C8B-B14F-4D97-AF65-F5344CB8AC3E}">
        <p14:creationId xmlns:p14="http://schemas.microsoft.com/office/powerpoint/2010/main" val="312145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For loop</a:t>
            </a:r>
            <a:endParaRPr lang="en-US" sz="29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8760" y="1689854"/>
            <a:ext cx="3459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For Loop </a:t>
            </a:r>
            <a:r>
              <a:rPr lang="km-KH" dirty="0"/>
              <a:t>គឺជា</a:t>
            </a:r>
            <a:r>
              <a:rPr lang="en-US" dirty="0"/>
              <a:t> control structure</a:t>
            </a:r>
            <a:r>
              <a:rPr lang="km-KH" dirty="0"/>
              <a:t> ដែរធ្វើការដដែរៗ(</a:t>
            </a:r>
            <a:r>
              <a:rPr lang="en-US" dirty="0"/>
              <a:t>repeat)</a:t>
            </a:r>
            <a:r>
              <a:rPr lang="km-KH" dirty="0"/>
              <a:t>។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m-KH" dirty="0"/>
              <a:t>វាមានប្រយោជន៍នៅពេលដែរយើងដឹងនូវចំនួនជុំនៃការ</a:t>
            </a:r>
            <a:r>
              <a:rPr lang="en-US" dirty="0"/>
              <a:t>repeat</a:t>
            </a:r>
            <a:r>
              <a:rPr lang="km-KH" dirty="0"/>
              <a:t>របស់វា។</a:t>
            </a:r>
            <a:endParaRPr lang="en-US" dirty="0"/>
          </a:p>
        </p:txBody>
      </p:sp>
      <p:pic>
        <p:nvPicPr>
          <p:cNvPr id="3074" name="Picture 2" descr="C:\Users\User\Desktop\java_for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1577974"/>
            <a:ext cx="5236527" cy="50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6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en-US" sz="2800" b="1" dirty="0">
                <a:latin typeface="Khmer OS Battambang" pitchFamily="2" charset="0"/>
                <a:cs typeface="Khmer OS Battambang" pitchFamily="2" charset="0"/>
              </a:rPr>
              <a:t>For loop 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km-KH" sz="3200" b="1" dirty="0">
                <a:latin typeface="Khmer OS Battambang" pitchFamily="2" charset="0"/>
                <a:cs typeface="Khmer OS Battambang" pitchFamily="2" charset="0"/>
              </a:rPr>
              <a:t>ត)</a:t>
            </a:r>
            <a:endParaRPr lang="en-US" sz="3200" b="1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40" y="1737268"/>
            <a:ext cx="5836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Syntax</a:t>
            </a:r>
            <a:r>
              <a:rPr lang="en-US" sz="2400" dirty="0"/>
              <a:t>:</a:t>
            </a:r>
          </a:p>
          <a:p>
            <a:r>
              <a:rPr lang="en-US" sz="2400" dirty="0"/>
              <a:t>	</a:t>
            </a:r>
          </a:p>
          <a:p>
            <a:r>
              <a:rPr lang="en-US" dirty="0"/>
              <a:t>for(initialization; </a:t>
            </a:r>
            <a:r>
              <a:rPr lang="en-US" dirty="0" err="1"/>
              <a:t>Boolean_expression</a:t>
            </a:r>
            <a:r>
              <a:rPr lang="en-US" dirty="0"/>
              <a:t>; update) { //Statements }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8640" y="3627120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3920" y="4236720"/>
            <a:ext cx="573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static void main(String </a:t>
            </a:r>
            <a:r>
              <a:rPr lang="en-US" dirty="0" err="1"/>
              <a:t>arg</a:t>
            </a:r>
            <a:r>
              <a:rPr lang="en-US" dirty="0"/>
              <a:t>[]){</a:t>
            </a:r>
          </a:p>
          <a:p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i=0; i&lt;10; i++){</a:t>
            </a:r>
          </a:p>
          <a:p>
            <a:r>
              <a:rPr lang="en-US" dirty="0"/>
              <a:t>		</a:t>
            </a:r>
            <a:r>
              <a:rPr lang="en-US" dirty="0" err="1"/>
              <a:t>System.out.print</a:t>
            </a:r>
            <a:r>
              <a:rPr lang="en-US" dirty="0"/>
              <a:t>(“Value of i :” + i);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Do-while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4880" y="1981200"/>
            <a:ext cx="576072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loop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block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នៃ​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ដដែលៗដោយឆ្លងកាត់ការត្រួតពិនិត្យលក្ខខណ្ឌមុននឹងធ្វើការ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code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 loop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ដែរតែវានឹងរំលងឬមិនពិនិត្យលក្ខខណ្ឌទី១របស់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នោះទេ។ ដូច្នេះយ៉ាងហោចណាស់ប្រសិនបើពុំមានលក្ខខណ្ឌណាមួយពិតទេ វាក៏បាន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នូវលក្ខខណ្ឌទី១ដែរ។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1026" name="Picture 2" descr="C:\Users\User\Desktop\java_do_while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981200"/>
            <a:ext cx="3620770" cy="432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8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Do-while loop (</a:t>
            </a:r>
            <a:r>
              <a:rPr lang="km-KH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ត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40" y="1737268"/>
            <a:ext cx="3764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Syntax</a:t>
            </a:r>
            <a:r>
              <a:rPr lang="en-US" sz="2400" dirty="0"/>
              <a:t>:</a:t>
            </a:r>
          </a:p>
          <a:p>
            <a:r>
              <a:rPr lang="en-US" sz="2400" dirty="0"/>
              <a:t>	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//Statements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} while(</a:t>
            </a:r>
            <a:r>
              <a:rPr lang="en-US" dirty="0" err="1"/>
              <a:t>Boolean_expression</a:t>
            </a:r>
            <a:r>
              <a:rPr lang="en-US" dirty="0"/>
              <a:t>);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737268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14160" y="2651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2438400"/>
            <a:ext cx="4069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[]){ </a:t>
            </a:r>
            <a:r>
              <a:rPr lang="en-US" dirty="0" err="1"/>
              <a:t>int</a:t>
            </a:r>
            <a:r>
              <a:rPr lang="en-US" dirty="0"/>
              <a:t> x = 10; </a:t>
            </a:r>
          </a:p>
          <a:p>
            <a:pPr>
              <a:lnSpc>
                <a:spcPct val="150000"/>
              </a:lnSpc>
            </a:pPr>
            <a:r>
              <a:rPr lang="en-US" dirty="0"/>
              <a:t>do{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System.out.print</a:t>
            </a:r>
            <a:r>
              <a:rPr lang="en-US" dirty="0"/>
              <a:t>("value of x : " + x ); x++;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System.out.print</a:t>
            </a:r>
            <a:r>
              <a:rPr lang="en-US" dirty="0"/>
              <a:t>("\n"); </a:t>
            </a:r>
          </a:p>
          <a:p>
            <a:pPr>
              <a:lnSpc>
                <a:spcPct val="150000"/>
              </a:lnSpc>
            </a:pPr>
            <a:r>
              <a:rPr lang="en-US" dirty="0"/>
              <a:t>}while( x &lt; 20 ); 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99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Break &amp; Continue keyword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73726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10" y="1676216"/>
            <a:ext cx="2527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5.1 Break keyword: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9720" y="2438400"/>
            <a:ext cx="307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Break keyword </a:t>
            </a:r>
            <a:r>
              <a:rPr lang="km-KH" dirty="0"/>
              <a:t>ប្រើដើម្បីបញ្ឈប់</a:t>
            </a:r>
            <a:r>
              <a:rPr lang="en-US" dirty="0"/>
              <a:t> Loop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" y="4053840"/>
            <a:ext cx="5730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static void main(String </a:t>
            </a:r>
            <a:r>
              <a:rPr lang="en-US" dirty="0" err="1"/>
              <a:t>arg</a:t>
            </a:r>
            <a:r>
              <a:rPr lang="en-US" dirty="0"/>
              <a:t>[]){</a:t>
            </a:r>
          </a:p>
          <a:p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i=0; i&lt;10; i++){</a:t>
            </a:r>
          </a:p>
          <a:p>
            <a:r>
              <a:rPr lang="en-US" dirty="0"/>
              <a:t>		if(i==5){</a:t>
            </a:r>
          </a:p>
          <a:p>
            <a:r>
              <a:rPr lang="en-US" dirty="0"/>
              <a:t>			break; </a:t>
            </a:r>
          </a:p>
          <a:p>
            <a:r>
              <a:rPr lang="en-US" dirty="0"/>
              <a:t>			}  </a:t>
            </a:r>
          </a:p>
          <a:p>
            <a:r>
              <a:rPr lang="en-US" dirty="0"/>
              <a:t>		</a:t>
            </a:r>
            <a:r>
              <a:rPr lang="en-US" dirty="0" err="1"/>
              <a:t>System.out.print</a:t>
            </a:r>
            <a:r>
              <a:rPr lang="en-US" dirty="0"/>
              <a:t>(“Value of i :” + i);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457246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002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5.	Break &amp; Continue keyword</a:t>
            </a: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" y="173726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610" y="1676216"/>
            <a:ext cx="365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5.1 Continue keyword: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69720" y="2438400"/>
            <a:ext cx="307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Break keyword </a:t>
            </a:r>
            <a:r>
              <a:rPr lang="km-KH" dirty="0"/>
              <a:t>ប្រើដើម្បី</a:t>
            </a:r>
            <a:r>
              <a:rPr lang="en-US" dirty="0"/>
              <a:t>skip Loop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960" y="4053840"/>
            <a:ext cx="5730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static void main(String </a:t>
            </a:r>
            <a:r>
              <a:rPr lang="en-US" dirty="0" err="1"/>
              <a:t>arg</a:t>
            </a:r>
            <a:r>
              <a:rPr lang="en-US" dirty="0"/>
              <a:t>[]){</a:t>
            </a:r>
          </a:p>
          <a:p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i=0; i&lt;10; i++){</a:t>
            </a:r>
          </a:p>
          <a:p>
            <a:r>
              <a:rPr lang="en-US" dirty="0"/>
              <a:t>		if(i==5){</a:t>
            </a:r>
          </a:p>
          <a:p>
            <a:r>
              <a:rPr lang="en-US" dirty="0"/>
              <a:t>			continue; </a:t>
            </a:r>
          </a:p>
          <a:p>
            <a:r>
              <a:rPr lang="en-US" dirty="0"/>
              <a:t>			}  </a:t>
            </a:r>
          </a:p>
          <a:p>
            <a:r>
              <a:rPr lang="en-US" dirty="0"/>
              <a:t>		</a:t>
            </a:r>
            <a:r>
              <a:rPr lang="en-US" dirty="0" err="1"/>
              <a:t>System.out.print</a:t>
            </a:r>
            <a:r>
              <a:rPr lang="en-US" dirty="0"/>
              <a:t>(“Value of i :” + i);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3457246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671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73726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8240" y="1806518"/>
            <a:ext cx="829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Array </a:t>
            </a:r>
            <a:r>
              <a:rPr lang="km-KH" dirty="0"/>
              <a:t>គឺជា </a:t>
            </a:r>
            <a:r>
              <a:rPr lang="en-US" dirty="0"/>
              <a:t>container</a:t>
            </a:r>
            <a:r>
              <a:rPr lang="km-KH" dirty="0"/>
              <a:t> មួយទុកសំរាប់ផ្ទុក</a:t>
            </a:r>
            <a:r>
              <a:rPr lang="en-US" dirty="0"/>
              <a:t> element</a:t>
            </a:r>
            <a:r>
              <a:rPr lang="km-KH" dirty="0"/>
              <a:t>។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Element</a:t>
            </a:r>
            <a:r>
              <a:rPr lang="km-KH" dirty="0"/>
              <a:t>​​​ ទាំងនោះត្រូវបានផ្ទុកតាម</a:t>
            </a:r>
            <a:r>
              <a:rPr lang="en-US" dirty="0"/>
              <a:t> index</a:t>
            </a:r>
            <a:r>
              <a:rPr lang="km-KH" dirty="0"/>
              <a:t>។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Array </a:t>
            </a:r>
            <a:r>
              <a:rPr lang="km-KH" dirty="0"/>
              <a:t>មាន​២ប្រភេទគឺ</a:t>
            </a:r>
            <a:r>
              <a:rPr lang="en-US" dirty="0"/>
              <a:t>: Single dimensional array and Multi dimensional array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251925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000" dirty="0">
                <a:solidFill>
                  <a:schemeClr val="accent1"/>
                </a:solidFill>
              </a:rPr>
              <a:t>គុណសម្បត្តិ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8240" y="3718560"/>
            <a:ext cx="60350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m-KH" dirty="0"/>
              <a:t>ងាយស្រួលរក(</a:t>
            </a:r>
            <a:r>
              <a:rPr lang="en-US" dirty="0"/>
              <a:t> search &amp; sort )</a:t>
            </a:r>
            <a:r>
              <a:rPr lang="km-KH" dirty="0"/>
              <a:t>។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m-KH" dirty="0"/>
              <a:t>អាចយក</a:t>
            </a:r>
            <a:r>
              <a:rPr lang="en-US" dirty="0"/>
              <a:t> Data </a:t>
            </a:r>
            <a:r>
              <a:rPr lang="km-KH" dirty="0"/>
              <a:t>បានស្រាច់ចិត្ត មិនតាមលំដាប់លំដោយ។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661595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000" dirty="0">
                <a:solidFill>
                  <a:schemeClr val="accent1"/>
                </a:solidFill>
              </a:rPr>
              <a:t>គុណវិបត្តិ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8240" y="5195054"/>
            <a:ext cx="592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km-KH" dirty="0"/>
              <a:t>មិនអាចរីករួម</a:t>
            </a:r>
            <a:r>
              <a:rPr lang="en-US" dirty="0"/>
              <a:t> size </a:t>
            </a:r>
            <a:r>
              <a:rPr lang="km-KH" dirty="0"/>
              <a:t>បាន</a:t>
            </a:r>
            <a:r>
              <a:rPr lang="en-US" dirty="0"/>
              <a:t> (fixed)</a:t>
            </a:r>
            <a:r>
              <a:rPr lang="km-KH" dirty="0"/>
              <a:t>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9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	Single Dimensional array</a:t>
            </a:r>
            <a:r>
              <a:rPr lang="km-KH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73726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" y="1737268"/>
            <a:ext cx="353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Syntax to declare array: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4440" y="2468880"/>
            <a:ext cx="2941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dataType</a:t>
            </a:r>
            <a:r>
              <a:rPr lang="en-US" dirty="0"/>
              <a:t>[] </a:t>
            </a:r>
            <a:r>
              <a:rPr lang="en-US" dirty="0" err="1"/>
              <a:t>arr</a:t>
            </a:r>
            <a:r>
              <a:rPr lang="en-US" dirty="0"/>
              <a:t>; (or)  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dataType</a:t>
            </a:r>
            <a:r>
              <a:rPr lang="en-US" dirty="0"/>
              <a:t> []</a:t>
            </a:r>
            <a:r>
              <a:rPr lang="en-US" dirty="0" err="1"/>
              <a:t>arr</a:t>
            </a:r>
            <a:r>
              <a:rPr lang="en-US" dirty="0"/>
              <a:t>; (or)  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dataType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[];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" y="4223206"/>
            <a:ext cx="4297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Syntax Instantiation of an Array: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6061" y="5332214"/>
            <a:ext cx="3546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arrayRefVar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datatype</a:t>
            </a:r>
            <a:r>
              <a:rPr lang="en-US" dirty="0"/>
              <a:t>[size];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0760" y="219893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dirty="0"/>
              <a:t>  </a:t>
            </a:r>
          </a:p>
          <a:p>
            <a:r>
              <a:rPr lang="en-US" b="1" dirty="0" err="1"/>
              <a:t>int</a:t>
            </a:r>
            <a:r>
              <a:rPr lang="en-US" dirty="0"/>
              <a:t> a[]=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[5];//declaration and instantiation  </a:t>
            </a:r>
          </a:p>
          <a:p>
            <a:r>
              <a:rPr lang="en-US" dirty="0"/>
              <a:t>a[0]=10;//initialization  </a:t>
            </a:r>
          </a:p>
          <a:p>
            <a:r>
              <a:rPr lang="en-US" dirty="0"/>
              <a:t>a[1]=20;  </a:t>
            </a:r>
          </a:p>
          <a:p>
            <a:r>
              <a:rPr lang="en-US" dirty="0"/>
              <a:t>a[2]=70;  </a:t>
            </a:r>
          </a:p>
          <a:p>
            <a:r>
              <a:rPr lang="en-US" dirty="0"/>
              <a:t>a[3]=40;  </a:t>
            </a:r>
          </a:p>
          <a:p>
            <a:r>
              <a:rPr lang="en-US" dirty="0"/>
              <a:t>a[4]=50;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//printing array  </a:t>
            </a:r>
          </a:p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i=0;i&lt;</a:t>
            </a:r>
            <a:r>
              <a:rPr lang="en-US" dirty="0" err="1"/>
              <a:t>a.length;i</a:t>
            </a:r>
            <a:r>
              <a:rPr lang="en-US" dirty="0"/>
              <a:t>++)//length is the property of array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(a[i]);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8800" y="1737267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9437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8.Multi Dimensional Array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 dimensional array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សំដៅលើ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ច្រើនវិមាត្រ។​ ជាទូទៅ គេច្រើនប្រើតែ ២វិមាត្រប៉ុណ្ណោះ។</a:t>
            </a:r>
          </a:p>
          <a:p>
            <a:pPr marL="240030" lvl="1" indent="0">
              <a:buNone/>
            </a:pPr>
            <a:r>
              <a:rPr lang="en-US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Form:</a:t>
            </a:r>
          </a:p>
          <a:p>
            <a:pPr marL="240030" lvl="1" indent="0">
              <a:buNone/>
            </a:pPr>
            <a:r>
              <a:rPr lang="en-US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ArrayName</a:t>
            </a:r>
            <a:r>
              <a:rPr lang="en-US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[][] = new </a:t>
            </a:r>
            <a:r>
              <a:rPr lang="en-US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[element1][elemtent2];</a:t>
            </a:r>
            <a:endParaRPr lang="ca-ES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70" y="3247296"/>
            <a:ext cx="8139887" cy="32843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00871" y="2877964"/>
            <a:ext cx="133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Row     Col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26157" y="3140765"/>
            <a:ext cx="132521" cy="22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41774" y="3114261"/>
            <a:ext cx="79513" cy="26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9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Control Flow Statement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8214" y="3930007"/>
            <a:ext cx="1948997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6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ជាគីមហាវ</a:t>
            </a:r>
            <a:endParaRPr lang="en-US" sz="16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6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លោក​ ហ៊ុំ ជីវ័ន</a:t>
            </a: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6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ស៊ាង គង្គា</a:t>
            </a:r>
            <a:endParaRPr lang="en-US" sz="16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6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គីម ប៊ុនហុង</a:t>
            </a:r>
            <a:endParaRPr lang="en-GB" sz="16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លោក​ ជឹម មិនា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Array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ពីរវិមាត្រ</a:t>
            </a:r>
          </a:p>
          <a:p>
            <a:endParaRPr lang="km-KH" dirty="0"/>
          </a:p>
          <a:p>
            <a:endParaRPr lang="km-KH" dirty="0"/>
          </a:p>
          <a:p>
            <a:endParaRPr lang="km-KH" dirty="0"/>
          </a:p>
          <a:p>
            <a:pPr marL="0" indent="0">
              <a:buNone/>
            </a:pPr>
            <a:endParaRPr lang="km-K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8.Two Dimensional Array</a:t>
            </a:r>
            <a:endParaRPr lang="en-US" sz="28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47" y="2390503"/>
            <a:ext cx="7102182" cy="24950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48841" y="4853880"/>
            <a:ext cx="1531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1 2 3</a:t>
            </a:r>
          </a:p>
          <a:p>
            <a:r>
              <a:rPr lang="en-US" dirty="0"/>
              <a:t>             4 5 6</a:t>
            </a:r>
          </a:p>
          <a:p>
            <a:r>
              <a:rPr lang="en-US" dirty="0"/>
              <a:t>             7 8 9</a:t>
            </a:r>
          </a:p>
        </p:txBody>
      </p:sp>
    </p:spTree>
    <p:extLst>
      <p:ext uri="{BB962C8B-B14F-4D97-AF65-F5344CB8AC3E}">
        <p14:creationId xmlns:p14="http://schemas.microsoft.com/office/powerpoint/2010/main" val="165844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https://docs.oracle.com/javase/tutorial/java/nutsandbolts/flow.html</a:t>
            </a:r>
            <a:endParaRPr lang="en-US" dirty="0"/>
          </a:p>
          <a:p>
            <a:r>
              <a:rPr lang="en-US" dirty="0">
                <a:hlinkClick r:id="rId3"/>
              </a:rPr>
              <a:t>https://docs.oracle.com/javase/tutorial/java/nutsandbolts/if.html</a:t>
            </a:r>
            <a:endParaRPr lang="en-US" dirty="0"/>
          </a:p>
          <a:p>
            <a:r>
              <a:rPr lang="en-US" dirty="0">
                <a:hlinkClick r:id="rId4"/>
              </a:rPr>
              <a:t>https://docs.oracle.com/javase/tutorial/java/nutsandbolts/switch.html</a:t>
            </a:r>
            <a:endParaRPr lang="en-US" dirty="0"/>
          </a:p>
          <a:p>
            <a:r>
              <a:rPr lang="en-US" dirty="0">
                <a:hlinkClick r:id="rId5"/>
              </a:rPr>
              <a:t>https://docs.oracle.com/javase/tutorial/java/nutsandbolts/while.html</a:t>
            </a:r>
            <a:endParaRPr lang="en-US" dirty="0"/>
          </a:p>
          <a:p>
            <a:r>
              <a:rPr lang="en-US" dirty="0">
                <a:hlinkClick r:id="rId6"/>
              </a:rPr>
              <a:t>https://docs.oracle.com/javase/tutorial/java/nutsandbolts/for.html</a:t>
            </a:r>
            <a:endParaRPr lang="en-US" dirty="0"/>
          </a:p>
          <a:p>
            <a:r>
              <a:rPr lang="en-US" dirty="0">
                <a:hlinkClick r:id="rId7"/>
              </a:rPr>
              <a:t>https://docs.oracle.com/javase/tutorial/java/nutsandbolts/branch.html</a:t>
            </a:r>
            <a:endParaRPr lang="en-US" dirty="0"/>
          </a:p>
          <a:p>
            <a:r>
              <a:rPr lang="en-US" dirty="0">
                <a:hlinkClick r:id="rId8"/>
              </a:rPr>
              <a:t>https://docs.oracle.com/javase/tutorial/java/nutsandbolts/arrays.html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2593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If-then/ If-then-else Statement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Switch-case Statement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For loop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Do-while loop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Break &amp; continue keyword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07720" y="2514302"/>
            <a:ext cx="9493082" cy="193548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 startAt="7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One-Dimensional array</a:t>
            </a:r>
          </a:p>
          <a:p>
            <a:pPr marL="457200" indent="-457200">
              <a:lnSpc>
                <a:spcPct val="150000"/>
              </a:lnSpc>
              <a:buAutoNum type="arabicPeriod" startAt="7"/>
            </a:pPr>
            <a:r>
              <a:rPr lang="en-US" sz="24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Many-Dimensional array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9080" y="1516856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44093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239013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</a:rPr>
              <a:t>Overview</a:t>
            </a:r>
          </a:p>
          <a:p>
            <a:pPr marL="480060" lvl="2" indent="0">
              <a:lnSpc>
                <a:spcPct val="150000"/>
              </a:lnSpc>
              <a:buNone/>
            </a:pP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នៅក្នុងភាសា</a:t>
            </a:r>
            <a:r>
              <a:rPr lang="en-US" sz="1650" dirty="0">
                <a:solidFill>
                  <a:schemeClr val="tx2"/>
                </a:solidFill>
                <a:latin typeface="Kh Battambang" panose="02000000000000000000" pitchFamily="2" charset="0"/>
              </a:rPr>
              <a:t>J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ava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យើងបែងចែក 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Statement 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 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គឺោ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Selection Statement : 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ប្រើសំរាប់ជ្រើសរើស 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មួយ​ឬច្រើន ដើម្បី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50" dirty="0" err="1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Excute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រួមមាន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if-else, switch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 Statement : 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 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ប្រើសំរាប់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សារទៅសារមករហូតជូបលក្ខខណ័មិនពិត រួមមាន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while, do while  &amp; for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Jumping Statement : 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 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ប្រើសំរាប់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រំលងទៅ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Statement 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 ដោយគ្មានលក្ខខណ័​ រួមមាន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​</a:t>
            </a:r>
            <a:r>
              <a:rPr lang="en-US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break, continue &amp; return</a:t>
            </a:r>
            <a:r>
              <a:rPr lang="km-KH" sz="165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650" dirty="0">
              <a:solidFill>
                <a:schemeClr val="tx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533400"/>
            <a:ext cx="8245595" cy="581094"/>
          </a:xfrm>
        </p:spPr>
        <p:txBody>
          <a:bodyPr>
            <a:normAutofit fontScale="9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Khmer OS Battambang" pitchFamily="2" charset="0"/>
                <a:cs typeface="Khmer OS Battambang" pitchFamily="2" charset="0"/>
              </a:rPr>
              <a:t>If-then/If-then-else Statement</a:t>
            </a:r>
            <a:br>
              <a:rPr lang="en-US" sz="3200" dirty="0"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49086" y="2340429"/>
            <a:ext cx="6999514" cy="1881051"/>
          </a:xfrm>
        </p:spPr>
        <p:txBody>
          <a:bodyPr>
            <a:noAutofit/>
          </a:bodyPr>
          <a:lstStyle/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950" dirty="0">
                <a:latin typeface="Khmer OS Battambang" pitchFamily="2" charset="0"/>
                <a:cs typeface="Khmer OS Battambang" pitchFamily="2" charset="0"/>
              </a:rPr>
              <a:t>គឺជា</a:t>
            </a:r>
            <a:r>
              <a:rPr lang="en-US" sz="1950" dirty="0">
                <a:latin typeface="Khmer OS Battambang" pitchFamily="2" charset="0"/>
                <a:cs typeface="Khmer OS Battambang" pitchFamily="2" charset="0"/>
              </a:rPr>
              <a:t> control flow statement </a:t>
            </a:r>
            <a:r>
              <a:rPr lang="km-KH" sz="1950" dirty="0">
                <a:latin typeface="Khmer OS Battambang" pitchFamily="2" charset="0"/>
                <a:cs typeface="Khmer OS Battambang" pitchFamily="2" charset="0"/>
              </a:rPr>
              <a:t>តំបូងគេបង្អស់។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950" dirty="0">
                <a:latin typeface="Khmer OS Battambang" pitchFamily="2" charset="0"/>
                <a:cs typeface="Khmer OS Battambang" pitchFamily="2" charset="0"/>
              </a:rPr>
              <a:t>វាប្រាប់អោយផ្នែកមួយចំនួននៃ</a:t>
            </a:r>
            <a:r>
              <a:rPr lang="en-US" sz="1950" dirty="0">
                <a:latin typeface="Khmer OS Battambang" pitchFamily="2" charset="0"/>
                <a:cs typeface="Khmer OS Battambang" pitchFamily="2" charset="0"/>
              </a:rPr>
              <a:t>Program</a:t>
            </a:r>
            <a:r>
              <a:rPr lang="km-KH" sz="1950" dirty="0">
                <a:latin typeface="Khmer OS Battambang" pitchFamily="2" charset="0"/>
                <a:cs typeface="Khmer OS Battambang" pitchFamily="2" charset="0"/>
              </a:rPr>
              <a:t>របស់អ្នកធ្វើការប្រសិនបើ</a:t>
            </a:r>
            <a:r>
              <a:rPr lang="en-US" sz="1950" dirty="0">
                <a:latin typeface="Khmer OS Battambang" pitchFamily="2" charset="0"/>
                <a:cs typeface="Khmer OS Battambang" pitchFamily="2" charset="0"/>
              </a:rPr>
              <a:t>Statement</a:t>
            </a:r>
            <a:r>
              <a:rPr lang="km-KH" sz="1950" dirty="0">
                <a:latin typeface="Khmer OS Battambang" pitchFamily="2" charset="0"/>
                <a:cs typeface="Khmer OS Battambang" pitchFamily="2" charset="0"/>
              </a:rPr>
              <a:t> របស់អ្នក</a:t>
            </a:r>
            <a:r>
              <a:rPr lang="en-US" sz="1950" dirty="0">
                <a:latin typeface="Khmer OS Battambang" pitchFamily="2" charset="0"/>
                <a:cs typeface="Khmer OS Battambang" pitchFamily="2" charset="0"/>
              </a:rPr>
              <a:t> true</a:t>
            </a:r>
            <a:r>
              <a:rPr lang="km-KH" sz="1950" dirty="0">
                <a:latin typeface="Khmer OS Battambang" pitchFamily="2" charset="0"/>
                <a:cs typeface="Khmer OS Battambang" pitchFamily="2" charset="0"/>
              </a:rPr>
              <a:t>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7662" y="1635715"/>
            <a:ext cx="292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If-then Statement</a:t>
            </a:r>
          </a:p>
        </p:txBody>
      </p:sp>
      <p:pic>
        <p:nvPicPr>
          <p:cNvPr id="4098" name="Picture 2" descr="C:\Users\User\Desktop\decision_ma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892" y="1866546"/>
            <a:ext cx="3496822" cy="44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4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533400"/>
            <a:ext cx="8245595" cy="581094"/>
          </a:xfrm>
        </p:spPr>
        <p:txBody>
          <a:bodyPr>
            <a:normAutofit fontScale="9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Khmer OS Battambang" pitchFamily="2" charset="0"/>
                <a:cs typeface="Khmer OS Battambang" pitchFamily="2" charset="0"/>
              </a:rPr>
              <a:t>If-then/If-then-else Statement (</a:t>
            </a:r>
            <a:r>
              <a:rPr lang="km-KH" sz="3200" dirty="0">
                <a:latin typeface="Khmer OS Battambang" pitchFamily="2" charset="0"/>
                <a:cs typeface="Khmer OS Battambang" pitchFamily="2" charset="0"/>
              </a:rPr>
              <a:t>ត)</a:t>
            </a:r>
            <a:br>
              <a:rPr lang="en-US" sz="3200" dirty="0"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7662" y="1635715"/>
            <a:ext cx="292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1.2</a:t>
            </a:r>
            <a:r>
              <a:rPr lang="km-KH" dirty="0"/>
              <a:t>​</a:t>
            </a:r>
            <a:r>
              <a:rPr lang="en-US" dirty="0"/>
              <a:t> If-then-else Statement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160" y="2023348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m-KH" dirty="0"/>
              <a:t>គឺជាការផ្តល់ជំរើសថ្មីម្តងទៀតទៅអោយ</a:t>
            </a:r>
            <a:r>
              <a:rPr lang="en-US" dirty="0"/>
              <a:t> ”If” </a:t>
            </a:r>
            <a:r>
              <a:rPr lang="km-KH" dirty="0"/>
              <a:t>នៅពេលវា</a:t>
            </a:r>
            <a:r>
              <a:rPr lang="en-US" dirty="0"/>
              <a:t> evaluate to false. </a:t>
            </a:r>
            <a:r>
              <a:rPr lang="km-KH" dirty="0"/>
              <a:t>​​​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3989" y="2406134"/>
            <a:ext cx="60837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	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testscore</a:t>
            </a:r>
            <a:r>
              <a:rPr lang="en-US" dirty="0"/>
              <a:t> = 88;</a:t>
            </a:r>
          </a:p>
          <a:p>
            <a:r>
              <a:rPr lang="en-US" dirty="0"/>
              <a:t>		char grade;		</a:t>
            </a:r>
          </a:p>
          <a:p>
            <a:r>
              <a:rPr lang="en-US" dirty="0"/>
              <a:t>		if(</a:t>
            </a:r>
            <a:r>
              <a:rPr lang="en-US" dirty="0" err="1"/>
              <a:t>testscore</a:t>
            </a:r>
            <a:r>
              <a:rPr lang="en-US" dirty="0"/>
              <a:t>&gt;=90){</a:t>
            </a:r>
          </a:p>
          <a:p>
            <a:r>
              <a:rPr lang="en-US" dirty="0"/>
              <a:t>			grade=‘A’;</a:t>
            </a:r>
          </a:p>
          <a:p>
            <a:r>
              <a:rPr lang="en-US" dirty="0"/>
              <a:t>		} else if(</a:t>
            </a:r>
            <a:r>
              <a:rPr lang="en-US" dirty="0" err="1"/>
              <a:t>testscore</a:t>
            </a:r>
            <a:r>
              <a:rPr lang="en-US" dirty="0"/>
              <a:t>&gt;=80){</a:t>
            </a:r>
          </a:p>
          <a:p>
            <a:r>
              <a:rPr lang="en-US" dirty="0"/>
              <a:t>			grade=‘B’;</a:t>
            </a:r>
          </a:p>
          <a:p>
            <a:r>
              <a:rPr lang="en-US" dirty="0"/>
              <a:t>		} else if(</a:t>
            </a:r>
            <a:r>
              <a:rPr lang="en-US" dirty="0" err="1"/>
              <a:t>testscore</a:t>
            </a:r>
            <a:r>
              <a:rPr lang="en-US" dirty="0"/>
              <a:t>&gt;=70){</a:t>
            </a:r>
          </a:p>
          <a:p>
            <a:r>
              <a:rPr lang="en-US" dirty="0"/>
              <a:t>			grade=’D’;</a:t>
            </a:r>
          </a:p>
          <a:p>
            <a:r>
              <a:rPr lang="en-US" dirty="0"/>
              <a:t>		} else if(</a:t>
            </a:r>
            <a:r>
              <a:rPr lang="en-US" dirty="0" err="1"/>
              <a:t>testscore</a:t>
            </a:r>
            <a:r>
              <a:rPr lang="en-US" dirty="0"/>
              <a:t>&gt;=60){</a:t>
            </a:r>
          </a:p>
          <a:p>
            <a:r>
              <a:rPr lang="en-US" dirty="0"/>
              <a:t>			grade=‘D’;</a:t>
            </a:r>
          </a:p>
          <a:p>
            <a:r>
              <a:rPr lang="en-US" dirty="0"/>
              <a:t>		} else{</a:t>
            </a:r>
          </a:p>
          <a:p>
            <a:r>
              <a:rPr lang="en-US" dirty="0"/>
              <a:t>			grade=‘F’; }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(“Grade =” + grade); }</a:t>
            </a:r>
          </a:p>
          <a:p>
            <a:endParaRPr lang="en-US" dirty="0"/>
          </a:p>
        </p:txBody>
      </p:sp>
      <p:pic>
        <p:nvPicPr>
          <p:cNvPr id="3074" name="Picture 2" descr="C:\Users\User\Desktop\if_else_stat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04" y="1820381"/>
            <a:ext cx="3378991" cy="43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8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97933"/>
            <a:ext cx="8245595" cy="58109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en-US" sz="3200" b="1" dirty="0">
                <a:latin typeface="Khmer OS Battambang" pitchFamily="2" charset="0"/>
                <a:cs typeface="Khmer OS Battambang" pitchFamily="2" charset="0"/>
              </a:rPr>
              <a:t>Switch-case Statement</a:t>
            </a:r>
            <a:endParaRPr lang="ca-ES" sz="3200" b="1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1481" y="1677278"/>
            <a:ext cx="352043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Switch-case Statement</a:t>
            </a:r>
            <a:r>
              <a:rPr lang="km-KH" dirty="0"/>
              <a:t>​ គឺជា​ </a:t>
            </a:r>
            <a:r>
              <a:rPr lang="en-US" dirty="0"/>
              <a:t>Statement </a:t>
            </a:r>
            <a:r>
              <a:rPr lang="km-KH" dirty="0"/>
              <a:t>ដែរអាចអោយ</a:t>
            </a:r>
            <a:r>
              <a:rPr lang="en-US" dirty="0"/>
              <a:t> User</a:t>
            </a:r>
            <a:r>
              <a:rPr lang="km-KH" dirty="0"/>
              <a:t>​ ធ្វើការ</a:t>
            </a:r>
            <a:r>
              <a:rPr lang="en-US" dirty="0"/>
              <a:t> case </a:t>
            </a:r>
            <a:r>
              <a:rPr lang="km-KH" dirty="0"/>
              <a:t>ដើម្បីអោយ</a:t>
            </a:r>
            <a:r>
              <a:rPr lang="en-US" dirty="0"/>
              <a:t> Block code</a:t>
            </a:r>
            <a:r>
              <a:rPr lang="km-KH" dirty="0"/>
              <a:t>​ ណាមួយធ្ចើការ។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m-KH" dirty="0"/>
              <a:t>វាខុសគ្នាអំពី​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“If-then/If-then-else Statement”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​ ត្រង់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“if-else statement”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ធ្វើការ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Checked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មើលគ្រប់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Statement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បើ​ត្រូវលក្ខខណ៍ទើបវាធ្វើការ។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1040" y="1677278"/>
            <a:ext cx="3276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/>
              <a:t>:</a:t>
            </a:r>
          </a:p>
          <a:p>
            <a:r>
              <a:rPr lang="en-US" dirty="0"/>
              <a:t>	 switch(expression){ 	     case value : 		//Statements </a:t>
            </a:r>
          </a:p>
          <a:p>
            <a:r>
              <a:rPr lang="en-US" dirty="0"/>
              <a:t>	break; //optional </a:t>
            </a:r>
          </a:p>
          <a:p>
            <a:r>
              <a:rPr lang="en-US" dirty="0"/>
              <a:t>	     case value : 		//Statements</a:t>
            </a:r>
          </a:p>
          <a:p>
            <a:r>
              <a:rPr lang="en-US" dirty="0"/>
              <a:t> 	break; //optional </a:t>
            </a:r>
          </a:p>
          <a:p>
            <a:r>
              <a:rPr lang="en-US" dirty="0"/>
              <a:t>. </a:t>
            </a:r>
          </a:p>
          <a:p>
            <a:r>
              <a:rPr lang="en-US" dirty="0"/>
              <a:t>	default : //Optional 	//Statements</a:t>
            </a:r>
          </a:p>
          <a:p>
            <a:r>
              <a:rPr lang="en-US" dirty="0"/>
              <a:t>	 }</a:t>
            </a:r>
          </a:p>
          <a:p>
            <a:r>
              <a:rPr lang="en-US" dirty="0"/>
              <a:t>	</a:t>
            </a:r>
          </a:p>
        </p:txBody>
      </p:sp>
      <p:pic>
        <p:nvPicPr>
          <p:cNvPr id="1026" name="Picture 2" descr="C:\Users\User\Desktop\switch_stat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164" y="2245831"/>
            <a:ext cx="316039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964803" y="1677278"/>
            <a:ext cx="238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26231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 Switch-case Statement </a:t>
            </a:r>
            <a:r>
              <a:rPr lang="km-KH" sz="2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" y="1681460"/>
            <a:ext cx="7741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Variable</a:t>
            </a:r>
            <a:r>
              <a:rPr lang="km-KH" dirty="0"/>
              <a:t>​ នៅក្នុង​ </a:t>
            </a:r>
            <a:r>
              <a:rPr lang="en-US" dirty="0"/>
              <a:t>switch statement</a:t>
            </a:r>
            <a:r>
              <a:rPr lang="km-KH" dirty="0"/>
              <a:t> អាចជា </a:t>
            </a:r>
            <a:r>
              <a:rPr lang="en-US" dirty="0"/>
              <a:t>integers, </a:t>
            </a:r>
            <a:r>
              <a:rPr lang="en-US" dirty="0" err="1"/>
              <a:t>convertable</a:t>
            </a:r>
            <a:r>
              <a:rPr lang="en-US" dirty="0"/>
              <a:t> integers (byte, short, char), strings and </a:t>
            </a:r>
            <a:r>
              <a:rPr lang="en-US" dirty="0" err="1"/>
              <a:t>enums</a:t>
            </a:r>
            <a:r>
              <a:rPr lang="km-KH" dirty="0"/>
              <a:t>។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Value</a:t>
            </a:r>
            <a:r>
              <a:rPr lang="km-KH" dirty="0"/>
              <a:t>សំរាប់ធ្វើការត្រូវតែមាន</a:t>
            </a:r>
            <a:r>
              <a:rPr lang="en-US" dirty="0"/>
              <a:t> Variable</a:t>
            </a:r>
            <a:r>
              <a:rPr lang="km-KH" dirty="0"/>
              <a:t>​ </a:t>
            </a:r>
            <a:r>
              <a:rPr lang="en-US" dirty="0"/>
              <a:t>&amp; Data type  </a:t>
            </a:r>
            <a:r>
              <a:rPr lang="km-KH" dirty="0"/>
              <a:t>ដូចគ្នា​​នៅក្នុង</a:t>
            </a:r>
            <a:r>
              <a:rPr lang="en-US" dirty="0"/>
              <a:t>Switch() </a:t>
            </a:r>
            <a:r>
              <a:rPr lang="km-KH" dirty="0"/>
              <a:t>និងត្រូវតែជាចំនួនថេរ</a:t>
            </a:r>
            <a:r>
              <a:rPr lang="en-US" dirty="0"/>
              <a:t>(Constant) </a:t>
            </a:r>
            <a:r>
              <a:rPr lang="km-KH" dirty="0"/>
              <a:t>ឬ</a:t>
            </a:r>
            <a:r>
              <a:rPr lang="en-US" dirty="0"/>
              <a:t> </a:t>
            </a:r>
            <a:r>
              <a:rPr lang="km-KH" dirty="0"/>
              <a:t>ជាអក្សរ</a:t>
            </a:r>
            <a:r>
              <a:rPr lang="en-US" dirty="0"/>
              <a:t>(Literal)</a:t>
            </a:r>
            <a:r>
              <a:rPr lang="km-KH" dirty="0"/>
              <a:t>។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Variable </a:t>
            </a:r>
            <a:r>
              <a:rPr lang="km-KH" dirty="0"/>
              <a:t>មួយអាចធ្វើការ </a:t>
            </a:r>
            <a:r>
              <a:rPr lang="en-US" dirty="0"/>
              <a:t>Case</a:t>
            </a:r>
            <a:r>
              <a:rPr lang="km-KH" dirty="0"/>
              <a:t> បានទាល់តែអាមួយទៀតវា </a:t>
            </a:r>
            <a:r>
              <a:rPr lang="en-US" dirty="0"/>
              <a:t>Break</a:t>
            </a:r>
            <a:r>
              <a:rPr lang="km-KH" dirty="0"/>
              <a:t>។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When a </a:t>
            </a:r>
            <a:r>
              <a:rPr lang="en-US" i="1" dirty="0"/>
              <a:t>break</a:t>
            </a:r>
            <a:r>
              <a:rPr lang="en-US" dirty="0"/>
              <a:t> statement is reached, the switch terminates, and the flow of control jumps to the next line following the switch statement.</a:t>
            </a:r>
            <a:endParaRPr lang="km-KH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m-KH" dirty="0"/>
              <a:t>មិនមែន​ </a:t>
            </a:r>
            <a:r>
              <a:rPr lang="en-US" dirty="0"/>
              <a:t>Case</a:t>
            </a:r>
            <a:r>
              <a:rPr lang="km-KH" dirty="0"/>
              <a:t>​ ត្រូវតែមាន</a:t>
            </a:r>
            <a:r>
              <a:rPr lang="en-US" dirty="0"/>
              <a:t> break</a:t>
            </a:r>
            <a:r>
              <a:rPr lang="km-KH" dirty="0"/>
              <a:t> ទេ។​​ បើសិនជាគ្មាន</a:t>
            </a:r>
            <a:r>
              <a:rPr lang="en-US" dirty="0"/>
              <a:t> break,</a:t>
            </a:r>
            <a:r>
              <a:rPr lang="km-KH" dirty="0"/>
              <a:t> </a:t>
            </a:r>
            <a:r>
              <a:rPr lang="en-US" dirty="0"/>
              <a:t>flow of control </a:t>
            </a:r>
            <a:r>
              <a:rPr lang="km-KH" dirty="0"/>
              <a:t>ត្រូវបាន</a:t>
            </a:r>
            <a:r>
              <a:rPr lang="en-US" dirty="0"/>
              <a:t>Fall </a:t>
            </a:r>
            <a:r>
              <a:rPr lang="km-KH" dirty="0"/>
              <a:t>រហូតដល់វាជួប</a:t>
            </a:r>
            <a:r>
              <a:rPr lang="en-US" dirty="0"/>
              <a:t> break</a:t>
            </a:r>
            <a:r>
              <a:rPr lang="km-KH" dirty="0"/>
              <a:t>​ បន្ទាប់។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Switch statement </a:t>
            </a:r>
            <a:r>
              <a:rPr lang="km-KH" dirty="0"/>
              <a:t>អាចមាន</a:t>
            </a:r>
            <a:r>
              <a:rPr lang="en-US" dirty="0"/>
              <a:t> optional default case</a:t>
            </a:r>
            <a:r>
              <a:rPr lang="km-KH" dirty="0"/>
              <a:t> ហើយវាតែងតែនៅក្រោមគេ។ វាប្រើដើម្បី</a:t>
            </a:r>
            <a:r>
              <a:rPr lang="en-US" dirty="0"/>
              <a:t> performing a task</a:t>
            </a:r>
            <a:r>
              <a:rPr lang="km-KH" dirty="0"/>
              <a:t> នៅពេលគ្មាន</a:t>
            </a:r>
            <a:r>
              <a:rPr lang="en-US" dirty="0"/>
              <a:t> Case</a:t>
            </a:r>
            <a:r>
              <a:rPr lang="km-KH" dirty="0"/>
              <a:t> ណាមួយ</a:t>
            </a:r>
            <a:r>
              <a:rPr lang="en-US" dirty="0"/>
              <a:t> true</a:t>
            </a:r>
            <a:r>
              <a:rPr lang="km-KH" dirty="0"/>
              <a:t>។</a:t>
            </a:r>
            <a:r>
              <a:rPr lang="en-US" dirty="0"/>
              <a:t> default case</a:t>
            </a:r>
            <a:r>
              <a:rPr lang="km-KH" dirty="0"/>
              <a:t> មិនត្រូវការ</a:t>
            </a:r>
            <a:r>
              <a:rPr lang="en-US" dirty="0"/>
              <a:t> break</a:t>
            </a:r>
            <a:r>
              <a:rPr lang="km-KH" dirty="0"/>
              <a:t> ទេ។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0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824</Words>
  <Application>Microsoft Office PowerPoint</Application>
  <PresentationFormat>Widescreen</PresentationFormat>
  <Paragraphs>216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Microsoft YaHei UI</vt:lpstr>
      <vt:lpstr>Arial</vt:lpstr>
      <vt:lpstr>DaunPenh</vt:lpstr>
      <vt:lpstr>Kh Battambang</vt:lpstr>
      <vt:lpstr>Khmer OS Battambang</vt:lpstr>
      <vt:lpstr>Khmer OS Muol Light</vt:lpstr>
      <vt:lpstr>Times New Roman</vt:lpstr>
      <vt:lpstr>Wingdings</vt:lpstr>
      <vt:lpstr>TS102922647</vt:lpstr>
      <vt:lpstr>PowerPoint Presentation</vt:lpstr>
      <vt:lpstr>ថ្នាក់ ភ្នំពេញ</vt:lpstr>
      <vt:lpstr>មាតិកា</vt:lpstr>
      <vt:lpstr>មាតិកា</vt:lpstr>
      <vt:lpstr>Control Statement</vt:lpstr>
      <vt:lpstr>If-then/If-then-else Statement </vt:lpstr>
      <vt:lpstr>If-then/If-then-else Statement (ត) </vt:lpstr>
      <vt:lpstr>2. Switch-case Statement</vt:lpstr>
      <vt:lpstr>2. Switch-case Statement (ត)</vt:lpstr>
      <vt:lpstr>2. Switch-case Statement (ត)</vt:lpstr>
      <vt:lpstr>3. For loop</vt:lpstr>
      <vt:lpstr>3. For loop (ត)</vt:lpstr>
      <vt:lpstr>4. Do-while loop</vt:lpstr>
      <vt:lpstr>4. Do-while loop (ត)</vt:lpstr>
      <vt:lpstr>5. Break &amp; Continue keyword</vt:lpstr>
      <vt:lpstr>PowerPoint Presentation</vt:lpstr>
      <vt:lpstr>Array</vt:lpstr>
      <vt:lpstr>7 Single Dimensional array​</vt:lpstr>
      <vt:lpstr> 8.Multi Dimensional Array</vt:lpstr>
      <vt:lpstr>8.Two Dimensional Array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2016-04-18T02:41:35Z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