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541" r:id="rId3"/>
    <p:sldId id="542" r:id="rId4"/>
    <p:sldId id="543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54" r:id="rId13"/>
    <p:sldId id="558" r:id="rId14"/>
    <p:sldId id="559" r:id="rId15"/>
    <p:sldId id="560" r:id="rId16"/>
    <p:sldId id="561" r:id="rId17"/>
    <p:sldId id="562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78" r:id="rId27"/>
    <p:sldId id="439" r:id="rId28"/>
    <p:sldId id="544" r:id="rId29"/>
    <p:sldId id="55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7842" autoAdjust="0"/>
  </p:normalViewPr>
  <p:slideViewPr>
    <p:cSldViewPr snapToGrid="0">
      <p:cViewPr varScale="1">
        <p:scale>
          <a:sx n="112" d="100"/>
          <a:sy n="112" d="100"/>
        </p:scale>
        <p:origin x="54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1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18-Apr-16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18-Apr-16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18-Apr-16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rpbasic.blogspot.com/" TargetMode="External"/><Relationship Id="rId7" Type="http://schemas.openxmlformats.org/officeDocument/2006/relationships/hyperlink" Target="http://www.journaldev.com/4098/java" TargetMode="External"/><Relationship Id="rId2" Type="http://schemas.openxmlformats.org/officeDocument/2006/relationships/hyperlink" Target="http://www.javacoffeebreak.com/faq/faq0084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emdensep.wordpress.com/2010/10/22/java/" TargetMode="External"/><Relationship Id="rId5" Type="http://schemas.openxmlformats.org/officeDocument/2006/relationships/hyperlink" Target="http://www.khmeracademy.org/elearning/play.act?v=63&amp;p=4" TargetMode="External"/><Relationship Id="rId4" Type="http://schemas.openxmlformats.org/officeDocument/2006/relationships/hyperlink" Target="http://www.javatpoint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728801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u="sng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២.៥ </a:t>
            </a:r>
            <a:r>
              <a:rPr lang="en-US" u="sng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Example: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" t="3478" r="23304" b="36862"/>
          <a:stretch/>
        </p:blipFill>
        <p:spPr>
          <a:xfrm>
            <a:off x="609600" y="2368524"/>
            <a:ext cx="5803464" cy="31940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00291" y="1728801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u="sng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២.៦ គុណប្រយោជន៍</a:t>
            </a:r>
            <a:r>
              <a:rPr lang="en-US" u="sng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0291" y="2368524"/>
            <a:ext cx="4049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debug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Read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Understand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Maintain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Faster execute 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For loop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៣.១. និយមន័យ </a:t>
            </a:r>
            <a:endParaRPr lang="en-US" sz="2400" b="1" dirty="0">
              <a:solidFill>
                <a:srgbClr val="003399"/>
              </a:solidFill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/>
              <a:t>Repetition Control Structure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អនុញ្ញាតិឪ្យយើងមានលទ្ធភាព សរសេរការ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ដែលត្រូវការ 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</a:t>
            </a:r>
            <a:r>
              <a:rPr lang="en-US" sz="2400" dirty="0"/>
              <a:t>ute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ទៅតាមចំនួនដងដែលយើងកំណត់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នៅពេលដែលយើងដឹងច្បាស់ពីចំនួនដង នៃការ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Repetition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នោះការប្រើប្រាស់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គឺជាជម្រើសល្អបំផុត ។</a:t>
            </a:r>
          </a:p>
          <a:p>
            <a:pPr marL="1234440" lvl="6" indent="0">
              <a:buNone/>
            </a:pP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For Loop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៣.២.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Syntax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</a:t>
            </a:r>
            <a:r>
              <a:rPr lang="en-US" sz="2400" dirty="0">
                <a:sym typeface="Wingdings" panose="05000000000000000000" pitchFamily="2" charset="2"/>
              </a:rPr>
              <a:t>					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, 	</a:t>
            </a:r>
            <a:r>
              <a:rPr lang="en-US" sz="2400" dirty="0">
                <a:sym typeface="Wingdings" panose="05000000000000000000" pitchFamily="2" charset="2"/>
              </a:rPr>
              <a:t>		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, 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for(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initialization Section 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Conditional Check 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Increment/Decrement section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0" indent="0">
              <a:buNone/>
            </a:pPr>
            <a:r>
              <a:rPr lang="en-US" sz="2400" dirty="0"/>
              <a:t>		Loop Body;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, 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6106" y="4266451"/>
            <a:ext cx="6880304" cy="12003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for(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=0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&lt;10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++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(“Hello world!”);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397516" y="3378823"/>
            <a:ext cx="3311908" cy="8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531007" y="3445729"/>
            <a:ext cx="955601" cy="8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337502" y="3445727"/>
            <a:ext cx="1241660" cy="82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735660" y="4516244"/>
            <a:ext cx="2163335" cy="37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For Loop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23082" y="1651379"/>
            <a:ext cx="11395880" cy="487225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៣.២.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Syntax</a:t>
            </a:r>
          </a:p>
          <a:p>
            <a:pPr lvl="1" algn="just">
              <a:lnSpc>
                <a:spcPct val="16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Section: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មុនដំបូង និង តែម្ដងប៉ុណ្ណោះ ។​ 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section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អនុញ្ញាតិឪ្យមានការ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Declare Variables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 ឬ ច្រើន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ដែលមានប្រភេទដូចគ្នា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ផ្ដល់តម្លៃទៅឪ្យ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 ហើយវាត្រូវបានបញ្ចប់ដោយ សញ្ញា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(;)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 algn="just">
              <a:lnSpc>
                <a:spcPct val="16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Conditional Check: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ចំណុចរង្វាយតម្លៃ​ទៅលើលក្ខខណ្ឌដែលឪ្យ ថាតើវាពិត ឬក៏មិនពិត ។ បើសិនជាលក្ខខណ្ឌពិត នោះ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តែបើវាមិននោះ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និងមិនធ្វើការ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 ។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 algn="just">
              <a:lnSpc>
                <a:spcPct val="16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សម្គាល់‌៖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Conditional Check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អាចទុកឳ្យទទេបាន គឺថាវាចាប់យក តម្លៃ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 algn="just">
              <a:lnSpc>
                <a:spcPct val="16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Increment / Decrement: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កើតឡើងនៅពេលដែល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 ដោយធ្វើការកើនឡើង មួយ ឬ ក៏ថយចុះមួយដង រួច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Conditional Check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ធ្វើការពិនិត្យបន្តរ​ បើវាពិត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រហូតដល់លក្ខខណ្ឌ​មិនពិត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2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For Loop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៣.២.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Syntax</a:t>
            </a:r>
          </a:p>
          <a:p>
            <a:pPr algn="just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Loop: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គឺជាកន្លែងដែល សរសេរ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អ្វីមួយទៅតាមតម្រូវការ​​​ ។</a:t>
            </a:r>
          </a:p>
          <a:p>
            <a:pPr marL="0" indent="0" algn="just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សម្គាល់៖ ចំពោះ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សញ្ញា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{}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Optional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ចំពោះករណីមាន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 ឬ មិនមានការ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Declarative Statement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ណាមួយនៅក្នុង​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Body Loop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។​ តែបើមានដូចករណីខាងលើ យើងគួរតែប្រើ សញ្ញា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{}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For Loop 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811992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៣.៣. ឧទាហរណ៍៖</a:t>
            </a:r>
          </a:p>
          <a:p>
            <a:pPr marL="0" indent="0"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1" y="2940161"/>
            <a:ext cx="11421773" cy="24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For-Each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757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For-Each 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Enhanced For 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លក្ខណៈថ្មីមួយរបស់​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Version 5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ដែលមានលក្ខណៈពិសេសថ្មីបនែ្ថមទៅលើ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Normal For Loop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ដែលលក្ខណៈពិសេសនោះគឺ វាចាប់យក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			for(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eachItem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target)</a:t>
            </a:r>
          </a:p>
          <a:p>
            <a:pPr marL="480060" lvl="2" indent="0">
              <a:lnSpc>
                <a:spcPct val="110000"/>
              </a:lnSpc>
              <a:buNone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     {</a:t>
            </a:r>
          </a:p>
          <a:p>
            <a:pPr marL="480060" lvl="2" indent="0">
              <a:lnSpc>
                <a:spcPct val="110000"/>
              </a:lnSpc>
              <a:buNone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Loop Body;</a:t>
            </a:r>
          </a:p>
          <a:p>
            <a:pPr marL="480060" lvl="2" indent="0">
              <a:lnSpc>
                <a:spcPct val="110000"/>
              </a:lnSpc>
              <a:buNone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  	      }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EachItem</a:t>
            </a: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សំដៅទៅការចាប់យក </a:t>
            </a: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នីមួយៗចេញពី </a:t>
            </a: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Target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Target: </a:t>
            </a:r>
            <a:r>
              <a:rPr lang="km-KH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2844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 while loop	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 while loop </a:t>
            </a:r>
            <a:r>
              <a:rPr lang="km-KH" dirty="0"/>
              <a:t>ដំណើរការ</a:t>
            </a:r>
            <a:r>
              <a:rPr lang="en-US" dirty="0"/>
              <a:t> Java statement </a:t>
            </a:r>
            <a:r>
              <a:rPr lang="km-KH" dirty="0"/>
              <a:t>លុះត្រាតែលក្ខខណ្ឌ</a:t>
            </a:r>
            <a:r>
              <a:rPr lang="en-US" dirty="0"/>
              <a:t> Boolean </a:t>
            </a:r>
            <a:r>
              <a:rPr lang="km-KH" dirty="0"/>
              <a:t>វាយតម្លៃជាពិត។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Do while loop </a:t>
            </a:r>
            <a:r>
              <a:rPr lang="km-KH" dirty="0"/>
              <a:t>គឺស្រដៀងទៅនឹង </a:t>
            </a:r>
            <a:r>
              <a:rPr lang="en-US" dirty="0"/>
              <a:t>While loop </a:t>
            </a:r>
            <a:r>
              <a:rPr lang="km-KH" dirty="0"/>
              <a:t>ដែរ​។​ លើកលែងតែ វា</a:t>
            </a:r>
            <a:r>
              <a:rPr lang="km-KH" sz="18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ធានា ឱ្យប្រតិបត្តិការ​</a:t>
            </a:r>
            <a:r>
              <a:rPr lang="en-US" sz="18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 Statement</a:t>
            </a:r>
            <a:r>
              <a:rPr lang="km-KH" sz="18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 យ៉ាងហោចណាស់ម្តង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580" y="3716063"/>
            <a:ext cx="3113314" cy="1477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8"/>
                <a:ea typeface="Menlo"/>
              </a:rPr>
              <a:t>Syntax :</a:t>
            </a:r>
            <a:endParaRPr lang="km-KH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8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m-KH" dirty="0">
              <a:solidFill>
                <a:srgbClr val="000088"/>
              </a:solidFill>
              <a:latin typeface="Arial Unicode MS" panose="020B0604020202020204" pitchFamily="34" charset="-128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do</a:t>
            </a:r>
            <a:r>
              <a:rPr lang="en-US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{</a:t>
            </a:r>
            <a:r>
              <a:rPr lang="en-US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endParaRPr lang="km-KH" dirty="0">
              <a:solidFill>
                <a:srgbClr val="313131"/>
              </a:solidFill>
              <a:latin typeface="Arial Unicode MS" panose="020B0604020202020204" pitchFamily="34" charset="-128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m-KH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	</a:t>
            </a:r>
            <a:r>
              <a:rPr lang="en-US" dirty="0">
                <a:solidFill>
                  <a:srgbClr val="880000"/>
                </a:solidFill>
                <a:latin typeface="Arial Unicode MS" panose="020B0604020202020204" pitchFamily="34" charset="-128"/>
                <a:ea typeface="Menlo"/>
              </a:rPr>
              <a:t>//Statements</a:t>
            </a:r>
            <a:r>
              <a:rPr lang="en-US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}</a:t>
            </a:r>
            <a:r>
              <a:rPr lang="en-US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while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Arial Unicode MS" panose="020B0604020202020204" pitchFamily="34" charset="-128"/>
                <a:ea typeface="Menlo"/>
              </a:rPr>
              <a:t>Boolean_expression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);</a:t>
            </a:r>
            <a:r>
              <a:rPr lang="en-US" dirty="0"/>
              <a:t> </a:t>
            </a:r>
            <a:endParaRPr lang="en-US" sz="4400" dirty="0">
              <a:latin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95" y="2295794"/>
            <a:ext cx="3845248" cy="459486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044434" y="3405643"/>
            <a:ext cx="458288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public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class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Arial Unicode MS" panose="020B0604020202020204" pitchFamily="34" charset="-128"/>
                <a:ea typeface="Menlo"/>
              </a:rPr>
              <a:t>Test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666600"/>
              </a:solidFill>
              <a:latin typeface="Arial Unicode MS" panose="020B0604020202020204" pitchFamily="34" charset="-128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public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static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void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main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Arial Unicode MS" panose="020B0604020202020204" pitchFamily="34" charset="-128"/>
                <a:ea typeface="Menlo"/>
              </a:rPr>
              <a:t>String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 err="1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args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[]){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     </a:t>
            </a:r>
            <a:r>
              <a:rPr lang="en-US" sz="1400" dirty="0" err="1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int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x 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=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006666"/>
                </a:solidFill>
                <a:latin typeface="Arial Unicode MS" panose="020B0604020202020204" pitchFamily="34" charset="-128"/>
                <a:ea typeface="Menlo"/>
              </a:rPr>
              <a:t>10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;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      do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{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           </a:t>
            </a:r>
            <a:r>
              <a:rPr lang="en-US" sz="1400" dirty="0" err="1">
                <a:solidFill>
                  <a:srgbClr val="7F0055"/>
                </a:solidFill>
                <a:latin typeface="Arial Unicode MS" panose="020B0604020202020204" pitchFamily="34" charset="-128"/>
                <a:ea typeface="Menlo"/>
              </a:rPr>
              <a:t>System</a:t>
            </a:r>
            <a:r>
              <a:rPr lang="en-US" sz="1400" dirty="0" err="1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.</a:t>
            </a:r>
            <a:r>
              <a:rPr lang="en-US" sz="1400" dirty="0" err="1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out</a:t>
            </a:r>
            <a:r>
              <a:rPr lang="en-US" sz="1400" dirty="0" err="1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.</a:t>
            </a:r>
            <a:r>
              <a:rPr lang="en-US" sz="1400" dirty="0" err="1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print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(</a:t>
            </a:r>
            <a:r>
              <a:rPr lang="en-US" sz="1400" dirty="0">
                <a:solidFill>
                  <a:srgbClr val="008800"/>
                </a:solidFill>
                <a:latin typeface="Arial Unicode MS" panose="020B0604020202020204" pitchFamily="34" charset="-128"/>
                <a:ea typeface="Menlo"/>
              </a:rPr>
              <a:t>"value of x : "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+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x 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           x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++;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           </a:t>
            </a:r>
            <a:r>
              <a:rPr lang="en-US" sz="1400" dirty="0" err="1">
                <a:solidFill>
                  <a:srgbClr val="7F0055"/>
                </a:solidFill>
                <a:latin typeface="Arial Unicode MS" panose="020B0604020202020204" pitchFamily="34" charset="-128"/>
                <a:ea typeface="Menlo"/>
              </a:rPr>
              <a:t>System</a:t>
            </a:r>
            <a:r>
              <a:rPr lang="en-US" sz="1400" dirty="0" err="1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.</a:t>
            </a:r>
            <a:r>
              <a:rPr lang="en-US" sz="1400" dirty="0" err="1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out</a:t>
            </a:r>
            <a:r>
              <a:rPr lang="en-US" sz="1400" dirty="0" err="1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.</a:t>
            </a:r>
            <a:r>
              <a:rPr lang="en-US" sz="1400" dirty="0" err="1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print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(</a:t>
            </a:r>
            <a:r>
              <a:rPr lang="en-US" sz="1400" dirty="0">
                <a:solidFill>
                  <a:srgbClr val="008800"/>
                </a:solidFill>
                <a:latin typeface="Arial Unicode MS" panose="020B0604020202020204" pitchFamily="34" charset="-128"/>
                <a:ea typeface="Menlo"/>
              </a:rPr>
              <a:t>"\n"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);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8"/>
                </a:solidFill>
                <a:latin typeface="Arial Unicode MS" panose="020B0604020202020204" pitchFamily="34" charset="-128"/>
                <a:ea typeface="Menlo"/>
              </a:rPr>
              <a:t>while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(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x 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&lt;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006666"/>
                </a:solidFill>
                <a:latin typeface="Arial Unicode MS" panose="020B0604020202020204" pitchFamily="34" charset="-128"/>
                <a:ea typeface="Menlo"/>
              </a:rPr>
              <a:t>20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         </a:t>
            </a: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}</a:t>
            </a:r>
            <a:r>
              <a:rPr lang="en-US" sz="1400" dirty="0">
                <a:solidFill>
                  <a:srgbClr val="313131"/>
                </a:solidFill>
                <a:latin typeface="Arial Unicode MS" panose="020B0604020202020204" pitchFamily="34" charset="-128"/>
                <a:ea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6600"/>
                </a:solidFill>
                <a:latin typeface="Arial Unicode MS" panose="020B0604020202020204" pitchFamily="34" charset="-128"/>
                <a:ea typeface="Menlo"/>
              </a:rPr>
              <a:t>}</a:t>
            </a:r>
            <a:r>
              <a:rPr lang="en-US" sz="1400" dirty="0"/>
              <a:t> 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11387"/>
            <a:ext cx="11020927" cy="4312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Break statement </a:t>
            </a:r>
            <a:r>
              <a:rPr lang="km-KH" dirty="0"/>
              <a:t>គឺជា </a:t>
            </a:r>
            <a:r>
              <a:rPr lang="en-US" dirty="0"/>
              <a:t>statement </a:t>
            </a:r>
            <a:r>
              <a:rPr lang="km-KH" dirty="0"/>
              <a:t>ដែលផ្តល់ការគ្រប់គ្រង </a:t>
            </a:r>
            <a:r>
              <a:rPr lang="en-US" dirty="0"/>
              <a:t>Control flow </a:t>
            </a:r>
            <a:r>
              <a:rPr lang="km-KH" dirty="0"/>
              <a:t>របស់</a:t>
            </a:r>
            <a:r>
              <a:rPr lang="en-US" dirty="0"/>
              <a:t> Program. </a:t>
            </a:r>
            <a:r>
              <a:rPr lang="km-KH" dirty="0"/>
              <a:t>ជាទូទៅវាប្រើប្រាស់ជាមួយ</a:t>
            </a:r>
            <a:r>
              <a:rPr lang="en-US" dirty="0"/>
              <a:t> Loop Control statement </a:t>
            </a:r>
            <a:r>
              <a:rPr lang="km-KH" dirty="0"/>
              <a:t>ដូចជា</a:t>
            </a:r>
            <a:r>
              <a:rPr lang="en-US" dirty="0"/>
              <a:t> Switch, for, while </a:t>
            </a:r>
            <a:r>
              <a:rPr lang="km-KH" dirty="0"/>
              <a:t>នឹង</a:t>
            </a:r>
            <a:r>
              <a:rPr lang="en-US" dirty="0"/>
              <a:t> do while loop.</a:t>
            </a:r>
          </a:p>
          <a:p>
            <a:pPr>
              <a:lnSpc>
                <a:spcPct val="150000"/>
              </a:lnSpc>
            </a:pPr>
            <a:r>
              <a:rPr lang="en-US" dirty="0"/>
              <a:t>Break statement </a:t>
            </a:r>
            <a:r>
              <a:rPr lang="km-KH" dirty="0"/>
              <a:t>មានពីរទម្រង់គឺ</a:t>
            </a:r>
            <a:r>
              <a:rPr lang="en-US" dirty="0"/>
              <a:t> Labeled </a:t>
            </a:r>
            <a:r>
              <a:rPr lang="km-KH" dirty="0"/>
              <a:t>នឹង </a:t>
            </a:r>
            <a:r>
              <a:rPr lang="en-US" dirty="0"/>
              <a:t>Unlabeled</a:t>
            </a:r>
            <a:r>
              <a:rPr lang="km-KH" dirty="0"/>
              <a:t>។</a:t>
            </a:r>
            <a:br>
              <a:rPr lang="km-KH" dirty="0"/>
            </a:b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1856" y="3074525"/>
            <a:ext cx="3791649" cy="2339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	      </a:t>
            </a:r>
            <a:r>
              <a:rPr lang="en-US" b="1" dirty="0">
                <a:solidFill>
                  <a:srgbClr val="C00000"/>
                </a:solidFill>
              </a:rPr>
              <a:t>Unlabeled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	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for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int</a:t>
            </a:r>
            <a:r>
              <a:rPr lang="en-US" sz="1600" dirty="0"/>
              <a:t> </a:t>
            </a:r>
            <a:r>
              <a:rPr lang="en-US" sz="1600" dirty="0" err="1"/>
              <a:t>var</a:t>
            </a:r>
            <a:r>
              <a:rPr lang="en-US" sz="1600" dirty="0"/>
              <a:t> =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1600" dirty="0"/>
              <a:t>; </a:t>
            </a:r>
            <a:r>
              <a:rPr lang="en-US" sz="1600" dirty="0" err="1"/>
              <a:t>var</a:t>
            </a:r>
            <a:r>
              <a:rPr lang="en-US" sz="1600" dirty="0"/>
              <a:t> &lt;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600" dirty="0"/>
              <a:t> ; </a:t>
            </a:r>
            <a:r>
              <a:rPr lang="en-US" sz="1600" dirty="0" err="1"/>
              <a:t>var</a:t>
            </a:r>
            <a:r>
              <a:rPr lang="en-US" sz="1600" dirty="0"/>
              <a:t>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        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en-US" sz="1600" dirty="0" err="1"/>
              <a:t>.out.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println</a:t>
            </a:r>
            <a:r>
              <a:rPr lang="en-US" sz="1600" dirty="0"/>
              <a:t>(“</a:t>
            </a:r>
            <a:r>
              <a:rPr lang="en-US" sz="1600" dirty="0" err="1"/>
              <a:t>Var</a:t>
            </a:r>
            <a:r>
              <a:rPr lang="en-US" sz="1600" dirty="0"/>
              <a:t> is : “ + </a:t>
            </a:r>
            <a:r>
              <a:rPr lang="en-US" sz="1600" dirty="0" err="1"/>
              <a:t>var</a:t>
            </a:r>
            <a:r>
              <a:rPr lang="en-US" sz="1600" dirty="0"/>
              <a:t>);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       </a:t>
            </a:r>
            <a:r>
              <a:rPr lang="en-US" sz="1600" b="1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(</a:t>
            </a:r>
            <a:r>
              <a:rPr lang="en-US" sz="1600" dirty="0" err="1"/>
              <a:t>var</a:t>
            </a:r>
            <a:r>
              <a:rPr lang="en-US" sz="1600" dirty="0"/>
              <a:t> ==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600" dirty="0"/>
              <a:t>)</a:t>
            </a:r>
          </a:p>
          <a:p>
            <a:r>
              <a:rPr lang="en-US" sz="1600" dirty="0"/>
              <a:t>                </a:t>
            </a:r>
            <a:r>
              <a:rPr lang="en-US" sz="1600" b="1" dirty="0">
                <a:solidFill>
                  <a:srgbClr val="0070C0"/>
                </a:solidFill>
              </a:rPr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2594" y="2052121"/>
            <a:ext cx="3791649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	       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Labeled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Outer: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for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int</a:t>
            </a:r>
            <a:r>
              <a:rPr lang="en-US" sz="1600" dirty="0"/>
              <a:t> var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1=0</a:t>
            </a:r>
            <a:r>
              <a:rPr lang="en-US" sz="1600" dirty="0"/>
              <a:t>; var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600" dirty="0"/>
              <a:t> &lt;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5</a:t>
            </a:r>
            <a:r>
              <a:rPr lang="en-US" sz="1600" dirty="0"/>
              <a:t> ; var1++)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         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int</a:t>
            </a:r>
            <a:r>
              <a:rPr lang="en-US" sz="1600" dirty="0"/>
              <a:t> var2 =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600" dirty="0"/>
              <a:t>; var2 &lt;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600" dirty="0"/>
              <a:t>; var2++)</a:t>
            </a:r>
          </a:p>
          <a:p>
            <a:r>
              <a:rPr lang="en-US" sz="1600" dirty="0"/>
              <a:t>        {</a:t>
            </a:r>
          </a:p>
          <a:p>
            <a:r>
              <a:rPr lang="en-US" sz="1600" dirty="0"/>
              <a:t>                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sz="1600" dirty="0" err="1"/>
              <a:t>.out.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println</a:t>
            </a:r>
            <a:r>
              <a:rPr lang="en-US" sz="1600" dirty="0"/>
              <a:t>(“var1:” + var1 + “, var2:” + var2);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               </a:t>
            </a:r>
            <a:r>
              <a:rPr lang="en-US" sz="1600" b="1" dirty="0">
                <a:solidFill>
                  <a:srgbClr val="FF0000"/>
                </a:solidFill>
              </a:rPr>
              <a:t>if</a:t>
            </a:r>
            <a:r>
              <a:rPr lang="en-US" sz="1600" dirty="0"/>
              <a:t>(var1 ==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600" dirty="0"/>
              <a:t>)</a:t>
            </a:r>
          </a:p>
          <a:p>
            <a:r>
              <a:rPr lang="en-US" sz="1600" dirty="0"/>
              <a:t>                        </a:t>
            </a:r>
            <a:r>
              <a:rPr lang="en-US" sz="1600" b="1" dirty="0">
                <a:solidFill>
                  <a:srgbClr val="0070C0"/>
                </a:solidFill>
              </a:rPr>
              <a:t>break</a:t>
            </a:r>
            <a:r>
              <a:rPr lang="en-US" sz="1600" dirty="0"/>
              <a:t> Outer;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       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661" y="5441039"/>
            <a:ext cx="42557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Unlabeled</a:t>
            </a:r>
            <a:r>
              <a:rPr lang="en-US" sz="1600" dirty="0"/>
              <a:t> version of the break statement is used when we want to jump out of a single loop or single case in switch statement.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1731" y="5837773"/>
            <a:ext cx="5061857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Labeled</a:t>
            </a:r>
            <a:r>
              <a:rPr lang="en-US" sz="1600" dirty="0"/>
              <a:t> version of the break statement is used when we want to jump out of nested or multiple loops.</a:t>
            </a:r>
          </a:p>
        </p:txBody>
      </p:sp>
    </p:spTree>
    <p:extLst>
      <p:ext uri="{BB962C8B-B14F-4D97-AF65-F5344CB8AC3E}">
        <p14:creationId xmlns:p14="http://schemas.microsoft.com/office/powerpoint/2010/main" val="27554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11387"/>
            <a:ext cx="11020927" cy="4312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Continue statement </a:t>
            </a:r>
            <a:r>
              <a:rPr lang="km-KH" dirty="0"/>
              <a:t>រំលងការធ្វើឡើងវិញ​របស់ </a:t>
            </a:r>
            <a:r>
              <a:rPr lang="en-US" dirty="0"/>
              <a:t>for, while </a:t>
            </a:r>
            <a:r>
              <a:rPr lang="km-KH" dirty="0"/>
              <a:t>ឬ</a:t>
            </a:r>
            <a:r>
              <a:rPr lang="en-US" dirty="0"/>
              <a:t> do-while loop.</a:t>
            </a:r>
          </a:p>
          <a:p>
            <a:pPr>
              <a:lnSpc>
                <a:spcPct val="150000"/>
              </a:lnSpc>
            </a:pPr>
            <a:r>
              <a:rPr lang="en-US" dirty="0"/>
              <a:t>Continue statement </a:t>
            </a:r>
            <a:r>
              <a:rPr lang="km-KH" dirty="0"/>
              <a:t>ក៏មានពីរទម្រង់ដែរ គឺ</a:t>
            </a:r>
            <a:r>
              <a:rPr lang="en-US" dirty="0"/>
              <a:t> Labeled </a:t>
            </a:r>
            <a:r>
              <a:rPr lang="km-KH" dirty="0"/>
              <a:t>នឹង </a:t>
            </a:r>
            <a:r>
              <a:rPr lang="en-US" dirty="0"/>
              <a:t>Unlabeled</a:t>
            </a:r>
            <a:r>
              <a:rPr lang="km-KH" dirty="0"/>
              <a:t>។</a:t>
            </a:r>
            <a:br>
              <a:rPr lang="km-KH" dirty="0"/>
            </a:b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32660" y="2775396"/>
            <a:ext cx="3791649" cy="2339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	      </a:t>
            </a:r>
            <a:r>
              <a:rPr lang="en-US" b="1" dirty="0">
                <a:solidFill>
                  <a:srgbClr val="C00000"/>
                </a:solidFill>
              </a:rPr>
              <a:t>Unlabeled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	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for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int</a:t>
            </a:r>
            <a:r>
              <a:rPr lang="en-US" sz="1600" dirty="0"/>
              <a:t> </a:t>
            </a:r>
            <a:r>
              <a:rPr lang="en-US" sz="1600" dirty="0" err="1"/>
              <a:t>var</a:t>
            </a:r>
            <a:r>
              <a:rPr lang="en-US" sz="1600" dirty="0"/>
              <a:t> =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1600" dirty="0"/>
              <a:t>; </a:t>
            </a:r>
            <a:r>
              <a:rPr lang="en-US" sz="1600" dirty="0" err="1"/>
              <a:t>var</a:t>
            </a:r>
            <a:r>
              <a:rPr lang="en-US" sz="1600" dirty="0"/>
              <a:t> &lt;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600" dirty="0"/>
              <a:t> ; </a:t>
            </a:r>
            <a:r>
              <a:rPr lang="en-US" sz="1600" dirty="0" err="1"/>
              <a:t>var</a:t>
            </a:r>
            <a:r>
              <a:rPr lang="en-US" sz="1600" dirty="0"/>
              <a:t>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        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en-US" sz="1600" dirty="0" err="1"/>
              <a:t>.out.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println</a:t>
            </a:r>
            <a:r>
              <a:rPr lang="en-US" sz="1600" dirty="0"/>
              <a:t>(“</a:t>
            </a:r>
            <a:r>
              <a:rPr lang="en-US" sz="1600" dirty="0" err="1"/>
              <a:t>Var</a:t>
            </a:r>
            <a:r>
              <a:rPr lang="en-US" sz="1600" dirty="0"/>
              <a:t> is : “ + </a:t>
            </a:r>
            <a:r>
              <a:rPr lang="en-US" sz="1600" dirty="0" err="1"/>
              <a:t>var</a:t>
            </a:r>
            <a:r>
              <a:rPr lang="en-US" sz="1600" dirty="0"/>
              <a:t>);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       </a:t>
            </a:r>
            <a:r>
              <a:rPr lang="en-US" sz="1600" b="1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(</a:t>
            </a:r>
            <a:r>
              <a:rPr lang="en-US" sz="1600" dirty="0" err="1"/>
              <a:t>var</a:t>
            </a:r>
            <a:r>
              <a:rPr lang="en-US" sz="1600" dirty="0"/>
              <a:t> ==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600" dirty="0"/>
              <a:t>)</a:t>
            </a:r>
          </a:p>
          <a:p>
            <a:r>
              <a:rPr lang="en-US" sz="1600" dirty="0"/>
              <a:t>                </a:t>
            </a:r>
            <a:r>
              <a:rPr lang="en-US" sz="1600" b="1" dirty="0">
                <a:solidFill>
                  <a:srgbClr val="0070C0"/>
                </a:solidFill>
              </a:rPr>
              <a:t>continue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2594" y="2052121"/>
            <a:ext cx="3791649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	       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Labeled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Outer: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for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int</a:t>
            </a:r>
            <a:r>
              <a:rPr lang="en-US" sz="1600" dirty="0"/>
              <a:t> var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1=0</a:t>
            </a:r>
            <a:r>
              <a:rPr lang="en-US" sz="1600" dirty="0"/>
              <a:t>; var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600" dirty="0"/>
              <a:t> &lt;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5</a:t>
            </a:r>
            <a:r>
              <a:rPr lang="en-US" sz="1600" dirty="0"/>
              <a:t> ; var1++)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         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00B050"/>
                </a:solidFill>
              </a:rPr>
              <a:t>int</a:t>
            </a:r>
            <a:r>
              <a:rPr lang="en-US" sz="1600" dirty="0"/>
              <a:t> var2 =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600" dirty="0"/>
              <a:t>; var2 &lt;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600" dirty="0"/>
              <a:t>; var2++)</a:t>
            </a:r>
          </a:p>
          <a:p>
            <a:r>
              <a:rPr lang="en-US" sz="1600" dirty="0"/>
              <a:t>        {</a:t>
            </a:r>
          </a:p>
          <a:p>
            <a:r>
              <a:rPr lang="en-US" sz="1600" dirty="0"/>
              <a:t>                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sz="1600" dirty="0" err="1"/>
              <a:t>.out.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println</a:t>
            </a:r>
            <a:r>
              <a:rPr lang="en-US" sz="1600" dirty="0"/>
              <a:t>(“var1:” + var1 + “, var2:” + var2);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               </a:t>
            </a:r>
            <a:r>
              <a:rPr lang="en-US" sz="1600" b="1" dirty="0">
                <a:solidFill>
                  <a:srgbClr val="FF0000"/>
                </a:solidFill>
              </a:rPr>
              <a:t>if</a:t>
            </a:r>
            <a:r>
              <a:rPr lang="en-US" sz="1600" dirty="0"/>
              <a:t>(var1 == 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600" dirty="0"/>
              <a:t>)</a:t>
            </a:r>
          </a:p>
          <a:p>
            <a:r>
              <a:rPr lang="en-US" sz="1600" dirty="0"/>
              <a:t>                        </a:t>
            </a:r>
            <a:r>
              <a:rPr lang="en-US" sz="1600" b="1" dirty="0">
                <a:solidFill>
                  <a:srgbClr val="0070C0"/>
                </a:solidFill>
              </a:rPr>
              <a:t>continue</a:t>
            </a:r>
            <a:r>
              <a:rPr lang="en-US" sz="1600" dirty="0"/>
              <a:t> Outer;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       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2660" y="5238861"/>
            <a:ext cx="4342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Unlabeled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skips to the end of the innermost loop's body and evaluates the 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ea typeface="Monaco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expression that controls the loop.</a:t>
            </a:r>
            <a:r>
              <a:rPr lang="en-US" sz="1600" dirty="0"/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1731" y="5837773"/>
            <a:ext cx="5061857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Labeled</a:t>
            </a:r>
            <a:r>
              <a:rPr lang="en-US" sz="1600" dirty="0"/>
              <a:t>  skips the current iteration of an outer loop marked with the given label.</a:t>
            </a:r>
          </a:p>
        </p:txBody>
      </p:sp>
    </p:spTree>
    <p:extLst>
      <p:ext uri="{BB962C8B-B14F-4D97-AF65-F5344CB8AC3E}">
        <p14:creationId xmlns:p14="http://schemas.microsoft.com/office/powerpoint/2010/main" val="14615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17500" y="1909460"/>
            <a:ext cx="97243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 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នៅក្នុង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1542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714395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១.​ លោក អ៊ាង   ភារា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២. លោក សឹង​ ចាន់ឆៃហេង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គង់ សុផានិត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៤. លោក ហៀម  សីហា</a:t>
            </a: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៥. លោក លី គីមសៀ</a:t>
            </a:r>
          </a:p>
          <a:p>
            <a:pPr>
              <a:lnSpc>
                <a:spcPct val="150000"/>
              </a:lnSpc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One 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Many-Dimensional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9264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និយមន័យ​</a:t>
            </a:r>
          </a:p>
          <a:p>
            <a:pPr marL="525780" lvl="2" indent="-28575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គឺជាបណ្ដុំនៃធាតុដែលមានប្រភេទទិន្និន័យដូចគ្នាក្រោមឈ្មោះរួមមួយ គ្រាន់តែវាខុសលេខលំដាប់ដែលគេហៅថា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25780" lvl="2" indent="-285750"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ចាប់ផ្ដើមពី ០ ទៅ។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2" indent="0">
              <a:spcBef>
                <a:spcPts val="1650"/>
              </a:spcBef>
              <a:buNone/>
            </a:pP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00" y="3336623"/>
            <a:ext cx="31908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5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Dimensional Array</a:t>
            </a:r>
            <a:endParaRPr lang="km-KH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One Dimensional Array </a:t>
            </a:r>
            <a:r>
              <a:rPr lang="km-KH" dirty="0"/>
              <a:t>គឺជា </a:t>
            </a:r>
            <a:r>
              <a:rPr lang="en-US" dirty="0"/>
              <a:t>array </a:t>
            </a:r>
            <a:r>
              <a:rPr lang="km-KH" dirty="0"/>
              <a:t>ដែលមានតែមួយជួរឈរ ពោលគឺមាន </a:t>
            </a:r>
            <a:r>
              <a:rPr lang="en-US" dirty="0"/>
              <a:t>column </a:t>
            </a:r>
            <a:r>
              <a:rPr lang="km-KH" dirty="0"/>
              <a:t>តែមួយ ហើយមាន </a:t>
            </a:r>
            <a:r>
              <a:rPr lang="en-US" dirty="0"/>
              <a:t>rows </a:t>
            </a:r>
            <a:r>
              <a:rPr lang="km-KH" dirty="0"/>
              <a:t>ច្រើន។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dirty="0"/>
              <a:t>របៀបបង្កើត </a:t>
            </a:r>
            <a:r>
              <a:rPr lang="en-US" dirty="0"/>
              <a:t>One Dimensional Array </a:t>
            </a:r>
            <a:endParaRPr lang="km-KH" dirty="0"/>
          </a:p>
          <a:p>
            <a:pPr marL="240030" lvl="1" indent="0">
              <a:buNone/>
            </a:pPr>
            <a:r>
              <a:rPr lang="en-US" dirty="0"/>
              <a:t>	Syntax: </a:t>
            </a:r>
          </a:p>
          <a:p>
            <a:pPr marL="685800" lvl="3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datatype</a:t>
            </a:r>
            <a:r>
              <a:rPr lang="en-US" sz="1800" dirty="0"/>
              <a:t> </a:t>
            </a:r>
            <a:r>
              <a:rPr lang="en-US" sz="1800" dirty="0" err="1"/>
              <a:t>varName</a:t>
            </a:r>
            <a:r>
              <a:rPr lang="en-US" sz="1800" dirty="0"/>
              <a:t>[]={value1, value2, value3, value4,…………….};</a:t>
            </a:r>
          </a:p>
          <a:p>
            <a:pPr marL="685800" lvl="3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datatype</a:t>
            </a:r>
            <a:r>
              <a:rPr lang="en-US" sz="1800" dirty="0"/>
              <a:t>[] </a:t>
            </a:r>
            <a:r>
              <a:rPr lang="en-US" sz="1800" dirty="0" err="1"/>
              <a:t>varName</a:t>
            </a:r>
            <a:r>
              <a:rPr lang="en-US" sz="1800" dirty="0"/>
              <a:t> = new </a:t>
            </a:r>
            <a:r>
              <a:rPr lang="en-US" sz="1800" dirty="0" err="1"/>
              <a:t>datatype</a:t>
            </a:r>
            <a:r>
              <a:rPr lang="en-US" sz="1800" dirty="0"/>
              <a:t>[size];</a:t>
            </a:r>
          </a:p>
          <a:p>
            <a:pPr marL="685800" lvl="3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datatype</a:t>
            </a:r>
            <a:r>
              <a:rPr lang="en-US" sz="1800" dirty="0"/>
              <a:t> </a:t>
            </a:r>
            <a:r>
              <a:rPr lang="en-US" sz="1800" dirty="0" err="1"/>
              <a:t>varName</a:t>
            </a:r>
            <a:r>
              <a:rPr lang="en-US" sz="1800" dirty="0"/>
              <a:t>[]= new </a:t>
            </a:r>
            <a:r>
              <a:rPr lang="en-US" sz="1800" dirty="0" err="1"/>
              <a:t>datatype</a:t>
            </a:r>
            <a:r>
              <a:rPr lang="en-US" sz="1800" dirty="0"/>
              <a:t>[size];</a:t>
            </a:r>
          </a:p>
          <a:p>
            <a:pPr marL="685800" lvl="3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40030" lvl="1" indent="0">
              <a:buNone/>
            </a:pPr>
            <a:r>
              <a:rPr lang="en-US" dirty="0"/>
              <a:t>Example:</a:t>
            </a:r>
          </a:p>
          <a:p>
            <a:pPr marL="24003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357437"/>
            <a:ext cx="8782050" cy="3514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79843" y="2828490"/>
            <a:ext cx="2099733" cy="187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arr[0]=2</a:t>
            </a:r>
          </a:p>
          <a:p>
            <a:r>
              <a:rPr lang="en-US"/>
              <a:t>arr[1]=4</a:t>
            </a:r>
          </a:p>
          <a:p>
            <a:r>
              <a:rPr lang="en-US"/>
              <a:t>arr[2]=6</a:t>
            </a:r>
          </a:p>
          <a:p>
            <a:r>
              <a:rPr lang="en-US"/>
              <a:t>arr[3]=8</a:t>
            </a:r>
          </a:p>
          <a:p>
            <a:r>
              <a:rPr lang="en-US"/>
              <a:t>arr[4]=10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9844" y="2357437"/>
            <a:ext cx="2099733" cy="369332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4420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Many-Dimensional Array</a:t>
            </a:r>
          </a:p>
          <a:p>
            <a:pPr lvl="1"/>
            <a:r>
              <a:rPr lang="en-US" dirty="0"/>
              <a:t>Many-Dimensional Array </a:t>
            </a:r>
            <a:r>
              <a:rPr lang="km-KH" dirty="0"/>
              <a:t>គឺជា </a:t>
            </a:r>
            <a:r>
              <a:rPr lang="en-US" dirty="0"/>
              <a:t>Array </a:t>
            </a:r>
            <a:r>
              <a:rPr lang="km-KH" dirty="0"/>
              <a:t>ដែលមានច្រើន </a:t>
            </a:r>
            <a:r>
              <a:rPr lang="en-US" dirty="0"/>
              <a:t>column </a:t>
            </a:r>
            <a:r>
              <a:rPr lang="km-KH" dirty="0"/>
              <a:t>ដែលវាមានចាប់ពី​ពីរឡើងទៅ។</a:t>
            </a:r>
            <a:endParaRPr lang="en-US" dirty="0"/>
          </a:p>
          <a:p>
            <a:pPr lvl="1"/>
            <a:r>
              <a:rPr lang="km-KH" dirty="0"/>
              <a:t>របៀបបង្កើត </a:t>
            </a:r>
            <a:r>
              <a:rPr lang="en-US" dirty="0"/>
              <a:t>Many-Dimensional Array</a:t>
            </a:r>
          </a:p>
          <a:p>
            <a:pPr lvl="2"/>
            <a:r>
              <a:rPr lang="en-US" dirty="0"/>
              <a:t>Syntax:</a:t>
            </a:r>
          </a:p>
          <a:p>
            <a:pPr marL="720090" lvl="3" indent="0">
              <a:buNone/>
            </a:pPr>
            <a:r>
              <a:rPr lang="en-US" dirty="0" err="1"/>
              <a:t>datatype</a:t>
            </a:r>
            <a:r>
              <a:rPr lang="en-US" dirty="0"/>
              <a:t>[][] </a:t>
            </a:r>
            <a:r>
              <a:rPr lang="en-US" dirty="0" err="1"/>
              <a:t>varName</a:t>
            </a:r>
            <a:r>
              <a:rPr lang="en-US" dirty="0"/>
              <a:t>= new </a:t>
            </a:r>
            <a:r>
              <a:rPr lang="en-US" dirty="0" err="1"/>
              <a:t>datatype</a:t>
            </a:r>
            <a:r>
              <a:rPr lang="en-US" dirty="0"/>
              <a:t>[row][column];</a:t>
            </a:r>
          </a:p>
          <a:p>
            <a:pPr marL="720090" lvl="3" indent="0">
              <a:buNone/>
            </a:pP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varName</a:t>
            </a:r>
            <a:r>
              <a:rPr lang="en-US" dirty="0"/>
              <a:t>[][]= new </a:t>
            </a:r>
            <a:r>
              <a:rPr lang="en-US" dirty="0" err="1"/>
              <a:t>datatype</a:t>
            </a:r>
            <a:r>
              <a:rPr lang="en-US" dirty="0"/>
              <a:t>[row][column];</a:t>
            </a:r>
          </a:p>
          <a:p>
            <a:pPr marL="720090" lvl="3" indent="0">
              <a:buNone/>
            </a:pP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varName</a:t>
            </a:r>
            <a:r>
              <a:rPr lang="en-US" dirty="0"/>
              <a:t>[][]={ </a:t>
            </a:r>
          </a:p>
          <a:p>
            <a:pPr marL="720090" lvl="3" indent="0">
              <a:buNone/>
            </a:pPr>
            <a:r>
              <a:rPr lang="en-US" dirty="0"/>
              <a:t>			{value1, value2, value3} , </a:t>
            </a:r>
          </a:p>
          <a:p>
            <a:pPr marL="720090" lvl="3" indent="0">
              <a:buNone/>
            </a:pPr>
            <a:r>
              <a:rPr lang="en-US" dirty="0"/>
              <a:t>			{value1, value2, value3} </a:t>
            </a:r>
          </a:p>
          <a:p>
            <a:pPr marL="720090" lvl="3" indent="0">
              <a:buNone/>
            </a:pPr>
            <a:r>
              <a:rPr lang="en-US" dirty="0"/>
              <a:t>		</a:t>
            </a:r>
            <a:r>
              <a:rPr lang="km-KH" dirty="0"/>
              <a:t>​​​​​​​</a:t>
            </a:r>
            <a:r>
              <a:rPr lang="en-US" dirty="0"/>
              <a:t>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60010" y="1763946"/>
            <a:ext cx="11020927" cy="4312251"/>
          </a:xfrm>
        </p:spPr>
        <p:txBody>
          <a:bodyPr>
            <a:normAutofit/>
          </a:bodyPr>
          <a:lstStyle/>
          <a:p>
            <a:r>
              <a:rPr lang="en-US" dirty="0"/>
              <a:t>Example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5" y="2165350"/>
            <a:ext cx="9639300" cy="4229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88436" y="3558368"/>
            <a:ext cx="2421466" cy="21304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myTwo</a:t>
            </a:r>
            <a:r>
              <a:rPr lang="en-US" dirty="0"/>
              <a:t>[0][0]=5</a:t>
            </a:r>
          </a:p>
          <a:p>
            <a:r>
              <a:rPr lang="en-US" dirty="0" err="1"/>
              <a:t>myTwo</a:t>
            </a:r>
            <a:r>
              <a:rPr lang="en-US" dirty="0"/>
              <a:t>[0][1]=10</a:t>
            </a:r>
          </a:p>
          <a:p>
            <a:r>
              <a:rPr lang="en-US" dirty="0" err="1"/>
              <a:t>myTwo</a:t>
            </a:r>
            <a:r>
              <a:rPr lang="en-US" dirty="0"/>
              <a:t>[0][2]=15</a:t>
            </a:r>
          </a:p>
          <a:p>
            <a:r>
              <a:rPr lang="en-US" dirty="0" err="1"/>
              <a:t>myTwo</a:t>
            </a:r>
            <a:r>
              <a:rPr lang="en-US" dirty="0"/>
              <a:t>[1][0]=20</a:t>
            </a:r>
          </a:p>
          <a:p>
            <a:r>
              <a:rPr lang="en-US" dirty="0" err="1"/>
              <a:t>myTwo</a:t>
            </a:r>
            <a:r>
              <a:rPr lang="en-US" dirty="0"/>
              <a:t>[1][1]=25</a:t>
            </a:r>
          </a:p>
          <a:p>
            <a:r>
              <a:rPr lang="en-US" dirty="0" err="1"/>
              <a:t>myTwo</a:t>
            </a:r>
            <a:r>
              <a:rPr lang="en-US" dirty="0"/>
              <a:t>[1][2]=30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64572" y="2986324"/>
            <a:ext cx="2430848" cy="369332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8378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៧. ឯកសារយោង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http://www.javacoffeebreak.com/faq/faq0084.html</a:t>
            </a:r>
            <a:endParaRPr lang="km-KH" sz="20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https://docs.oracle.com/javase/tutorial/java/</a:t>
            </a:r>
            <a:endParaRPr lang="km-KH" sz="20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http://erpbasic.blogspot.com</a:t>
            </a:r>
            <a:endParaRPr lang="km-KH" sz="20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http://www.javatpoint.com/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http://www.khmeracademy.org/elearning/play.act?v=63&amp;p=4</a:t>
            </a:r>
            <a:endParaRPr lang="km-KH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https://kemdensep.wordpress.com/2010/10/22/java/</a:t>
            </a:r>
            <a:endParaRPr lang="km-KH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http://www.journaldev.com/4098/java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dirty="0"/>
          </a:p>
          <a:p>
            <a:endParaRPr lang="en-US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604" y="2967335"/>
            <a:ext cx="8582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សូមស្វាគមន៍ចំពោះសំណួរ</a:t>
            </a:r>
            <a:endParaRPr lang="en-US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435158" y="1870420"/>
            <a:ext cx="9487300" cy="4227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If-then/If-then-else Statement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For loop 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Do-while loop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Break &amp; Continues Keyword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៦.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Array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៧. ឯកសារយោង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279703"/>
            <a:ext cx="8245595" cy="760998"/>
          </a:xfrm>
        </p:spPr>
        <p:txBody>
          <a:bodyPr>
            <a:noAutofit/>
          </a:bodyPr>
          <a:lstStyle/>
          <a:p>
            <a:pPr marL="204788" indent="-204788">
              <a:lnSpc>
                <a:spcPct val="150000"/>
              </a:lnSpc>
            </a:pP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and If-then-else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44818" lvl="1" indent="-204788"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មួយដែលមានលក្ខណះ​​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basic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បំផុតក្នុងចំណោម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ទាំងអស់​ ដោយវាធ្វើការតែនៅពេលដែលលក្ខខណ្ឌ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(If clause)</a:t>
            </a:r>
            <a:r>
              <a:rPr lang="km-KH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 </a:t>
            </a:r>
            <a:r>
              <a:rPr lang="en-US" sz="24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(true)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44818" lvl="1" indent="-204788"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ឧទាហរណ៏ៈ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if(age &gt;= 16) {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(“You can legally drink alcohol”); }</a:t>
            </a:r>
          </a:p>
          <a:p>
            <a:pPr marL="444818" lvl="1" indent="-204788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បន្ថែម៖​ ប្រសិនបើ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មានតែមួយបន្ទាត់យើងអាចមិនដាក់សញ្ញា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“{}”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។</a:t>
            </a:r>
          </a:p>
          <a:p>
            <a:pPr marL="650558" lvl="2" indent="-204788">
              <a:lnSpc>
                <a:spcPct val="150000"/>
              </a:lnSpc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if(age &gt;= 16)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(“You can legally drink alcohol”);</a:t>
            </a:r>
          </a:p>
          <a:p>
            <a:pPr marL="650558" lvl="2" indent="-204788">
              <a:lnSpc>
                <a:spcPct val="150000"/>
              </a:lnSpc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ight Brace 3"/>
          <p:cNvSpPr/>
          <p:nvPr/>
        </p:nvSpPr>
        <p:spPr>
          <a:xfrm rot="16200000">
            <a:off x="3428070" y="2821721"/>
            <a:ext cx="328840" cy="1867909"/>
          </a:xfrm>
          <a:prstGeom prst="rightBrace">
            <a:avLst>
              <a:gd name="adj1" fmla="val 240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645" y="3018494"/>
            <a:ext cx="15320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clause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7722284" y="669577"/>
            <a:ext cx="328840" cy="6172199"/>
          </a:xfrm>
          <a:prstGeom prst="rightBrace">
            <a:avLst>
              <a:gd name="adj1" fmla="val 240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66468" y="3018494"/>
            <a:ext cx="220133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clause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6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and If-then-else Statement</a:t>
            </a: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If-then-else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</a:p>
          <a:p>
            <a:pPr marL="444818" lvl="1" indent="-204788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វាធ្វើការបន្ថែមលក្ខខណ្ឌពីលើ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statement</a:t>
            </a:r>
          </a:p>
          <a:p>
            <a:pPr marL="444818" lvl="1" indent="-204788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ឧទាហរណ៏៖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if(age&lt;16)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(“You cannot drink alcohol”);else if(age&gt;=60 &amp;&amp; age&lt;60)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(“You can legally drink alcohol”);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else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(“You should visit pagoda”);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km-KH" sz="2400" u="sng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២.១​ និយមន័យ</a:t>
            </a:r>
            <a:endParaRPr lang="en-US" sz="2400" u="sng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ts val="4000"/>
              </a:lnSpc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Switch-case Statement ( or case statements, or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multiway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braches)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គឺប្រើសម្រាប់ប្រៀបធៀបចំពោះតម្លៃជាលក្ខណៈ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constants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ហើយវានឹងដំណើរនៅពេលដែលវា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match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ជាមួយតម្លៃរបស់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switch argument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Switch-case Statement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វាធ្វើការដំណើរការជាលក្ខណៈ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Fall Through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ដែលមានន័យថា នៅពេលដែលវាជួប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case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ដែលពិតវានឹងដំណើរគ្រប់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Statement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ដែលគិតចាប់ពី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case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ដែលពិតនោះមក។</a:t>
            </a:r>
          </a:p>
          <a:p>
            <a:pPr>
              <a:lnSpc>
                <a:spcPts val="4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5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7674" cy="4897722"/>
          </a:xfrm>
        </p:spPr>
        <p:txBody>
          <a:bodyPr>
            <a:noAutofit/>
          </a:bodyPr>
          <a:lstStyle/>
          <a:p>
            <a:pPr marL="0" indent="0">
              <a:lnSpc>
                <a:spcPts val="3400"/>
              </a:lnSpc>
              <a:buNone/>
            </a:pPr>
            <a:r>
              <a:rPr lang="km-KH" sz="2400" u="sng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២.២ លក្ខណៈ</a:t>
            </a:r>
          </a:p>
          <a:p>
            <a:pPr>
              <a:lnSpc>
                <a:spcPts val="3400"/>
              </a:lnSpc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Switch statements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មានលក្ខណៈ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Compiler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លឿន ដែលដំណើរនៃការ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Compiler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របស់វាជាលក្ខណៈ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lookup table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lnSpc>
                <a:spcPts val="3400"/>
              </a:lnSpc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Switch argument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អាចប្រើបានតែជា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integer, byte, short, char, strings and 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enums</a:t>
            </a: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ts val="3400"/>
              </a:lnSpc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case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ត្រូវដែលដូចទៅនឹង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switch argument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ហើយតម្លៃរបស់វាត្រូវតែជា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Constant Expression </a:t>
            </a:r>
          </a:p>
          <a:p>
            <a:pPr>
              <a:lnSpc>
                <a:spcPts val="3400"/>
              </a:lnSpc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Statement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សម្រាប់ធ្វើការបញ្ឈប់របស់​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Switch statements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គឺ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break statement</a:t>
            </a:r>
          </a:p>
          <a:p>
            <a:pPr>
              <a:lnSpc>
                <a:spcPts val="3400"/>
              </a:lnSpc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Switch Statement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អាចប្រើ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Default statement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ក៏បាន មិនប្រើក៏បាន</a:t>
            </a:r>
          </a:p>
          <a:p>
            <a:pPr>
              <a:lnSpc>
                <a:spcPts val="3400"/>
              </a:lnSpc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ts val="3400"/>
              </a:lnSpc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ts val="34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9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88976" y="1611931"/>
            <a:ext cx="3440584" cy="635323"/>
          </a:xfrm>
        </p:spPr>
        <p:txBody>
          <a:bodyPr>
            <a:normAutofit/>
          </a:bodyPr>
          <a:lstStyle/>
          <a:p>
            <a:pPr marL="0" indent="0">
              <a:lnSpc>
                <a:spcPts val="3400"/>
              </a:lnSpc>
              <a:buNone/>
            </a:pPr>
            <a:r>
              <a:rPr lang="km-KH" sz="2400" u="sng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២.៣ </a:t>
            </a:r>
            <a:r>
              <a:rPr lang="en-US" sz="2400" u="sng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Flow Diagram</a:t>
            </a:r>
            <a:endParaRPr lang="km-KH" sz="2400" u="sng" dirty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91" y="1929592"/>
            <a:ext cx="3463386" cy="46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238474" cy="4697485"/>
          </a:xfrm>
        </p:spPr>
        <p:txBody>
          <a:bodyPr>
            <a:normAutofit fontScale="92500" lnSpcReduction="20000"/>
          </a:bodyPr>
          <a:lstStyle/>
          <a:p>
            <a:r>
              <a:rPr lang="km-KH" sz="2200" u="sng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២.៤ </a:t>
            </a:r>
            <a:r>
              <a:rPr lang="en-US" sz="2200" u="sng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Syntax: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Switch(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){ //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will convert to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automatically </a:t>
            </a: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case 1:</a:t>
            </a: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	//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Statemenet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case 2:</a:t>
            </a: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	//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Statemenet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………………………………………</a:t>
            </a: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……………………………………….</a:t>
            </a: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case n:</a:t>
            </a: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	//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Statemenet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default:</a:t>
            </a: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		//Statement</a:t>
            </a:r>
          </a:p>
          <a:p>
            <a:pPr marL="240030" lvl="1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}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1134</Words>
  <Application>Microsoft Office PowerPoint</Application>
  <PresentationFormat>Widescreen</PresentationFormat>
  <Paragraphs>275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 Unicode MS</vt:lpstr>
      <vt:lpstr>inherit</vt:lpstr>
      <vt:lpstr>Menlo</vt:lpstr>
      <vt:lpstr>Microsoft YaHei UI</vt:lpstr>
      <vt:lpstr>Monaco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1. If-then and If-then-else Statement</vt:lpstr>
      <vt:lpstr>1. If-then and If-then-else Statement</vt:lpstr>
      <vt:lpstr>២. Switch-case Statement</vt:lpstr>
      <vt:lpstr>២. Switch-case Statement</vt:lpstr>
      <vt:lpstr>២. Switch-case Statement</vt:lpstr>
      <vt:lpstr>២. Switch-case Statement</vt:lpstr>
      <vt:lpstr>២. Switch-case Statement</vt:lpstr>
      <vt:lpstr>៣. For loop </vt:lpstr>
      <vt:lpstr>៣.​ For Loop (ត)</vt:lpstr>
      <vt:lpstr>៣.​ For Loop (ត)</vt:lpstr>
      <vt:lpstr>៣.​ For Loop (ត)</vt:lpstr>
      <vt:lpstr>៣.​ For Loop (តចប់)</vt:lpstr>
      <vt:lpstr>For-Each Loop</vt:lpstr>
      <vt:lpstr>៤.Do while loop </vt:lpstr>
      <vt:lpstr>៥.​ Break &amp; Continue</vt:lpstr>
      <vt:lpstr>៥. Break &amp; Continue</vt:lpstr>
      <vt:lpstr>៦. Array</vt:lpstr>
      <vt:lpstr>៦. Array</vt:lpstr>
      <vt:lpstr>៦. Array</vt:lpstr>
      <vt:lpstr>៦. Array</vt:lpstr>
      <vt:lpstr>៦. Array</vt:lpstr>
      <vt:lpstr>៦. Array</vt:lpstr>
      <vt:lpstr>៧. ឯកសារយោង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2016-04-18T02:57:01Z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