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503" r:id="rId3"/>
    <p:sldId id="505" r:id="rId4"/>
    <p:sldId id="426" r:id="rId5"/>
    <p:sldId id="510" r:id="rId6"/>
    <p:sldId id="512" r:id="rId7"/>
    <p:sldId id="513" r:id="rId8"/>
    <p:sldId id="515" r:id="rId9"/>
    <p:sldId id="517" r:id="rId10"/>
    <p:sldId id="518" r:id="rId11"/>
    <p:sldId id="520" r:id="rId12"/>
    <p:sldId id="521" r:id="rId13"/>
    <p:sldId id="522" r:id="rId14"/>
    <p:sldId id="523" r:id="rId15"/>
    <p:sldId id="524" r:id="rId16"/>
    <p:sldId id="525" r:id="rId17"/>
    <p:sldId id="509" r:id="rId18"/>
    <p:sldId id="42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4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636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18-Apr-16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18-Apr-16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18-Apr-16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18-Apr-16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18-Apr-16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18-Apr-16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3399"/>
                </a:solidFill>
              </a:rPr>
              <a:t>5. </a:t>
            </a: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 and continue Keyword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171950" cy="1353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Break and Continue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ប្រើដើម្បី បញ្ឈប់ដំណើរការរបស់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switch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ដូចជា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for, do-while,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while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​។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Continue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ប្រើពេលដែលយើងចង់រំលង់រង្វិលជុំនៃ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continue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មានពីគឺ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unlabeled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និង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labeled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7569" y="3200400"/>
            <a:ext cx="4593774" cy="29238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b="1" u="sng" dirty="0" smtClean="0"/>
          </a:p>
          <a:p>
            <a:r>
              <a:rPr lang="en-US" sz="1400" b="1" dirty="0" smtClean="0"/>
              <a:t>public </a:t>
            </a:r>
            <a:r>
              <a:rPr lang="en-US" sz="1400" b="1" dirty="0"/>
              <a:t>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 {</a:t>
            </a:r>
          </a:p>
          <a:p>
            <a:endParaRPr lang="en-US" sz="1400" dirty="0"/>
          </a:p>
          <a:p>
            <a:pPr lvl="1"/>
            <a:r>
              <a:rPr lang="nn-NO" sz="1400" b="1" dirty="0"/>
              <a:t>for (int i = 0; i &lt; 10; i++) {</a:t>
            </a:r>
          </a:p>
          <a:p>
            <a:pPr lvl="2"/>
            <a:r>
              <a:rPr lang="en-US" sz="1400" b="1" dirty="0"/>
              <a:t>if (</a:t>
            </a:r>
            <a:r>
              <a:rPr lang="en-US" sz="1400" b="1" dirty="0" err="1"/>
              <a:t>i</a:t>
            </a:r>
            <a:r>
              <a:rPr lang="en-US" sz="1400" b="1" dirty="0"/>
              <a:t> == 5) break;</a:t>
            </a:r>
          </a:p>
          <a:p>
            <a:pPr lvl="2"/>
            <a:r>
              <a:rPr lang="en-US" sz="1400" dirty="0" err="1"/>
              <a:t>System.</a:t>
            </a:r>
            <a:r>
              <a:rPr lang="en-US" sz="1400" b="1" i="1" dirty="0" err="1"/>
              <a:t>out.println</a:t>
            </a:r>
            <a:r>
              <a:rPr lang="en-US" sz="1400" b="1" i="1" dirty="0"/>
              <a:t>("Get number " + </a:t>
            </a:r>
            <a:r>
              <a:rPr lang="en-US" sz="1400" b="1" i="1" dirty="0" err="1"/>
              <a:t>i</a:t>
            </a:r>
            <a:r>
              <a:rPr lang="en-US" sz="1400" b="1" i="1" dirty="0"/>
              <a:t>);</a:t>
            </a:r>
          </a:p>
          <a:p>
            <a:pPr lvl="1"/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 smtClean="0"/>
              <a:t>}</a:t>
            </a:r>
          </a:p>
          <a:p>
            <a:r>
              <a:rPr lang="en-US" sz="1200" dirty="0" smtClean="0"/>
              <a:t>OUTPUT: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Get number 0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Get number 1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Get number 2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Get number 3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Get number 4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704114" y="3320143"/>
            <a:ext cx="4147457" cy="2677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public 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 {</a:t>
            </a:r>
          </a:p>
          <a:p>
            <a:pPr lvl="1"/>
            <a:r>
              <a:rPr lang="nn-NO" sz="1400" b="1" dirty="0"/>
              <a:t>for (int i = 0; i &lt; 6; i++) {</a:t>
            </a:r>
          </a:p>
          <a:p>
            <a:pPr lvl="2"/>
            <a:r>
              <a:rPr lang="en-US" sz="1400" b="1" dirty="0"/>
              <a:t>if (</a:t>
            </a:r>
            <a:r>
              <a:rPr lang="en-US" sz="1400" b="1" dirty="0" err="1"/>
              <a:t>i</a:t>
            </a:r>
            <a:r>
              <a:rPr lang="en-US" sz="1400" b="1" dirty="0"/>
              <a:t> == 3) continue;</a:t>
            </a:r>
          </a:p>
          <a:p>
            <a:pPr lvl="2"/>
            <a:r>
              <a:rPr lang="en-US" sz="1400" dirty="0" err="1"/>
              <a:t>System.</a:t>
            </a:r>
            <a:r>
              <a:rPr lang="en-US" sz="1400" b="1" i="1" dirty="0" err="1"/>
              <a:t>out.println</a:t>
            </a:r>
            <a:r>
              <a:rPr lang="en-US" sz="1400" b="1" i="1" dirty="0"/>
              <a:t>("Number " + </a:t>
            </a:r>
            <a:r>
              <a:rPr lang="en-US" sz="1400" b="1" i="1" dirty="0" err="1"/>
              <a:t>i</a:t>
            </a:r>
            <a:r>
              <a:rPr lang="en-US" sz="1400" b="1" i="1" dirty="0"/>
              <a:t>);</a:t>
            </a:r>
          </a:p>
          <a:p>
            <a:pPr lvl="1"/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 smtClean="0"/>
              <a:t>}</a:t>
            </a:r>
          </a:p>
          <a:p>
            <a:r>
              <a:rPr lang="en-US" sz="1400" dirty="0" smtClean="0"/>
              <a:t>OUTPUT: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Number 0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Number 1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Number 2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Number 4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Number 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9424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</a:rPr>
              <a:t>Array</a:t>
            </a:r>
            <a:endParaRPr lang="en-US" sz="3200" b="1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ជា​សំណុំ​អញ្ញាត​​ដែល​មាន​ប្រភេទ​ទិន្នន័យ​ដូច​គ្នា​ក្រោម​ឈ្មោះ​រួម​មួយ​ តែ​ខុស​គ្នា​ដោយ​លេខ​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index</a:t>
            </a:r>
          </a:p>
          <a:p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Array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ជា​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ដែល​ផ្ទុក​ជាតុ​មាន​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ដូច​គ្នា​។​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Array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វា​ផ្ទុក​ជា​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Index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នៅ​ក្នុង​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 </a:t>
            </a:r>
          </a:p>
          <a:p>
            <a:pPr marL="0" indent="0">
              <a:buNone/>
            </a:pPr>
            <a:r>
              <a:rPr lang="km-KH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អត្ថ</a:t>
            </a:r>
            <a:r>
              <a:rPr lang="km-KH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ប្រយោជន៍ៈ​ </a:t>
            </a:r>
            <a:endParaRPr lang="en-US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/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 Optimization :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បង្កើត​ប្រសិទ្ធ​ភាព​នៃ​កូដ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ងាយ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​ស្រួល​ក្នុង​ការ​ទាញ​យក​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</a:t>
            </a:r>
          </a:p>
          <a:p>
            <a:pPr lvl="0"/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Random access : 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យើង​អាច​ទាញ​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ពី​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Index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មួយ​ណា​ក៏​បាន​។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ចែក​ជា​​ 2​ គឺៈ​ </a:t>
            </a:r>
            <a:endParaRPr lang="en-US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/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Single Dimensional Array / One Dimensional Array</a:t>
            </a:r>
          </a:p>
          <a:p>
            <a:pPr lvl="0"/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Multidimensional Array </a:t>
            </a:r>
          </a:p>
          <a:p>
            <a:pPr marL="0" indent="0">
              <a:buNone/>
            </a:pP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2171700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Ex: </a:t>
            </a:r>
            <a:r>
              <a:rPr lang="en-US" b="1" dirty="0" err="1"/>
              <a:t>int</a:t>
            </a:r>
            <a:r>
              <a:rPr lang="en-US" b="1" dirty="0"/>
              <a:t> day[ ]; //default point to </a:t>
            </a:r>
            <a:r>
              <a:rPr lang="en-US" b="1" dirty="0" smtClean="0"/>
              <a:t>null</a:t>
            </a:r>
            <a:endParaRPr lang="en-US" b="1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13"/>
          <a:stretch/>
        </p:blipFill>
        <p:spPr bwMode="auto">
          <a:xfrm>
            <a:off x="6819900" y="2584782"/>
            <a:ext cx="4000500" cy="14919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362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</a:rPr>
              <a:t>6. One-Dimensional Array</a:t>
            </a:r>
            <a:endParaRPr lang="en-US" sz="3200" b="1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One-Dimensional </a:t>
            </a:r>
            <a:r>
              <a:rPr lang="en-US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ហៅ​ថា​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មួយ​វិមាត្រ​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​វា​ផ្ទុក​តម្លៃ​បន្ដ​បន្ទាប់​គ្នា​នៅ​ក្នុង​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</a:t>
            </a:r>
          </a:p>
          <a:p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 :</a:t>
            </a:r>
          </a:p>
          <a:p>
            <a:pPr marL="240030" lvl="1" indent="0">
              <a:buNone/>
            </a:pPr>
            <a:r>
              <a:rPr lang="en-US" sz="165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50" b="1" i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1650" b="1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50" b="1" i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arrName</a:t>
            </a:r>
            <a:r>
              <a:rPr lang="en-US" sz="1650" b="1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 ];</a:t>
            </a:r>
            <a:br>
              <a:rPr lang="en-US" sz="1650" b="1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1650" b="1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50" b="1" i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1650" b="1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50" b="1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 ]</a:t>
            </a:r>
            <a:r>
              <a:rPr lang="en-US" sz="1650" b="1" i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arrName</a:t>
            </a:r>
            <a:r>
              <a:rPr lang="en-US" sz="1650" b="1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  <a:r>
              <a:rPr lang="en-US" sz="165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165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1650" b="1" i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1650" b="1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 ] </a:t>
            </a:r>
            <a:r>
              <a:rPr lang="en-US" sz="1650" b="1" i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arrName</a:t>
            </a:r>
            <a:r>
              <a:rPr lang="en-US" sz="1650" b="1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0" indent="0">
              <a:buNone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​អាច​ត្រូវ​បង្កើត​ទី​តាំង​ក្នុង​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អោយ​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បាន​ តាមៈ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 </a:t>
            </a:r>
            <a:r>
              <a:rPr lang="en-US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arrName</a:t>
            </a:r>
            <a:r>
              <a:rPr lang="en-US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 ]= new Datatype[size</a:t>
            </a:r>
            <a:r>
              <a:rPr lang="en-US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];</a:t>
            </a:r>
            <a:endParaRPr lang="en-US" b="1" i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i="1" dirty="0">
                <a:solidFill>
                  <a:srgbClr val="FF0000"/>
                </a:solidFill>
              </a:rPr>
              <a:t>យើង​អាច​ផ្ដើម​តម្លៃ​ អោយ​ </a:t>
            </a:r>
            <a:r>
              <a:rPr lang="en-US" i="1" dirty="0">
                <a:solidFill>
                  <a:srgbClr val="FF0000"/>
                </a:solidFill>
              </a:rPr>
              <a:t>Array </a:t>
            </a:r>
            <a:r>
              <a:rPr lang="km-KH" i="1" dirty="0">
                <a:solidFill>
                  <a:srgbClr val="FF0000"/>
                </a:solidFill>
              </a:rPr>
              <a:t>បាន​ តា</a:t>
            </a:r>
            <a:r>
              <a:rPr lang="km-KH" i="1" dirty="0" smtClean="0">
                <a:solidFill>
                  <a:srgbClr val="FF0000"/>
                </a:solidFill>
              </a:rPr>
              <a:t>មៈ</a:t>
            </a:r>
            <a:r>
              <a:rPr lang="en-US" i="1" dirty="0" smtClean="0">
                <a:solidFill>
                  <a:srgbClr val="FF0000"/>
                </a:solidFill>
              </a:rPr>
              <a:t/>
            </a:r>
            <a:br>
              <a:rPr lang="en-US" i="1" dirty="0" smtClean="0">
                <a:solidFill>
                  <a:srgbClr val="FF0000"/>
                </a:solidFill>
              </a:rPr>
            </a:br>
            <a:r>
              <a:rPr lang="en-US" i="1" dirty="0" smtClean="0">
                <a:solidFill>
                  <a:srgbClr val="FF0000"/>
                </a:solidFill>
              </a:rPr>
              <a:t/>
            </a:r>
            <a:br>
              <a:rPr lang="en-US" i="1" dirty="0" smtClean="0">
                <a:solidFill>
                  <a:srgbClr val="FF0000"/>
                </a:solidFill>
              </a:rPr>
            </a:br>
            <a:r>
              <a:rPr lang="en-US" b="1" i="1" dirty="0" smtClean="0">
                <a:solidFill>
                  <a:srgbClr val="003399"/>
                </a:solidFill>
              </a:rPr>
              <a:t>Datatype </a:t>
            </a:r>
            <a:r>
              <a:rPr lang="en-US" b="1" i="1" dirty="0" err="1">
                <a:solidFill>
                  <a:srgbClr val="003399"/>
                </a:solidFill>
              </a:rPr>
              <a:t>arrName</a:t>
            </a:r>
            <a:r>
              <a:rPr lang="en-US" b="1" i="1" dirty="0">
                <a:solidFill>
                  <a:srgbClr val="003399"/>
                </a:solidFill>
              </a:rPr>
              <a:t>[ ]={value, value, value</a:t>
            </a:r>
            <a:r>
              <a:rPr lang="en-US" b="1" i="1" dirty="0" smtClean="0">
                <a:solidFill>
                  <a:srgbClr val="003399"/>
                </a:solidFill>
              </a:rPr>
              <a:t>,…..};</a:t>
            </a:r>
            <a:r>
              <a:rPr lang="en-US" i="1" dirty="0" smtClean="0">
                <a:solidFill>
                  <a:srgbClr val="FF0000"/>
                </a:solidFill>
              </a:rPr>
              <a:t/>
            </a:r>
            <a:br>
              <a:rPr lang="en-US" i="1" dirty="0" smtClean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/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ex: </a:t>
            </a:r>
            <a:r>
              <a:rPr lang="en-US" i="1" dirty="0" err="1">
                <a:solidFill>
                  <a:srgbClr val="FF0000"/>
                </a:solidFill>
              </a:rPr>
              <a:t>int</a:t>
            </a:r>
            <a:r>
              <a:rPr lang="en-US" i="1" dirty="0">
                <a:solidFill>
                  <a:srgbClr val="FF0000"/>
                </a:solidFill>
              </a:rPr>
              <a:t> a [ ] ={1, 2, 3, 4};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02236" y="1808018"/>
            <a:ext cx="3803073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b="1" dirty="0" err="1"/>
              <a:t>int</a:t>
            </a:r>
            <a:r>
              <a:rPr lang="en-US" dirty="0"/>
              <a:t> a[]=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[5];//declaration and instantiation  </a:t>
            </a:r>
          </a:p>
          <a:p>
            <a:pPr lvl="0"/>
            <a:r>
              <a:rPr lang="en-US" dirty="0"/>
              <a:t>a[0]=10;//initialization  </a:t>
            </a:r>
          </a:p>
          <a:p>
            <a:pPr lvl="0"/>
            <a:r>
              <a:rPr lang="en-US" dirty="0"/>
              <a:t>a[1]=20;  </a:t>
            </a:r>
          </a:p>
          <a:p>
            <a:pPr lvl="0"/>
            <a:r>
              <a:rPr lang="en-US" dirty="0"/>
              <a:t>a[2]=70;  </a:t>
            </a:r>
          </a:p>
          <a:p>
            <a:pPr lvl="0"/>
            <a:r>
              <a:rPr lang="en-US" dirty="0"/>
              <a:t>a[3]=40;  </a:t>
            </a:r>
          </a:p>
          <a:p>
            <a:pPr lvl="0"/>
            <a:r>
              <a:rPr lang="en-US" dirty="0"/>
              <a:t>a[4]=50;  </a:t>
            </a:r>
          </a:p>
          <a:p>
            <a:pPr lvl="0"/>
            <a:r>
              <a:rPr lang="en-US" dirty="0"/>
              <a:t>  </a:t>
            </a:r>
          </a:p>
          <a:p>
            <a:pPr lvl="0"/>
            <a:r>
              <a:rPr lang="en-US" dirty="0"/>
              <a:t>//printing array  </a:t>
            </a:r>
          </a:p>
          <a:p>
            <a:pPr lvl="0"/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a.length;i</a:t>
            </a:r>
            <a:r>
              <a:rPr lang="en-US" dirty="0"/>
              <a:t>++)//length is the property of array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(a[</a:t>
            </a:r>
            <a:r>
              <a:rPr lang="en-US" dirty="0" err="1"/>
              <a:t>i</a:t>
            </a:r>
            <a:r>
              <a:rPr lang="en-US" dirty="0"/>
              <a:t>]);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8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7. Many- Dimensional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  <a:endParaRPr lang="en-US" b="1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771048"/>
            <a:ext cx="11017720" cy="4623402"/>
          </a:xfrm>
        </p:spPr>
        <p:txBody>
          <a:bodyPr/>
          <a:lstStyle/>
          <a:p>
            <a:r>
              <a:rPr lang="ca-ES" sz="24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តើអ្វីជា</a:t>
            </a:r>
            <a:r>
              <a:rPr lang="en-US" sz="24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ca-ES" sz="24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ច្រើនវិមា</a:t>
            </a:r>
            <a:r>
              <a:rPr lang="ca-ES" sz="24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ត្រ?</a:t>
            </a:r>
            <a:endParaRPr lang="en-US" sz="2400" dirty="0" smtClean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ca-E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ច្រើនវិមាត្រគឺដូចគ្នានឹងarrayមួយវិមាត្រដែរប៉ុន្តែវាត្រូវបានផ្គុំឡើងដោយ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rows </a:t>
            </a:r>
            <a:r>
              <a:rPr lang="ca-E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</a:t>
            </a: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​​​​​columns​ </a:t>
            </a:r>
            <a:r>
              <a:rPr lang="en-US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</a:t>
            </a:r>
            <a:r>
              <a:rPr lang="ca-E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km-KH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ជាទូទៅគេប្រើប្រាស់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Array-two dimensional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​ដែលជាប្រភេទ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ច្រើនវិមាត្រ</a:t>
            </a:r>
            <a:endParaRPr lang="ca-E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យើងអាចប្រើប្រាស់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two-dimensional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ដើម្បីបង្ហាញទិន្នន័យជាលក្ខណៈ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" t="4818" r="3223" b="45994"/>
          <a:stretch/>
        </p:blipFill>
        <p:spPr>
          <a:xfrm>
            <a:off x="3234556" y="4285383"/>
            <a:ext cx="5756564" cy="195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8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របៀបក្នុងការប្រកាស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Two-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Demensional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Array</a:t>
            </a:r>
          </a:p>
          <a:p>
            <a:pPr marL="457200" indent="-457200">
              <a:buAutoNum type="arabicPeriod"/>
            </a:pPr>
            <a:r>
              <a:rPr lang="en-US" sz="20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 row ][ col ] </a:t>
            </a:r>
            <a:r>
              <a:rPr lang="en-US" sz="20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obArray</a:t>
            </a:r>
            <a:r>
              <a:rPr lang="en-US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  <a:endParaRPr lang="en-US" sz="2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57200" indent="-457200">
              <a:buAutoNum type="arabicPeriod"/>
            </a:pPr>
            <a:r>
              <a:rPr lang="en-US" sz="20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[ row ][ col ]</a:t>
            </a:r>
            <a:r>
              <a:rPr lang="en-US" sz="20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obArray</a:t>
            </a:r>
            <a:r>
              <a:rPr lang="en-US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 new </a:t>
            </a:r>
            <a:r>
              <a:rPr lang="en-US" sz="20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 row ][ col ]; </a:t>
            </a:r>
            <a:r>
              <a:rPr lang="en-US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</a:t>
            </a:r>
            <a:endParaRPr lang="en-US" sz="20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57200" indent="-457200">
              <a:buAutoNum type="arabicPeriod"/>
            </a:pPr>
            <a:r>
              <a:rPr lang="en-US" sz="20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20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obArray</a:t>
            </a:r>
            <a:r>
              <a:rPr lang="en-US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 row ][ col ] </a:t>
            </a:r>
            <a:r>
              <a:rPr lang="en-US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 new </a:t>
            </a:r>
            <a:r>
              <a:rPr lang="en-US" sz="20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 row ][ col ];</a:t>
            </a:r>
            <a:endParaRPr lang="en-US" sz="2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7. Many- Dimensional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  <a:endParaRPr lang="en-US" b="1" dirty="0">
              <a:solidFill>
                <a:srgbClr val="0033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393" y="3887786"/>
            <a:ext cx="7378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បញ្ជាក់ ពេល</a:t>
            </a: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initialize </a:t>
            </a:r>
            <a:r>
              <a:rPr lang="km-KH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លើសអត់</a:t>
            </a:r>
            <a:r>
              <a:rPr lang="en-U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Error </a:t>
            </a:r>
            <a:r>
              <a:rPr lang="km-KH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ទេតែ ពេល</a:t>
            </a:r>
            <a:r>
              <a:rPr lang="en-U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Run </a:t>
            </a:r>
            <a:r>
              <a:rPr lang="km-KH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en-U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Error</a:t>
            </a:r>
            <a:endParaRPr lang="en-US" sz="2200" dirty="0">
              <a:solidFill>
                <a:srgbClr val="0070C0"/>
              </a:solidFill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48" y="4293666"/>
            <a:ext cx="7349707" cy="22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1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7. Many- Dimensional array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5690" y="2092453"/>
            <a:ext cx="4244282" cy="372409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int</a:t>
            </a:r>
            <a:r>
              <a:rPr lang="en-US" sz="1600" dirty="0"/>
              <a:t>[][] </a:t>
            </a:r>
            <a:r>
              <a:rPr lang="en-US" sz="1600" dirty="0" err="1"/>
              <a:t>arr</a:t>
            </a:r>
            <a:r>
              <a:rPr lang="en-US" sz="1600" dirty="0"/>
              <a:t> = new </a:t>
            </a:r>
            <a:r>
              <a:rPr lang="en-US" sz="1600" dirty="0" err="1"/>
              <a:t>int</a:t>
            </a:r>
            <a:r>
              <a:rPr lang="en-US" sz="1600" dirty="0"/>
              <a:t>[3][3]; // create array</a:t>
            </a:r>
          </a:p>
          <a:p>
            <a:r>
              <a:rPr lang="en-US" sz="1600" dirty="0"/>
              <a:t>//initialize </a:t>
            </a:r>
          </a:p>
          <a:p>
            <a:r>
              <a:rPr lang="en-US" sz="1600" dirty="0" err="1"/>
              <a:t>arr</a:t>
            </a:r>
            <a:r>
              <a:rPr lang="en-US" sz="1600" dirty="0"/>
              <a:t>[0][0] = </a:t>
            </a:r>
            <a:r>
              <a:rPr lang="en-US" sz="1600" dirty="0" smtClean="0"/>
              <a:t>101; </a:t>
            </a:r>
            <a:r>
              <a:rPr lang="en-US" sz="1600" dirty="0" err="1" smtClean="0"/>
              <a:t>arr</a:t>
            </a:r>
            <a:r>
              <a:rPr lang="en-US" sz="1600" dirty="0" smtClean="0"/>
              <a:t>[0</a:t>
            </a:r>
            <a:r>
              <a:rPr lang="en-US" sz="1600" dirty="0"/>
              <a:t>][1] = </a:t>
            </a:r>
            <a:r>
              <a:rPr lang="en-US" sz="1600" dirty="0" smtClean="0"/>
              <a:t>202; </a:t>
            </a:r>
            <a:r>
              <a:rPr lang="en-US" sz="1600" dirty="0" err="1" smtClean="0"/>
              <a:t>arr</a:t>
            </a:r>
            <a:r>
              <a:rPr lang="en-US" sz="1600" dirty="0" smtClean="0"/>
              <a:t>[0</a:t>
            </a:r>
            <a:r>
              <a:rPr lang="en-US" sz="1600" dirty="0"/>
              <a:t>][2] = 303;</a:t>
            </a:r>
          </a:p>
          <a:p>
            <a:r>
              <a:rPr lang="en-US" sz="1600" dirty="0" err="1" smtClean="0"/>
              <a:t>arr</a:t>
            </a:r>
            <a:r>
              <a:rPr lang="en-US" sz="1600" dirty="0" smtClean="0"/>
              <a:t>[1</a:t>
            </a:r>
            <a:r>
              <a:rPr lang="en-US" sz="1600" dirty="0"/>
              <a:t>][0] = </a:t>
            </a:r>
            <a:r>
              <a:rPr lang="en-US" sz="1600" dirty="0" smtClean="0"/>
              <a:t>111; </a:t>
            </a:r>
            <a:r>
              <a:rPr lang="en-US" sz="1600" dirty="0" err="1" smtClean="0"/>
              <a:t>arr</a:t>
            </a:r>
            <a:r>
              <a:rPr lang="en-US" sz="1600" dirty="0" smtClean="0"/>
              <a:t>[1</a:t>
            </a:r>
            <a:r>
              <a:rPr lang="en-US" sz="1600" dirty="0"/>
              <a:t>][1] = </a:t>
            </a:r>
            <a:r>
              <a:rPr lang="en-US" sz="1600" dirty="0" smtClean="0"/>
              <a:t>212; </a:t>
            </a:r>
            <a:r>
              <a:rPr lang="en-US" sz="1600" dirty="0" err="1" smtClean="0"/>
              <a:t>arr</a:t>
            </a:r>
            <a:r>
              <a:rPr lang="en-US" sz="1600" dirty="0" smtClean="0"/>
              <a:t>[1</a:t>
            </a:r>
            <a:r>
              <a:rPr lang="en-US" sz="1600" dirty="0"/>
              <a:t>][2] = 313;</a:t>
            </a:r>
          </a:p>
          <a:p>
            <a:r>
              <a:rPr lang="en-US" sz="1600" dirty="0" err="1" smtClean="0"/>
              <a:t>arr</a:t>
            </a:r>
            <a:r>
              <a:rPr lang="en-US" sz="1600" dirty="0" smtClean="0"/>
              <a:t>[2</a:t>
            </a:r>
            <a:r>
              <a:rPr lang="en-US" sz="1600" dirty="0"/>
              <a:t>][0] = </a:t>
            </a:r>
            <a:r>
              <a:rPr lang="en-US" sz="1600" dirty="0" smtClean="0"/>
              <a:t>121; </a:t>
            </a:r>
            <a:r>
              <a:rPr lang="en-US" sz="1600" dirty="0" err="1" smtClean="0"/>
              <a:t>arr</a:t>
            </a:r>
            <a:r>
              <a:rPr lang="en-US" sz="1600" dirty="0" smtClean="0"/>
              <a:t>[2</a:t>
            </a:r>
            <a:r>
              <a:rPr lang="en-US" sz="1600" dirty="0"/>
              <a:t>][1] = </a:t>
            </a:r>
            <a:r>
              <a:rPr lang="en-US" sz="1600" dirty="0" smtClean="0"/>
              <a:t>222; </a:t>
            </a:r>
            <a:r>
              <a:rPr lang="en-US" sz="1600" dirty="0" err="1" smtClean="0"/>
              <a:t>arr</a:t>
            </a:r>
            <a:r>
              <a:rPr lang="en-US" sz="1600" dirty="0" smtClean="0"/>
              <a:t>[2</a:t>
            </a:r>
            <a:r>
              <a:rPr lang="en-US" sz="1600" dirty="0"/>
              <a:t>][2] = 323;</a:t>
            </a:r>
          </a:p>
          <a:p>
            <a:r>
              <a:rPr lang="en-US" sz="1600" dirty="0"/>
              <a:t>//print array</a:t>
            </a:r>
          </a:p>
          <a:p>
            <a:r>
              <a:rPr lang="nn-NO" sz="1600" dirty="0"/>
              <a:t>for (int i = 0; i &lt; arr.length; i++) 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/>
              <a:t>();</a:t>
            </a:r>
          </a:p>
          <a:p>
            <a:r>
              <a:rPr lang="en-US" sz="1600" dirty="0" smtClean="0"/>
              <a:t>	for 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j = 0; j &lt; </a:t>
            </a:r>
            <a:r>
              <a:rPr lang="en-US" sz="1600" dirty="0" err="1"/>
              <a:t>arr.length</a:t>
            </a:r>
            <a:r>
              <a:rPr lang="en-US" sz="1600" dirty="0"/>
              <a:t>; j++) 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</a:t>
            </a:r>
            <a:r>
              <a:rPr lang="en-US" sz="1600" dirty="0" err="1" smtClean="0"/>
              <a:t>arr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/>
              <a:t>][j] + " ");</a:t>
            </a:r>
          </a:p>
          <a:p>
            <a:r>
              <a:rPr lang="en-US" sz="1400" dirty="0" smtClean="0"/>
              <a:t>	}</a:t>
            </a:r>
            <a:endParaRPr lang="en-US" sz="1400" dirty="0"/>
          </a:p>
          <a:p>
            <a:r>
              <a:rPr lang="en-US" sz="1400" dirty="0"/>
              <a:t>}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43831" y="2147838"/>
            <a:ext cx="3611767" cy="304698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String </a:t>
            </a:r>
            <a:r>
              <a:rPr lang="en-US" sz="1600" dirty="0" err="1"/>
              <a:t>eArray</a:t>
            </a:r>
            <a:r>
              <a:rPr lang="en-US" sz="1600" dirty="0"/>
              <a:t>[][] = {</a:t>
            </a:r>
          </a:p>
          <a:p>
            <a:r>
              <a:rPr lang="en-US" sz="1600" dirty="0"/>
              <a:t>      { "c0r0", "c1r0","c2r0", "c3r0" },</a:t>
            </a:r>
          </a:p>
          <a:p>
            <a:r>
              <a:rPr lang="en-US" sz="1600" dirty="0"/>
              <a:t>      { "c0r1", "c1r1","c2r1", "c3r1" },</a:t>
            </a:r>
          </a:p>
          <a:p>
            <a:r>
              <a:rPr lang="en-US" sz="1600" dirty="0"/>
              <a:t>      { "c0r2", "c1r2","c2r2", "c3r2" },</a:t>
            </a:r>
          </a:p>
          <a:p>
            <a:r>
              <a:rPr lang="en-US" sz="1600" dirty="0"/>
              <a:t>      { "c0r3", "c1r3","c2r3", "c3r3" }</a:t>
            </a:r>
          </a:p>
          <a:p>
            <a:r>
              <a:rPr lang="en-US" sz="1600" dirty="0"/>
              <a:t>    };</a:t>
            </a:r>
          </a:p>
          <a:p>
            <a:r>
              <a:rPr lang="en-US" sz="1600" dirty="0"/>
              <a:t>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=0; </a:t>
            </a:r>
            <a:r>
              <a:rPr lang="en-US" sz="1600" dirty="0" err="1"/>
              <a:t>i</a:t>
            </a:r>
            <a:r>
              <a:rPr lang="en-US" sz="1600" dirty="0"/>
              <a:t>&lt;4;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</a:p>
          <a:p>
            <a:r>
              <a:rPr lang="en-US" sz="1600" dirty="0"/>
              <a:t>      for(</a:t>
            </a:r>
            <a:r>
              <a:rPr lang="en-US" sz="1600" dirty="0" err="1"/>
              <a:t>int</a:t>
            </a:r>
            <a:r>
              <a:rPr lang="en-US" sz="1600" dirty="0"/>
              <a:t> j=0; j&lt;4; j++)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System.out.print</a:t>
            </a:r>
            <a:r>
              <a:rPr lang="en-US" sz="1600" dirty="0"/>
              <a:t>(</a:t>
            </a:r>
            <a:r>
              <a:rPr lang="en-US" sz="1600" dirty="0" err="1"/>
              <a:t>eArray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][j] +"  ");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();</a:t>
            </a:r>
          </a:p>
          <a:p>
            <a:r>
              <a:rPr lang="en-US" sz="1600" dirty="0"/>
              <a:t>  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32661" y="2751004"/>
            <a:ext cx="21960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Result: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c0r0  </a:t>
            </a:r>
            <a:r>
              <a:rPr lang="en-US" sz="1600" dirty="0">
                <a:solidFill>
                  <a:srgbClr val="FF0000"/>
                </a:solidFill>
              </a:rPr>
              <a:t>c1r0  c2r0  c3r0 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c0r1  c1r1  c2r1  c3r1 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c0r2  c1r2  c2r2  c3r2 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c0r3  c1r3  c2r3  c3r3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6042" y="3121033"/>
            <a:ext cx="1353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Result: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101 202 303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111 212 313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121 222 323 </a:t>
            </a:r>
          </a:p>
        </p:txBody>
      </p:sp>
    </p:spTree>
    <p:extLst>
      <p:ext uri="{BB962C8B-B14F-4D97-AF65-F5344CB8AC3E}">
        <p14:creationId xmlns:p14="http://schemas.microsoft.com/office/powerpoint/2010/main" val="2403297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ប្រភព​ឯក​សារ​</a:t>
            </a:r>
            <a:endParaRPr lang="en-US" sz="32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u="sng" dirty="0" smtClean="0">
                <a:solidFill>
                  <a:srgbClr val="00B0F0"/>
                </a:solidFill>
              </a:rPr>
              <a:t>http://www.tutorialspoint.com</a:t>
            </a:r>
            <a:r>
              <a:rPr lang="en-US" u="sng" dirty="0">
                <a:solidFill>
                  <a:srgbClr val="00B0F0"/>
                </a:solidFill>
              </a:rPr>
              <a:t>/</a:t>
            </a:r>
            <a:endParaRPr lang="en-US" u="sng" dirty="0" smtClean="0">
              <a:solidFill>
                <a:srgbClr val="00B0F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00B0F0"/>
                </a:solidFill>
              </a:rPr>
              <a:t>https://</a:t>
            </a:r>
            <a:r>
              <a:rPr lang="en-US" u="sng" dirty="0" smtClean="0">
                <a:solidFill>
                  <a:srgbClr val="00B0F0"/>
                </a:solidFill>
              </a:rPr>
              <a:t>docs.oracle.com/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00B0F0"/>
                </a:solidFill>
              </a:rPr>
              <a:t>http://</a:t>
            </a:r>
            <a:r>
              <a:rPr lang="en-US" u="sng" dirty="0" smtClean="0">
                <a:solidFill>
                  <a:srgbClr val="00B0F0"/>
                </a:solidFill>
              </a:rPr>
              <a:t>www.tutorialspoint.com/</a:t>
            </a:r>
            <a:endParaRPr lang="en-US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23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សៀមរាប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327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៣​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Control Flow Statement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ឆៃ​ ជី​វ័ន្ដ​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ណេម​​ សុ​ធា​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ចាន់​ ឧ​ត្ដម​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កញ្ញា ឃួន​ សុវណ្ណ​វត្តី​</a:t>
            </a:r>
            <a:endParaRPr lang="en-U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លោក​ បូង​​ ចាន់​ណា​រិទ្ធ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49920" y="1545405"/>
            <a:ext cx="9487300" cy="4670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 :</a:t>
            </a:r>
          </a:p>
          <a:p>
            <a:pPr marL="514350" indent="-514350"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If-then/if-then-else Statement</a:t>
            </a:r>
          </a:p>
          <a:p>
            <a:pPr marL="514350" indent="-514350"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Switch-case Statement</a:t>
            </a:r>
          </a:p>
          <a:p>
            <a:pPr marL="514350" indent="-514350"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For loop</a:t>
            </a:r>
          </a:p>
          <a:p>
            <a:pPr marL="514350" indent="-514350"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Do-while loop</a:t>
            </a:r>
          </a:p>
          <a:p>
            <a:pPr marL="514350" indent="-514350"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 and continue Keyword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 :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One- Dimensional array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Many- Dimensional </a:t>
            </a:r>
            <a:r>
              <a:rPr lang="en-US" sz="20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  <a:endParaRPr lang="en-US" sz="20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</a:t>
            </a:r>
            <a:endParaRPr lang="en-US" sz="32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47662" y="1566950"/>
            <a:ext cx="11615738" cy="5101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</a:t>
            </a:r>
            <a:r>
              <a:rPr lang="en-US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Flow </a:t>
            </a:r>
            <a:r>
              <a:rPr lang="en-US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Statement?</a:t>
            </a:r>
          </a:p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ដំណើរការនៃការគ្រប់គ្រងរាល់ដំណើរការទាំងអស់របស់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</a:t>
            </a:r>
            <a:b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ត្រូវបានចែកចេញជាពីរគឺ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algn="just"/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Conditional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: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អនុញ្ញាតិអោយយើងធ្វើការជ្រើសរើសថាតើ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ណាដែលយើងចង់អោយវា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   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បន្ទាប់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 algn="just"/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: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អនុញ្ញាត​អោយ​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មួយ​ ឬ​ច្រើន​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statement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ដំណើរ​ការ​ដដែល​ៗ​ បាន​ច្រើន​ដង​។​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922008" y="4839166"/>
            <a:ext cx="4364491" cy="1827254"/>
            <a:chOff x="1148807" y="3763240"/>
            <a:chExt cx="3253173" cy="1548534"/>
          </a:xfrm>
        </p:grpSpPr>
        <p:sp>
          <p:nvSpPr>
            <p:cNvPr id="5" name="Rounded Rectangle 4"/>
            <p:cNvSpPr/>
            <p:nvPr/>
          </p:nvSpPr>
          <p:spPr>
            <a:xfrm>
              <a:off x="1148807" y="4047067"/>
              <a:ext cx="1357327" cy="6519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 Flow Statement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982044" y="3763240"/>
              <a:ext cx="1419936" cy="594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Conditional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095640" y="4698999"/>
              <a:ext cx="1184631" cy="61277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Loop </a:t>
              </a:r>
              <a:endParaRPr lang="en-US" dirty="0"/>
            </a:p>
          </p:txBody>
        </p:sp>
      </p:grpSp>
      <p:sp>
        <p:nvSpPr>
          <p:cNvPr id="18" name="Oval 17"/>
          <p:cNvSpPr/>
          <p:nvPr/>
        </p:nvSpPr>
        <p:spPr>
          <a:xfrm>
            <a:off x="7405076" y="4306626"/>
            <a:ext cx="1585282" cy="28030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if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469674" y="4707556"/>
            <a:ext cx="1520684" cy="28030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If-else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30130" y="5108486"/>
            <a:ext cx="1494131" cy="28030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Switch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6" idx="6"/>
            <a:endCxn id="18" idx="2"/>
          </p:cNvCxnSpPr>
          <p:nvPr/>
        </p:nvCxnSpPr>
        <p:spPr>
          <a:xfrm flipV="1">
            <a:off x="6286499" y="4446780"/>
            <a:ext cx="1118577" cy="742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6"/>
            <a:endCxn id="20" idx="2"/>
          </p:cNvCxnSpPr>
          <p:nvPr/>
        </p:nvCxnSpPr>
        <p:spPr>
          <a:xfrm>
            <a:off x="6286499" y="5189718"/>
            <a:ext cx="1243631" cy="58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3"/>
            <a:endCxn id="6" idx="2"/>
          </p:cNvCxnSpPr>
          <p:nvPr/>
        </p:nvCxnSpPr>
        <p:spPr>
          <a:xfrm flipV="1">
            <a:off x="3743012" y="5189718"/>
            <a:ext cx="638486" cy="368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3"/>
            <a:endCxn id="7" idx="2"/>
          </p:cNvCxnSpPr>
          <p:nvPr/>
        </p:nvCxnSpPr>
        <p:spPr>
          <a:xfrm>
            <a:off x="3743012" y="5558716"/>
            <a:ext cx="790888" cy="746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6"/>
            <a:endCxn id="19" idx="2"/>
          </p:cNvCxnSpPr>
          <p:nvPr/>
        </p:nvCxnSpPr>
        <p:spPr>
          <a:xfrm flipV="1">
            <a:off x="6286499" y="4847710"/>
            <a:ext cx="1183175" cy="34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405076" y="5586602"/>
            <a:ext cx="1619185" cy="28030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For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7469674" y="5987532"/>
            <a:ext cx="1554587" cy="28030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while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7530130" y="6388462"/>
            <a:ext cx="1570331" cy="28030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Do-while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7" idx="6"/>
            <a:endCxn id="45" idx="2"/>
          </p:cNvCxnSpPr>
          <p:nvPr/>
        </p:nvCxnSpPr>
        <p:spPr>
          <a:xfrm flipV="1">
            <a:off x="6123213" y="5726756"/>
            <a:ext cx="1281863" cy="5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7" idx="6"/>
            <a:endCxn id="46" idx="2"/>
          </p:cNvCxnSpPr>
          <p:nvPr/>
        </p:nvCxnSpPr>
        <p:spPr>
          <a:xfrm flipV="1">
            <a:off x="6123213" y="6127686"/>
            <a:ext cx="1346461" cy="17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" idx="6"/>
            <a:endCxn id="47" idx="2"/>
          </p:cNvCxnSpPr>
          <p:nvPr/>
        </p:nvCxnSpPr>
        <p:spPr>
          <a:xfrm>
            <a:off x="6123213" y="6304886"/>
            <a:ext cx="1406917" cy="223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19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</a:t>
            </a: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If-then/if-then-else </a:t>
            </a:r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</a:t>
            </a:r>
            <a:endParaRPr lang="en-US" sz="32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1.1. If Statement</a:t>
            </a:r>
            <a:endParaRPr lang="en-US" b="1" dirty="0" smtClean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just"/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នឹងត្រូវបាន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នៅពេលណាដែល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condition is true  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just"/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Condition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ជាធម្មតាធ្វើការទាក់ទងជាមួយនឹងការប្រៀបធៀប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ចំនួននៃ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equality or inequality </a:t>
            </a:r>
          </a:p>
          <a:p>
            <a:pPr marL="0" indent="0" algn="just">
              <a:buNone/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		  Example: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57943" y="3290500"/>
            <a:ext cx="3046464" cy="2250329"/>
            <a:chOff x="717375" y="2778871"/>
            <a:chExt cx="3940175" cy="2482104"/>
          </a:xfrm>
        </p:grpSpPr>
        <p:pic>
          <p:nvPicPr>
            <p:cNvPr id="10" name="Picture 3" descr="F:\ch4\kam23051_Fig040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75" y="2778871"/>
              <a:ext cx="3940175" cy="2482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413933" y="3107267"/>
              <a:ext cx="58221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62398" y="3107267"/>
              <a:ext cx="671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19080" t="6704" r="40747" b="70461"/>
          <a:stretch/>
        </p:blipFill>
        <p:spPr>
          <a:xfrm>
            <a:off x="4712743" y="3588231"/>
            <a:ext cx="6529650" cy="20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6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If-then/if-then-else Statement</a:t>
            </a:r>
            <a:endParaRPr lang="en-US" sz="3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6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1.2. </a:t>
            </a:r>
            <a:r>
              <a:rPr lang="en-US" sz="1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if </a:t>
            </a:r>
            <a:r>
              <a:rPr lang="en-US" sz="1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then else statement</a:t>
            </a:r>
            <a:endParaRPr lang="en-US" b="1" dirty="0" smtClean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just"/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if Statement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អាចមាន​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optional else clause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ដែលវានឹងត្រូវបាន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condition is false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		 </a:t>
            </a:r>
            <a:b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			 Example: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" y="3297614"/>
            <a:ext cx="4176475" cy="2304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0103" t="7222" r="38751" b="65926"/>
          <a:stretch/>
        </p:blipFill>
        <p:spPr>
          <a:xfrm>
            <a:off x="5006657" y="3277055"/>
            <a:ext cx="6503747" cy="238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9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3399"/>
                </a:solidFill>
              </a:rPr>
              <a:t>2. </a:t>
            </a: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Switch-case Statement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9"/>
            <a:ext cx="11139293" cy="153390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Switch </a:t>
            </a:r>
            <a:r>
              <a:rPr lang="en-US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ឃ្លា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បញ្ជា ដែលធ្វើការពិនិត្យលើលក្ខខ័ណជាផ្នែ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កៗ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case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យើងអាចប្រើជា មួយ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 short, char, 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String (Java SE 7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ឡើង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ក្នុង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switch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អាចមាន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case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 ហើយ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case 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និមួយៗ អាចដាក់តាមពីក្រោយដោយ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break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91" y="3202642"/>
            <a:ext cx="3044597" cy="329411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375439" y="3622141"/>
            <a:ext cx="4800600" cy="24465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defTabSz="685800">
              <a:lnSpc>
                <a:spcPct val="107000"/>
              </a:lnSpc>
              <a:buClr>
                <a:srgbClr val="000000">
                  <a:lumMod val="65000"/>
                </a:srgbClr>
              </a:buClr>
            </a:pPr>
            <a:r>
              <a:rPr lang="km-KH" sz="1400" dirty="0">
                <a:solidFill>
                  <a:srgbClr val="000000"/>
                </a:solidFill>
                <a:latin typeface="Calibri" panose="020F0502020204030204" pitchFamily="34" charset="0"/>
                <a:ea typeface="Malgun Gothic" panose="020B0503020000020004" pitchFamily="34" charset="-127"/>
              </a:rPr>
              <a:t>ឧទាហរណ៏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DaunPenh" panose="02000500000000020004" pitchFamily="2" charset="0"/>
              </a:rPr>
              <a:t>:  </a:t>
            </a:r>
          </a:p>
          <a:p>
            <a:r>
              <a:rPr lang="en-US" sz="1200" b="1" dirty="0" err="1" smtClean="0"/>
              <a:t>int</a:t>
            </a:r>
            <a:r>
              <a:rPr lang="en-US" sz="1200" b="1" dirty="0" smtClean="0"/>
              <a:t> </a:t>
            </a:r>
            <a:r>
              <a:rPr lang="en-US" sz="1200" b="1" dirty="0"/>
              <a:t>check = 2;</a:t>
            </a:r>
          </a:p>
          <a:p>
            <a:r>
              <a:rPr lang="en-US" sz="1200" b="1" dirty="0"/>
              <a:t>switch (check){</a:t>
            </a:r>
          </a:p>
          <a:p>
            <a:pPr lvl="1"/>
            <a:r>
              <a:rPr lang="en-US" sz="1200" b="1" dirty="0"/>
              <a:t>case 1:</a:t>
            </a:r>
          </a:p>
          <a:p>
            <a:pPr lvl="2"/>
            <a:r>
              <a:rPr lang="en-US" sz="1200" dirty="0" err="1"/>
              <a:t>System.</a:t>
            </a:r>
            <a:r>
              <a:rPr lang="en-US" sz="1200" b="1" i="1" dirty="0" err="1"/>
              <a:t>out.println</a:t>
            </a:r>
            <a:r>
              <a:rPr lang="en-US" sz="1200" b="1" i="1" dirty="0"/>
              <a:t>("</a:t>
            </a:r>
            <a:r>
              <a:rPr lang="en-US" sz="1200" b="1" i="1" dirty="0" err="1"/>
              <a:t>Nunber</a:t>
            </a:r>
            <a:r>
              <a:rPr lang="en-US" sz="1200" b="1" i="1" dirty="0"/>
              <a:t> One !");</a:t>
            </a:r>
          </a:p>
          <a:p>
            <a:pPr lvl="2"/>
            <a:r>
              <a:rPr lang="en-US" sz="1200" b="1" dirty="0"/>
              <a:t>break;</a:t>
            </a:r>
          </a:p>
          <a:p>
            <a:pPr lvl="1"/>
            <a:r>
              <a:rPr lang="en-US" sz="1200" b="1" dirty="0"/>
              <a:t>case 2:</a:t>
            </a:r>
          </a:p>
          <a:p>
            <a:pPr lvl="2"/>
            <a:r>
              <a:rPr lang="en-US" sz="1200" dirty="0" err="1"/>
              <a:t>System.</a:t>
            </a:r>
            <a:r>
              <a:rPr lang="en-US" sz="1200" b="1" i="1" dirty="0" err="1"/>
              <a:t>out.println</a:t>
            </a:r>
            <a:r>
              <a:rPr lang="en-US" sz="1200" b="1" i="1" dirty="0"/>
              <a:t>("Number Two !");</a:t>
            </a:r>
          </a:p>
          <a:p>
            <a:pPr lvl="2"/>
            <a:r>
              <a:rPr lang="en-US" sz="1200" b="1" dirty="0"/>
              <a:t>break;</a:t>
            </a:r>
          </a:p>
          <a:p>
            <a:pPr lvl="1"/>
            <a:r>
              <a:rPr lang="en-US" sz="1200" b="1" dirty="0"/>
              <a:t>default:</a:t>
            </a:r>
          </a:p>
          <a:p>
            <a:pPr lvl="1"/>
            <a:r>
              <a:rPr lang="en-US" sz="1200" dirty="0" smtClean="0"/>
              <a:t>	</a:t>
            </a:r>
            <a:r>
              <a:rPr lang="en-US" sz="1200" dirty="0" err="1" smtClean="0"/>
              <a:t>System.</a:t>
            </a:r>
            <a:r>
              <a:rPr lang="en-US" sz="1200" b="1" i="1" dirty="0" err="1" smtClean="0"/>
              <a:t>out.println</a:t>
            </a:r>
            <a:r>
              <a:rPr lang="en-US" sz="1200" b="1" i="1" dirty="0"/>
              <a:t>("Not in list</a:t>
            </a:r>
            <a:r>
              <a:rPr lang="en-US" sz="1200" b="1" i="1" dirty="0" smtClean="0"/>
              <a:t>!");</a:t>
            </a:r>
          </a:p>
          <a:p>
            <a:r>
              <a:rPr lang="en-US" sz="1200" dirty="0" smtClean="0"/>
              <a:t>}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Malgun Gothic" panose="020B0503020000020004" pitchFamily="34" charset="-127"/>
              <a:cs typeface="DaunPenh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22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</a:rPr>
              <a:t>3. </a:t>
            </a:r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For loop</a:t>
            </a:r>
            <a:endParaRPr lang="en-US" sz="3200" b="1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585607" cy="431225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km-KH" sz="2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km-KH" sz="2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2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For </a:t>
            </a:r>
            <a:r>
              <a:rPr lang="en-US" sz="2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loop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គឺត្រូវបានគេប្រើប្រាស់នៅពេលដែល យើងដឹងពីចំនួនច្រើននៃ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ការ​ធ្វើ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ការច្បាស់លាស់។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km-KH" sz="18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កំណត់សំគាល់៖</a:t>
            </a:r>
            <a:endParaRPr lang="en-US" sz="18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តម្លៃចាប់ផ្តើម(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Start Value/ Variable Declaration)</a:t>
            </a:r>
          </a:p>
          <a:p>
            <a:pPr lvl="1"/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តម្លៃបញ្ចាប់(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End Value/ Condition Variable)</a:t>
            </a:r>
          </a:p>
          <a:p>
            <a:pPr lvl="1"/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ផ្តល់តម្លៃចំនួនកើន(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Increment or decrement number/ Increment or decrement statement)</a:t>
            </a:r>
          </a:p>
          <a:p>
            <a:pPr marL="240030" lvl="1" indent="0">
              <a:buNone/>
            </a:pPr>
            <a:r>
              <a:rPr lang="en-US" sz="2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</a:t>
            </a:r>
          </a:p>
          <a:p>
            <a:pPr marL="891540" lvl="4" indent="0">
              <a:buNone/>
            </a:pPr>
            <a:r>
              <a:rPr lang="en-US" sz="1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for(start value; end value; increment number){</a:t>
            </a:r>
          </a:p>
          <a:p>
            <a:pPr marL="891540" lvl="4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// code statements</a:t>
            </a:r>
          </a:p>
          <a:p>
            <a:pPr marL="891540" lvl="4" indent="0">
              <a:buNone/>
            </a:pPr>
            <a:r>
              <a:rPr lang="en-US" sz="18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en-US" sz="1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81" y="4568613"/>
            <a:ext cx="4753638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1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</a:rPr>
              <a:t>4. Do While loop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585607" cy="4312251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8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Do-while </a:t>
            </a:r>
            <a:r>
              <a:rPr lang="en-US" sz="1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មានលក្ខណៈស្រដៀងទៅនឹង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while loop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</a:t>
            </a: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Do-while loop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ត្រូវបានគេប្រើប្រាស់នៅពេលដែល យើងអនុញ្ញាតអោយវាធ្វើម្តងហើយ មុននឹងផ្ទៀងផ្ទាត់ជាមួយនឹងលក្ខខណ្ឌ។</a:t>
            </a: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3399"/>
                </a:solidFill>
                <a:latin typeface="Kh Battambang" pitchFamily="2" charset="0"/>
                <a:cs typeface="Kh Battambang" pitchFamily="2" charset="0"/>
              </a:rPr>
              <a:t>Syntax:</a:t>
            </a:r>
          </a:p>
          <a:p>
            <a:pPr marL="445770" lvl="2" indent="0">
              <a:buNone/>
            </a:pPr>
            <a:r>
              <a:rPr lang="en-US" dirty="0" smtClean="0">
                <a:latin typeface="Kh Battambang" pitchFamily="2" charset="0"/>
                <a:cs typeface="Kh Battambang" pitchFamily="2" charset="0"/>
              </a:rPr>
              <a:t>	</a:t>
            </a:r>
            <a:r>
              <a:rPr lang="en-US" sz="2000" b="1" dirty="0" smtClean="0">
                <a:latin typeface="Kh Battambang" pitchFamily="2" charset="0"/>
                <a:cs typeface="Kh Battambang" pitchFamily="2" charset="0"/>
              </a:rPr>
              <a:t>do</a:t>
            </a:r>
            <a:r>
              <a:rPr lang="en-US" sz="2000" b="1" dirty="0">
                <a:latin typeface="Kh Battambang" pitchFamily="2" charset="0"/>
                <a:cs typeface="Kh Battambang" pitchFamily="2" charset="0"/>
              </a:rPr>
              <a:t>{</a:t>
            </a:r>
          </a:p>
          <a:p>
            <a:pPr marL="445770" lvl="2" indent="0">
              <a:buNone/>
            </a:pPr>
            <a:r>
              <a:rPr lang="en-US" sz="2000" b="1" dirty="0" smtClean="0">
                <a:latin typeface="Kh Battambang" pitchFamily="2" charset="0"/>
                <a:cs typeface="Kh Battambang" pitchFamily="2" charset="0"/>
              </a:rPr>
              <a:t>	</a:t>
            </a:r>
            <a:r>
              <a:rPr lang="en-US" sz="2000" dirty="0" smtClean="0">
                <a:latin typeface="Kh Battambang" pitchFamily="2" charset="0"/>
                <a:cs typeface="Kh Battambang" pitchFamily="2" charset="0"/>
              </a:rPr>
              <a:t>//</a:t>
            </a:r>
            <a:r>
              <a:rPr lang="en-US" sz="2000" dirty="0">
                <a:latin typeface="Kh Battambang" pitchFamily="2" charset="0"/>
                <a:cs typeface="Kh Battambang" pitchFamily="2" charset="0"/>
              </a:rPr>
              <a:t>code </a:t>
            </a:r>
            <a:r>
              <a:rPr lang="en-US" sz="2000" dirty="0" smtClean="0">
                <a:latin typeface="Kh Battambang" pitchFamily="2" charset="0"/>
                <a:cs typeface="Kh Battambang" pitchFamily="2" charset="0"/>
              </a:rPr>
              <a:t>statements</a:t>
            </a:r>
          </a:p>
          <a:p>
            <a:pPr marL="445770" lvl="2" indent="0">
              <a:buNone/>
            </a:pPr>
            <a:r>
              <a:rPr lang="en-US" sz="2000" b="1" dirty="0" smtClean="0">
                <a:latin typeface="Kh Battambang" pitchFamily="2" charset="0"/>
                <a:cs typeface="Kh Battambang" pitchFamily="2" charset="0"/>
              </a:rPr>
              <a:t>	}while</a:t>
            </a:r>
            <a:r>
              <a:rPr lang="en-US" sz="2000" b="1" dirty="0">
                <a:latin typeface="Kh Battambang" pitchFamily="2" charset="0"/>
                <a:cs typeface="Kh Battambang" pitchFamily="2" charset="0"/>
              </a:rPr>
              <a:t>(&lt;</a:t>
            </a:r>
            <a:r>
              <a:rPr lang="en-US" sz="2000" b="1" dirty="0" err="1">
                <a:latin typeface="Kh Battambang" pitchFamily="2" charset="0"/>
                <a:cs typeface="Kh Battambang" pitchFamily="2" charset="0"/>
              </a:rPr>
              <a:t>boolean</a:t>
            </a:r>
            <a:r>
              <a:rPr lang="en-US" sz="2000" b="1" dirty="0">
                <a:latin typeface="Kh Battambang" pitchFamily="2" charset="0"/>
                <a:cs typeface="Kh Battambang" pitchFamily="2" charset="0"/>
              </a:rPr>
              <a:t> </a:t>
            </a:r>
            <a:r>
              <a:rPr lang="en-US" sz="2000" b="1" dirty="0" err="1">
                <a:latin typeface="Kh Battambang" pitchFamily="2" charset="0"/>
                <a:cs typeface="Kh Battambang" pitchFamily="2" charset="0"/>
              </a:rPr>
              <a:t>codition</a:t>
            </a:r>
            <a:r>
              <a:rPr lang="en-US" sz="2000" b="1" dirty="0">
                <a:latin typeface="Kh Battambang" pitchFamily="2" charset="0"/>
                <a:cs typeface="Kh Battambang" pitchFamily="2" charset="0"/>
              </a:rPr>
              <a:t>&gt;);</a:t>
            </a:r>
          </a:p>
          <a:p>
            <a:pPr marL="0" indent="0">
              <a:buNone/>
            </a:pP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78" y="2990677"/>
            <a:ext cx="5725324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7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1001</Words>
  <Application>Microsoft Office PowerPoint</Application>
  <PresentationFormat>Widescreen</PresentationFormat>
  <Paragraphs>209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Kh Battambang</vt:lpstr>
      <vt:lpstr>Malgun Gothic</vt:lpstr>
      <vt:lpstr>Microsoft YaHei UI</vt:lpstr>
      <vt:lpstr>Arial</vt:lpstr>
      <vt:lpstr>Calibri</vt:lpstr>
      <vt:lpstr>Consolas</vt:lpstr>
      <vt:lpstr>Courier New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សៀមរាប</vt:lpstr>
      <vt:lpstr>មាតិកា</vt:lpstr>
      <vt:lpstr>Control Flow Statement</vt:lpstr>
      <vt:lpstr>1. If-then/if-then-else Statement</vt:lpstr>
      <vt:lpstr>1. If-then/if-then-else Statement</vt:lpstr>
      <vt:lpstr>2. Switch-case Statement</vt:lpstr>
      <vt:lpstr>3. For loop</vt:lpstr>
      <vt:lpstr>4. Do While loop</vt:lpstr>
      <vt:lpstr>5. Break and continue Keyword</vt:lpstr>
      <vt:lpstr>Array</vt:lpstr>
      <vt:lpstr>6. One-Dimensional Array</vt:lpstr>
      <vt:lpstr>7. Many- Dimensional array</vt:lpstr>
      <vt:lpstr>7. Many- Dimensional array</vt:lpstr>
      <vt:lpstr>7. Many- Dimensional array</vt:lpstr>
      <vt:lpstr>ប្រភព​ឯក​សារ​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2016-04-18T02:03:55Z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