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03" r:id="rId3"/>
    <p:sldId id="541" r:id="rId4"/>
    <p:sldId id="505" r:id="rId5"/>
    <p:sldId id="542" r:id="rId6"/>
    <p:sldId id="537" r:id="rId7"/>
    <p:sldId id="536" r:id="rId8"/>
    <p:sldId id="543" r:id="rId9"/>
    <p:sldId id="544" r:id="rId10"/>
    <p:sldId id="545" r:id="rId11"/>
    <p:sldId id="549" r:id="rId12"/>
    <p:sldId id="550" r:id="rId13"/>
    <p:sldId id="551" r:id="rId14"/>
    <p:sldId id="552" r:id="rId15"/>
    <p:sldId id="546" r:id="rId16"/>
    <p:sldId id="548" r:id="rId17"/>
    <p:sldId id="553" r:id="rId18"/>
    <p:sldId id="554" r:id="rId19"/>
    <p:sldId id="439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9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18-Apr-16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18-Apr-16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18-Apr-16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18-Apr-16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18-Apr-16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18-Apr-16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decision_making.html" TargetMode="External"/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nutsandbolts/if.html" TargetMode="External"/><Relationship Id="rId5" Type="http://schemas.openxmlformats.org/officeDocument/2006/relationships/hyperlink" Target="http://www.javatpoint.com/array-in-java" TargetMode="External"/><Relationship Id="rId4" Type="http://schemas.openxmlformats.org/officeDocument/2006/relationships/hyperlink" Target="http://www.tutorialspoint.com/java/java_loop_control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615775" y="1590426"/>
            <a:ext cx="11020927" cy="49571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 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ជាវិធីសាស្ត្រ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Programming Concept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មួយដែលអនុញ្ញាតអោយយើងធ្វើការ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ច្រើនដងគឺអាស្រ័យទៅនឹង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For loop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For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ផ្តល់អោយនូវវិធីងាយស្រួលនិងឆាប់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រហ័ស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មានដំណើរការបីដំណាក់កាល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expression/condition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Decrement/Increment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63" y="2427108"/>
            <a:ext cx="3764467" cy="37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15775" y="1590426"/>
            <a:ext cx="11020927" cy="49571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For loop (cont.)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8" y="1596486"/>
            <a:ext cx="5357841" cy="51158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269" y="2584731"/>
            <a:ext cx="4284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Test { 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public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main(String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 { 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for(</a:t>
            </a:r>
            <a:r>
              <a:rPr lang="en-US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 = 10; x &lt; 20; 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</a:t>
            </a:r>
            <a:r>
              <a:rPr lang="km-KH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++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("value of x : " + x );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("\n"); 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90424"/>
            <a:ext cx="11020927" cy="4832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 Do-while loop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ចាប់ផ្តើមធ្វើការឬ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Executing Code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មុនសិន បន្ទាប់មកបានធ្វើការត្រួតពិនិត្យ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តាមក្រោ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Do-While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វាធ្វើការយ៉ាងហោចណាស់មួយ។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78" y="1693841"/>
            <a:ext cx="3933756" cy="48292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1847" y="3808991"/>
            <a:ext cx="4973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Test { </a:t>
            </a:r>
            <a:endParaRPr lang="km-KH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main(String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</a:t>
            </a:r>
          </a:p>
          <a:p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x =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1;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</a:t>
            </a:r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 </a:t>
            </a:r>
          </a:p>
          <a:p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("value of x : " + x );</a:t>
            </a:r>
          </a:p>
          <a:p>
            <a:r>
              <a:rPr lang="km-KH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++;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("\n"); </a:t>
            </a:r>
          </a:p>
          <a:p>
            <a:r>
              <a:rPr lang="km-KH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}while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x </a:t>
            </a:r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 </a:t>
            </a:r>
            <a:r>
              <a:rPr lang="km-KH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 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} </a:t>
            </a: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6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90424"/>
            <a:ext cx="11020927" cy="4832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4. while loop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 Loop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ចាប់ផ្តើមធ្វើការឬ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Executing Statement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Condition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គឺវាធ្វើការត្រួតពិនិត្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យលក្ខខណ្ឌ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មុនសិន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តាម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ក្រោយ។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1847" y="3808991"/>
            <a:ext cx="4973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Test { 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public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main(String 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 { 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 = 10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while( x &lt; 20 ) {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("value of x : " + x );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x++; </a:t>
            </a:r>
          </a:p>
          <a:p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("\n"); </a:t>
            </a:r>
            <a:endParaRPr lang="en-US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}</a:t>
            </a:r>
            <a:endParaRPr lang="en-US" sz="1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}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08" y="1581018"/>
            <a:ext cx="3753812" cy="50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65946"/>
            <a:ext cx="11020927" cy="5130799"/>
          </a:xfrm>
        </p:spPr>
        <p:txBody>
          <a:bodyPr>
            <a:normAutofit/>
          </a:bodyPr>
          <a:lstStyle/>
          <a:p>
            <a:pPr marL="6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5. Break &amp; Continue</a:t>
            </a:r>
          </a:p>
          <a:p>
            <a:pPr marL="6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5.1. Break Keyword</a:t>
            </a: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ក្នុងគោលបំណង</a:t>
            </a:r>
          </a:p>
          <a:p>
            <a:pPr marL="836533" lvl="1" indent="-342900">
              <a:lnSpc>
                <a:spcPct val="150000"/>
              </a:lnSpc>
              <a:spcBef>
                <a:spcPts val="0"/>
              </a:spcBef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sequence of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statement</a:t>
            </a:r>
          </a:p>
          <a:p>
            <a:pPr marL="836533" lvl="1" indent="-342900">
              <a:lnSpc>
                <a:spcPct val="150000"/>
              </a:lnSpc>
              <a:spcBef>
                <a:spcPts val="0"/>
              </a:spcBef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សំរាប់ចាកចេញពី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</a:t>
            </a:r>
          </a:p>
          <a:p>
            <a:pPr marL="836533" lvl="1" indent="-342900">
              <a:lnSpc>
                <a:spcPct val="150000"/>
              </a:lnSpc>
              <a:spcBef>
                <a:spcPts val="0"/>
              </a:spcBef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ប្រើប្រាស់ក្នុងទម្រង់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goto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</a:t>
            </a:r>
            <a:endParaRPr lang="en-US" sz="22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9363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km-KH" sz="2200" dirty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ថា </a:t>
            </a:r>
            <a:r>
              <a:rPr lang="en-US" sz="2200" dirty="0">
                <a:ln w="0"/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labeled </a:t>
            </a:r>
            <a:r>
              <a:rPr lang="en-US" sz="2200" dirty="0" smtClean="0">
                <a:ln w="0"/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break</a:t>
            </a:r>
            <a:endParaRPr lang="en-US" sz="22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36533" lvl="1" indent="-342900">
              <a:lnSpc>
                <a:spcPct val="150000"/>
              </a:lnSpc>
              <a:spcBef>
                <a:spcPts val="0"/>
              </a:spcBef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4" y="3557150"/>
            <a:ext cx="6081487" cy="32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2366"/>
            <a:ext cx="11020927" cy="47605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5.2. Continue Keyword</a:t>
            </a:r>
          </a:p>
          <a:p>
            <a:pPr marL="0" indent="206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Continue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ប្រើប្រាស់ដើម្បីរំលង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loop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ហើយចោលរាល់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ដែលនៅខាង</a:t>
            </a:r>
          </a:p>
          <a:p>
            <a:pPr marL="63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ក្រោមវា។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41096" y="2869069"/>
            <a:ext cx="2089033" cy="3508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22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Run:</a:t>
            </a:r>
            <a:r>
              <a:rPr lang="en-US" sz="16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16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Skip this number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9</a:t>
            </a:r>
          </a:p>
          <a:p>
            <a:r>
              <a:rPr lang="en-US" sz="20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10</a:t>
            </a:r>
            <a:endParaRPr lang="en-US" sz="16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99" y="2970668"/>
            <a:ext cx="6739915" cy="35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1.One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Dimensional Array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.1. </a:t>
            </a: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 </a:t>
            </a:r>
            <a:endParaRPr lang="en-US" sz="2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មួយវិមាត្រ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ជាសំនុំនៃធាតុដែលមានប្រភេទទិន្នន័យដូចគ្នា។ 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.2.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គុណប្រយោជន៍</a:t>
            </a:r>
            <a:endParaRPr lang="en-US" sz="22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ការបន្ថយការប្រកាស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Sort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Search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ទៅធាតុនីមួយៗតាម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Index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ដែលជាទូទៅ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Index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ចាប់ផ្តើមពីសូន្យទៅ។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.3. </a:t>
            </a:r>
            <a:r>
              <a:rPr lang="en-US" sz="2200" dirty="0" smtClean="0">
                <a:solidFill>
                  <a:srgbClr val="000000"/>
                </a:solidFill>
              </a:rPr>
              <a:t>Syntax: </a:t>
            </a:r>
            <a:r>
              <a:rPr lang="km-KH" sz="2200" b="1" dirty="0" smtClean="0">
                <a:solidFill>
                  <a:srgbClr val="000000"/>
                </a:solidFill>
              </a:rPr>
              <a:t>		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arrayRefVar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[size];</a:t>
            </a: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</a:pPr>
            <a:endParaRPr lang="en-US" sz="22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 (cont.)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Many-Dimensional Array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2.1. </a:t>
            </a: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 </a:t>
            </a:r>
            <a:endParaRPr lang="en-US" sz="24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1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Array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ច្រើនវិមាត្រ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ឬ ហៅថា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Matrix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ជាសំនុំនៃធាតុដែលមានប្រភេទទិន្នន័យដូចគ្នា​ ដោយមានជួរឈរ និង ជួរដេក ។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.2.</a:t>
            </a: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Syntax: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.3.</a:t>
            </a:r>
            <a:r>
              <a:rPr lang="km-KH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None/>
            </a:pPr>
            <a:endParaRPr lang="en-US" sz="22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1192" y="3634036"/>
            <a:ext cx="65860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</a:pPr>
            <a:r>
              <a:rPr lang="en-US" dirty="0" err="1" smtClean="0">
                <a:solidFill>
                  <a:srgbClr val="000000"/>
                </a:solidFill>
              </a:rPr>
              <a:t>dataType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 </a:t>
            </a:r>
            <a:r>
              <a:rPr lang="km-KH" dirty="0">
                <a:solidFill>
                  <a:srgbClr val="000000"/>
                </a:solidFill>
              </a:rPr>
              <a:t>​​ </a:t>
            </a:r>
            <a:r>
              <a:rPr lang="en-US" dirty="0" err="1">
                <a:solidFill>
                  <a:srgbClr val="000000"/>
                </a:solidFill>
              </a:rPr>
              <a:t>arrayRefVar</a:t>
            </a:r>
            <a:r>
              <a:rPr lang="en-US" dirty="0">
                <a:solidFill>
                  <a:srgbClr val="000000"/>
                </a:solidFill>
              </a:rPr>
              <a:t>; </a:t>
            </a:r>
            <a:r>
              <a:rPr lang="km-KH" dirty="0">
                <a:solidFill>
                  <a:srgbClr val="000000"/>
                </a:solidFill>
              </a:rPr>
              <a:t>ឬ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 smtClean="0">
                <a:solidFill>
                  <a:srgbClr val="000000"/>
                </a:solidFill>
              </a:rPr>
              <a:t>dataType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 err="1">
                <a:solidFill>
                  <a:srgbClr val="000000"/>
                </a:solidFill>
              </a:rPr>
              <a:t>arrayRefVar</a:t>
            </a:r>
            <a:r>
              <a:rPr lang="en-US" dirty="0">
                <a:solidFill>
                  <a:srgbClr val="000000"/>
                </a:solidFill>
              </a:rPr>
              <a:t>; </a:t>
            </a:r>
            <a:r>
              <a:rPr lang="km-KH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</a:pPr>
            <a:r>
              <a:rPr lang="en-US" dirty="0" err="1" smtClean="0">
                <a:solidFill>
                  <a:srgbClr val="000000"/>
                </a:solidFill>
              </a:rPr>
              <a:t>dataType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arrayRefVar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]; </a:t>
            </a:r>
            <a:r>
              <a:rPr lang="km-KH" dirty="0">
                <a:solidFill>
                  <a:srgbClr val="000000"/>
                </a:solidFill>
              </a:rPr>
              <a:t> ឬ </a:t>
            </a:r>
            <a:r>
              <a:rPr lang="en-US" dirty="0" err="1" smtClean="0">
                <a:solidFill>
                  <a:srgbClr val="000000"/>
                </a:solidFill>
              </a:rPr>
              <a:t>dataType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</a:t>
            </a:r>
            <a:r>
              <a:rPr lang="en-US" dirty="0" err="1">
                <a:solidFill>
                  <a:srgbClr val="000000"/>
                </a:solidFill>
              </a:rPr>
              <a:t>arrayRefVar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km-KH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];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3013" y="5060293"/>
            <a:ext cx="658600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[][] 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[3][3]; // 3 rows and 3 columns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hape 206"/>
          <p:cNvSpPr txBox="1">
            <a:spLocks/>
          </p:cNvSpPr>
          <p:nvPr/>
        </p:nvSpPr>
        <p:spPr>
          <a:xfrm>
            <a:off x="758792" y="1633162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 smtClean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2"/>
              </a:rPr>
              <a:t>https://docs.oracle.com/javase/tutorial/java/nutsandbolts/flow.html</a:t>
            </a:r>
            <a:endParaRPr lang="en-US" dirty="0" smtClean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dirty="0" smtClean="0">
                <a:hlinkClick r:id="rId3"/>
              </a:rPr>
              <a:t>http://www.tutorialspoint.com/java/java_decision_making.html</a:t>
            </a:r>
            <a:endParaRPr lang="en-US" dirty="0" smtClean="0">
              <a:solidFill>
                <a:srgbClr val="7030A0"/>
              </a:solidFill>
              <a:latin typeface="Battambang"/>
              <a:sym typeface="Battambang"/>
            </a:endParaRPr>
          </a:p>
          <a:p>
            <a:pPr mar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dirty="0" smtClean="0">
                <a:hlinkClick r:id="rId4"/>
              </a:rPr>
              <a:t>http://www.tutorialspoint.com/java/java_loop_control.html</a:t>
            </a:r>
            <a:endParaRPr lang="en-US" dirty="0" smtClean="0"/>
          </a:p>
          <a:p>
            <a:pPr mar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Font typeface="Arial"/>
              <a:buChar char="•"/>
            </a:pPr>
            <a:r>
              <a:rPr lang="en-US" sz="18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http://www.javatpoint.com/array-in-java</a:t>
            </a:r>
            <a:endParaRPr lang="en-US" sz="18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http://www.homeandlearn.co.uk/java/java_if_else_statements.html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https://docs.oracle.com/javase/tutorial/java/nutsandbolts/if.html</a:t>
            </a:r>
            <a:endParaRPr lang="en-US" sz="18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  <a:buNone/>
            </a:pPr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 smtClean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Control Flow Statement and Array</a:t>
            </a:r>
            <a:r>
              <a:rPr lang="km-KH" sz="3000" b="1" dirty="0" smtClean="0">
                <a:solidFill>
                  <a:srgbClr val="FF0000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85655"/>
            <a:ext cx="4955822" cy="50831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I. Control Flow Statement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 / if-then-else Statement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Switch-case Statement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For Loop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Do-while loop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reak &amp; continue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7312349" y="1585655"/>
            <a:ext cx="3795509" cy="5083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II. Array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One-Dimensional array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itchFamily="34" charset="0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Two-Dimensional array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7662" y="46960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 txBox="1">
            <a:spLocks/>
          </p:cNvSpPr>
          <p:nvPr/>
        </p:nvSpPr>
        <p:spPr>
          <a:xfrm>
            <a:off x="606394" y="1608083"/>
            <a:ext cx="10998584" cy="506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If-then / if-then-else Statement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1.1. if-then statement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if-then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Statement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គឺជាកំរិតមូលដ្ឋានបំផុតនៃ​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control flow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ទាំង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ឡាយ។ វាប្រាប់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execute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ទៅលើផ្នែកណាមួយ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នៃ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ដែលវារកឃើញថាលក្ខខណ្ឌ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true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។​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514" y="4284798"/>
            <a:ext cx="2802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smtClean="0"/>
              <a:t>condition)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code executed;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03616" y="4284798"/>
            <a:ext cx="54041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EX: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public static void </a:t>
            </a:r>
            <a:r>
              <a:rPr lang="en-US" b="1" i="1" dirty="0" smtClean="0"/>
              <a:t>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      </a:t>
            </a:r>
            <a:r>
              <a:rPr lang="en-US" dirty="0" err="1" smtClean="0">
                <a:solidFill>
                  <a:srgbClr val="003399"/>
                </a:solidFill>
              </a:rPr>
              <a:t>int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 smtClean="0"/>
              <a:t>user=17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       if</a:t>
            </a:r>
            <a:r>
              <a:rPr lang="en-US" dirty="0" smtClean="0"/>
              <a:t> ( user&lt;=18 )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 is 18 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youger</a:t>
            </a:r>
            <a:r>
              <a:rPr lang="en-US" dirty="0" smtClean="0"/>
              <a:t>”);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51" y="2170275"/>
            <a:ext cx="3346349" cy="4229047"/>
          </a:xfrm>
          <a:prstGeom prst="rect">
            <a:avLst/>
          </a:prstGeom>
        </p:spPr>
      </p:pic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82058"/>
            <a:ext cx="11020927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1.2. if-then-else statement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if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then-else 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control flow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មួយដែលគេប្រើវា ក្នុងការត្រួតពិនិត្យ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មើលលក្ខខណ្ឌ ដើម្បីធ្វើការសម្រេចចិត្ត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execute code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ដំណើរការរបស់វា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ត្រួតពិនិត្យមើលលក្ខខណ្ឌ បើ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លក្ខខណ្ឌទី១ពិត វានឹងដំ់ណើរការ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code 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block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របស់វា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បើលក្ខខណ្ឌមិន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ពិត វានឹងទៅដំណើរការកូដ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នៅក្នុងរបស់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else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ហើយវាអាចកំណត់លក្ខខណ្ឌចាប់ពី២ឡើងទៅ។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5"/>
          <p:cNvSpPr txBox="1">
            <a:spLocks/>
          </p:cNvSpPr>
          <p:nvPr/>
        </p:nvSpPr>
        <p:spPr bwMode="auto">
          <a:xfrm>
            <a:off x="780566" y="4515982"/>
            <a:ext cx="5068692" cy="19739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if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( 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condition_one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 )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code execute when conditon1 true;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000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2000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else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code execute when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all condition false</a:t>
            </a:r>
          </a:p>
          <a:p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} 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90" y="1797732"/>
            <a:ext cx="3067467" cy="3922936"/>
          </a:xfrm>
          <a:prstGeom prst="rect">
            <a:avLst/>
          </a:prstGeo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06394" y="1608083"/>
            <a:ext cx="11019549" cy="506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554" y="1491971"/>
            <a:ext cx="52399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n-US" sz="1400" dirty="0"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IfElseDemo</a:t>
            </a:r>
            <a:r>
              <a:rPr lang="en-US" sz="1400" dirty="0">
                <a:latin typeface="+mj-lt"/>
                <a:ea typeface="+mj-ea"/>
                <a:cs typeface="+mj-cs"/>
              </a:rPr>
              <a:t> 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</a:t>
            </a:r>
            <a:r>
              <a:rPr lang="en-US" sz="1400" dirty="0">
                <a:solidFill>
                  <a:srgbClr val="003399"/>
                </a:solidFill>
              </a:rPr>
              <a:t>public static void </a:t>
            </a:r>
            <a:r>
              <a:rPr lang="en-US" sz="1400" dirty="0">
                <a:latin typeface="+mj-lt"/>
                <a:ea typeface="+mj-ea"/>
                <a:cs typeface="+mj-cs"/>
              </a:rPr>
              <a:t>main(String[] </a:t>
            </a:r>
            <a:r>
              <a:rPr lang="en-US" sz="1400" dirty="0" err="1">
                <a:latin typeface="+mj-lt"/>
                <a:ea typeface="+mj-ea"/>
                <a:cs typeface="+mj-cs"/>
              </a:rPr>
              <a:t>args</a:t>
            </a:r>
            <a:r>
              <a:rPr lang="en-US" sz="1400" dirty="0">
                <a:latin typeface="+mj-lt"/>
                <a:ea typeface="+mj-ea"/>
                <a:cs typeface="+mj-cs"/>
              </a:rPr>
              <a:t>) {</a:t>
            </a:r>
          </a:p>
          <a:p>
            <a:endParaRPr lang="en-US" sz="1400" dirty="0">
              <a:latin typeface="+mj-lt"/>
              <a:ea typeface="+mj-ea"/>
              <a:cs typeface="+mj-cs"/>
            </a:endParaRP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</a:t>
            </a:r>
            <a:r>
              <a:rPr lang="en-US" sz="1400" dirty="0" err="1">
                <a:solidFill>
                  <a:srgbClr val="003399"/>
                </a:solidFill>
                <a:latin typeface="+mj-lt"/>
                <a:ea typeface="+mj-ea"/>
                <a:cs typeface="+mj-cs"/>
              </a:rPr>
              <a:t>int</a:t>
            </a:r>
            <a:r>
              <a:rPr lang="en-US" sz="1400" dirty="0"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latin typeface="+mj-lt"/>
                <a:ea typeface="+mj-ea"/>
                <a:cs typeface="+mj-cs"/>
              </a:rPr>
              <a:t>testscore</a:t>
            </a:r>
            <a:r>
              <a:rPr lang="en-US" sz="1400" dirty="0">
                <a:latin typeface="+mj-lt"/>
                <a:ea typeface="+mj-ea"/>
                <a:cs typeface="+mj-cs"/>
              </a:rPr>
              <a:t> = 76;</a:t>
            </a:r>
          </a:p>
          <a:p>
            <a:r>
              <a:rPr lang="en-US" sz="14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        char </a:t>
            </a:r>
            <a:r>
              <a:rPr lang="en-US" sz="1400" dirty="0">
                <a:latin typeface="+mj-lt"/>
                <a:ea typeface="+mj-ea"/>
                <a:cs typeface="+mj-cs"/>
              </a:rPr>
              <a:t>grade;</a:t>
            </a:r>
          </a:p>
          <a:p>
            <a:endParaRPr lang="en-US" sz="1400" dirty="0">
              <a:latin typeface="+mj-lt"/>
              <a:ea typeface="+mj-ea"/>
              <a:cs typeface="+mj-cs"/>
            </a:endParaRPr>
          </a:p>
          <a:p>
            <a:r>
              <a:rPr lang="en-US" sz="1400" dirty="0">
                <a:solidFill>
                  <a:srgbClr val="003399"/>
                </a:solidFill>
              </a:rPr>
              <a:t>        if </a:t>
            </a:r>
            <a:r>
              <a:rPr lang="en-US" sz="1400" dirty="0">
                <a:latin typeface="+mj-lt"/>
                <a:ea typeface="+mj-ea"/>
                <a:cs typeface="+mj-cs"/>
              </a:rPr>
              <a:t>(</a:t>
            </a:r>
            <a:r>
              <a:rPr lang="en-US" sz="1400" dirty="0" err="1">
                <a:latin typeface="+mj-lt"/>
                <a:ea typeface="+mj-ea"/>
                <a:cs typeface="+mj-cs"/>
              </a:rPr>
              <a:t>testscore</a:t>
            </a:r>
            <a:r>
              <a:rPr lang="en-US" sz="1400" dirty="0">
                <a:latin typeface="+mj-lt"/>
                <a:ea typeface="+mj-ea"/>
                <a:cs typeface="+mj-cs"/>
              </a:rPr>
              <a:t> &gt;= 90) 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    grade = '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1400" dirty="0">
                <a:latin typeface="+mj-lt"/>
                <a:ea typeface="+mj-ea"/>
                <a:cs typeface="+mj-cs"/>
              </a:rPr>
              <a:t>';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} </a:t>
            </a:r>
            <a:r>
              <a:rPr lang="en-US" sz="1400" dirty="0">
                <a:solidFill>
                  <a:srgbClr val="003399"/>
                </a:solidFill>
              </a:rPr>
              <a:t>else if </a:t>
            </a:r>
            <a:r>
              <a:rPr lang="en-US" sz="1400" dirty="0">
                <a:latin typeface="+mj-lt"/>
                <a:ea typeface="+mj-ea"/>
                <a:cs typeface="+mj-cs"/>
              </a:rPr>
              <a:t>(</a:t>
            </a:r>
            <a:r>
              <a:rPr lang="en-US" sz="1400" dirty="0" err="1">
                <a:latin typeface="+mj-lt"/>
                <a:ea typeface="+mj-ea"/>
                <a:cs typeface="+mj-cs"/>
              </a:rPr>
              <a:t>testscore</a:t>
            </a:r>
            <a:r>
              <a:rPr lang="en-US" sz="1400" dirty="0">
                <a:latin typeface="+mj-lt"/>
                <a:ea typeface="+mj-ea"/>
                <a:cs typeface="+mj-cs"/>
              </a:rPr>
              <a:t> &gt;= 80) 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    grade = '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1400" dirty="0">
                <a:latin typeface="+mj-lt"/>
                <a:ea typeface="+mj-ea"/>
                <a:cs typeface="+mj-cs"/>
              </a:rPr>
              <a:t>';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} </a:t>
            </a:r>
            <a:r>
              <a:rPr lang="en-US" sz="1400" dirty="0">
                <a:solidFill>
                  <a:srgbClr val="003399"/>
                </a:solidFill>
              </a:rPr>
              <a:t>else if </a:t>
            </a:r>
            <a:r>
              <a:rPr lang="en-US" sz="1400" dirty="0">
                <a:latin typeface="+mj-lt"/>
                <a:ea typeface="+mj-ea"/>
                <a:cs typeface="+mj-cs"/>
              </a:rPr>
              <a:t>(</a:t>
            </a:r>
            <a:r>
              <a:rPr lang="en-US" sz="1400" dirty="0" err="1">
                <a:latin typeface="+mj-lt"/>
                <a:ea typeface="+mj-ea"/>
                <a:cs typeface="+mj-cs"/>
              </a:rPr>
              <a:t>testscore</a:t>
            </a:r>
            <a:r>
              <a:rPr lang="en-US" sz="1400" dirty="0">
                <a:latin typeface="+mj-lt"/>
                <a:ea typeface="+mj-ea"/>
                <a:cs typeface="+mj-cs"/>
              </a:rPr>
              <a:t> &gt;= 70) 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    grade = '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1400" dirty="0">
                <a:latin typeface="+mj-lt"/>
                <a:ea typeface="+mj-ea"/>
                <a:cs typeface="+mj-cs"/>
              </a:rPr>
              <a:t>';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</a:t>
            </a:r>
            <a:r>
              <a:rPr lang="en-US" sz="1400" dirty="0">
                <a:solidFill>
                  <a:srgbClr val="003399"/>
                </a:solidFill>
              </a:rPr>
              <a:t>} else if </a:t>
            </a:r>
            <a:r>
              <a:rPr lang="en-US" sz="1400" dirty="0">
                <a:latin typeface="+mj-lt"/>
                <a:ea typeface="+mj-ea"/>
                <a:cs typeface="+mj-cs"/>
              </a:rPr>
              <a:t>(</a:t>
            </a:r>
            <a:r>
              <a:rPr lang="en-US" sz="1400" dirty="0" err="1">
                <a:latin typeface="+mj-lt"/>
                <a:ea typeface="+mj-ea"/>
                <a:cs typeface="+mj-cs"/>
              </a:rPr>
              <a:t>testscore</a:t>
            </a:r>
            <a:r>
              <a:rPr lang="en-US" sz="1400" dirty="0">
                <a:latin typeface="+mj-lt"/>
                <a:ea typeface="+mj-ea"/>
                <a:cs typeface="+mj-cs"/>
              </a:rPr>
              <a:t> &gt;= 60) 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    grade = '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1400" dirty="0">
                <a:latin typeface="+mj-lt"/>
                <a:ea typeface="+mj-ea"/>
                <a:cs typeface="+mj-cs"/>
              </a:rPr>
              <a:t>';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} </a:t>
            </a:r>
            <a:r>
              <a:rPr lang="en-US" sz="1400" dirty="0">
                <a:solidFill>
                  <a:srgbClr val="003399"/>
                </a:solidFill>
              </a:rPr>
              <a:t>else </a:t>
            </a:r>
            <a:r>
              <a:rPr lang="en-US" sz="1400" dirty="0">
                <a:latin typeface="+mj-lt"/>
                <a:ea typeface="+mj-ea"/>
                <a:cs typeface="+mj-cs"/>
              </a:rPr>
              <a:t>{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    grade = '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1400" dirty="0">
                <a:latin typeface="+mj-lt"/>
                <a:ea typeface="+mj-ea"/>
                <a:cs typeface="+mj-cs"/>
              </a:rPr>
              <a:t>';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}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    </a:t>
            </a:r>
            <a:r>
              <a:rPr lang="en-US" sz="1400" dirty="0" err="1">
                <a:latin typeface="+mj-lt"/>
                <a:ea typeface="+mj-ea"/>
                <a:cs typeface="+mj-cs"/>
              </a:rPr>
              <a:t>System.out.println</a:t>
            </a:r>
            <a:r>
              <a:rPr lang="en-US" sz="1400" dirty="0">
                <a:latin typeface="+mj-lt"/>
                <a:ea typeface="+mj-ea"/>
                <a:cs typeface="+mj-cs"/>
              </a:rPr>
              <a:t>("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Grade = </a:t>
            </a:r>
            <a:r>
              <a:rPr lang="en-US" sz="1400" dirty="0">
                <a:latin typeface="+mj-lt"/>
                <a:ea typeface="+mj-ea"/>
                <a:cs typeface="+mj-cs"/>
              </a:rPr>
              <a:t>" + grade);</a:t>
            </a:r>
          </a:p>
          <a:p>
            <a:r>
              <a:rPr lang="en-US" sz="1400" dirty="0">
                <a:latin typeface="+mj-lt"/>
                <a:ea typeface="+mj-ea"/>
                <a:cs typeface="+mj-cs"/>
              </a:rPr>
              <a:t>    }</a:t>
            </a:r>
          </a:p>
          <a:p>
            <a:r>
              <a:rPr lang="en-US" sz="1400" dirty="0" smtClean="0">
                <a:latin typeface="+mj-lt"/>
                <a:ea typeface="+mj-ea"/>
                <a:cs typeface="+mj-cs"/>
              </a:rPr>
              <a:t>}</a:t>
            </a:r>
          </a:p>
          <a:p>
            <a:endParaRPr lang="en-US" sz="1400" dirty="0">
              <a:latin typeface="+mj-lt"/>
              <a:ea typeface="+mj-ea"/>
              <a:cs typeface="+mj-cs"/>
            </a:endParaRPr>
          </a:p>
          <a:p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output from the program is:</a:t>
            </a:r>
          </a:p>
          <a:p>
            <a:endParaRPr lang="en-US" sz="1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  Grade = C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7105969" y="1608083"/>
            <a:ext cx="3953917" cy="4609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CONDITIONAL OPERATORS</a:t>
            </a:r>
            <a:endParaRPr lang="km-KH" sz="20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Khmer OS Battambang" pitchFamily="2" charset="0"/>
                <a:cs typeface="Khmer OS Battambang" pitchFamily="2" charset="0"/>
              </a:rPr>
              <a:t>Use with if-then-else statement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	Greater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Than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	Less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Than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	Greater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Than or Equal To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	Less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Than or Equal To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&amp;&amp;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AND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||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==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	HAS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VALUE OF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!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</a:p>
          <a:p>
            <a:pPr marL="0" indent="0">
              <a:buNone/>
            </a:pPr>
            <a:r>
              <a:rPr lang="km-KH" dirty="0" smtClean="0">
                <a:solidFill>
                  <a:srgbClr val="000000"/>
                </a:solidFill>
                <a:latin typeface="Arial" panose="020B0604020202020204" pitchFamily="34" charset="0"/>
              </a:rPr>
              <a:t>ឧទាហរណ៍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else if ( user 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18 &amp;&amp; user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/>
              <a:t> 40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else if (user</a:t>
            </a:r>
            <a:r>
              <a:rPr lang="en-US" b="1" dirty="0">
                <a:solidFill>
                  <a:srgbClr val="FF0000"/>
                </a:solidFill>
              </a:rPr>
              <a:t> ==</a:t>
            </a:r>
            <a:r>
              <a:rPr lang="en-US" b="1" dirty="0"/>
              <a:t> 45 || user 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b="1" dirty="0"/>
              <a:t> 50)</a:t>
            </a:r>
            <a:endParaRPr lang="km-KH" b="1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582058"/>
            <a:ext cx="11020927" cy="4833256"/>
          </a:xfrm>
        </p:spPr>
        <p:txBody>
          <a:bodyPr>
            <a:normAutofit/>
          </a:bodyPr>
          <a:lstStyle/>
          <a:p>
            <a:pPr marL="0" indent="20638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Switch Statement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ត្រូវបានគេប្រើប្រាស់ស្រដៀងនឹង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if-else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ដែលសម្រាប់ធ្វើ</a:t>
            </a:r>
          </a:p>
          <a:p>
            <a:pPr marL="25360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check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លក្ខខណ្ឌដូចគ្នា ប៉ុន្តែវា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check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បានតែស្មើប៉ុណ្ណោះ។</a:t>
            </a:r>
          </a:p>
          <a:p>
            <a:pPr marL="253603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buNone/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3785" y="3298673"/>
            <a:ext cx="2340705" cy="31393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</a:t>
            </a:r>
            <a:r>
              <a:rPr lang="en-US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(expression) 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case value1: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statement1;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break;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case 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statementN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break;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default: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statement;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break;</a:t>
            </a:r>
          </a:p>
          <a:p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8626" y="3168133"/>
            <a:ext cx="6288966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Expression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ត្រូវមានទិន្នន័យជា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byte, short, </a:t>
            </a:r>
            <a:r>
              <a:rPr lang="en-US" sz="2200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char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នីមួយៗត្រូវជា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literal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មិនអាចជា 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variable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 ហើយ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របស់វាក៏មិនអាច</a:t>
            </a:r>
            <a:endParaRPr lang="en-US" sz="22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ដូចគ្នាឡើយ។</a:t>
            </a:r>
            <a:endParaRPr lang="en-US" sz="2200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2" y="1740855"/>
            <a:ext cx="6827674" cy="4853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2344" y="1955182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Run:</a:t>
            </a:r>
          </a:p>
          <a:p>
            <a:r>
              <a:rPr lang="en-US" sz="36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Result is One</a:t>
            </a:r>
            <a:endParaRPr lang="en-US" sz="36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61" y="2863755"/>
            <a:ext cx="6626920" cy="399424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ក៏អាចប្រើនៅក្នុង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Switch statement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មួយទៀតបានដែរ ដែលគេហៅថា</a:t>
            </a:r>
          </a:p>
          <a:p>
            <a:pPr marL="25360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Switch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7706" y="2743200"/>
            <a:ext cx="29546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Run:</a:t>
            </a:r>
          </a:p>
          <a:p>
            <a:r>
              <a:rPr lang="en-US" sz="3600" dirty="0" smtClean="0">
                <a:ln w="0"/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Result is One</a:t>
            </a:r>
            <a:endParaRPr lang="en-US" sz="3600" dirty="0">
              <a:ln w="0"/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Control Flow Statement (cont.)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875</Words>
  <Application>Microsoft Office PowerPoint</Application>
  <PresentationFormat>Widescreen</PresentationFormat>
  <Paragraphs>247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Battambang</vt:lpstr>
      <vt:lpstr>Microsoft YaHei UI</vt:lpstr>
      <vt:lpstr>Arial</vt:lpstr>
      <vt:lpstr>Calibri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I. Control Flow Statement </vt:lpstr>
      <vt:lpstr> I. Control Flow Statement (cont.) </vt:lpstr>
      <vt:lpstr> I. Control Flow Statement (cont.) </vt:lpstr>
      <vt:lpstr> I. Control Flow Statement (cont.) </vt:lpstr>
      <vt:lpstr> I. Control Flow Statement (cont.) </vt:lpstr>
      <vt:lpstr>PowerPoint Presentation</vt:lpstr>
      <vt:lpstr> I. Control Flow Statement (cont.) </vt:lpstr>
      <vt:lpstr> I. Control Flow Statement (cont.) </vt:lpstr>
      <vt:lpstr> I. Control Flow Statement (cont.) </vt:lpstr>
      <vt:lpstr> I. Control Flow Statement (cont.) </vt:lpstr>
      <vt:lpstr> I. Control Flow Statement (cont.) </vt:lpstr>
      <vt:lpstr> I. Control Flow Statement (cont.) </vt:lpstr>
      <vt:lpstr> II. Array </vt:lpstr>
      <vt:lpstr>II. Array (cont.)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2016-04-18T00:57:01Z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