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503" r:id="rId3"/>
    <p:sldId id="505" r:id="rId4"/>
    <p:sldId id="426" r:id="rId5"/>
    <p:sldId id="506" r:id="rId6"/>
    <p:sldId id="526" r:id="rId7"/>
    <p:sldId id="428" r:id="rId8"/>
    <p:sldId id="527" r:id="rId9"/>
    <p:sldId id="529" r:id="rId10"/>
    <p:sldId id="528" r:id="rId11"/>
    <p:sldId id="507" r:id="rId12"/>
    <p:sldId id="530" r:id="rId13"/>
    <p:sldId id="508" r:id="rId14"/>
    <p:sldId id="531" r:id="rId15"/>
    <p:sldId id="509" r:id="rId16"/>
    <p:sldId id="510" r:id="rId17"/>
    <p:sldId id="516" r:id="rId18"/>
    <p:sldId id="517" r:id="rId19"/>
    <p:sldId id="515" r:id="rId20"/>
    <p:sldId id="518" r:id="rId21"/>
    <p:sldId id="519" r:id="rId22"/>
    <p:sldId id="520" r:id="rId23"/>
    <p:sldId id="521" r:id="rId24"/>
    <p:sldId id="511" r:id="rId25"/>
    <p:sldId id="522" r:id="rId26"/>
    <p:sldId id="512" r:id="rId27"/>
    <p:sldId id="523" r:id="rId28"/>
    <p:sldId id="525" r:id="rId29"/>
    <p:sldId id="524" r:id="rId30"/>
    <p:sldId id="439" r:id="rId31"/>
    <p:sldId id="42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67" d="100"/>
          <a:sy n="67" d="100"/>
        </p:scale>
        <p:origin x="78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branch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62373/difference-between-break-and-continue-statemen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62373/difference-between-break-and-continue-statemen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branch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62373/difference-between-break-and-continue-statemen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62373/difference-between-break-and-continue-statemen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https://www.youtube.com/watch?v=-sV-Ry1tX54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0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8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https://docs.oracle.com/javase/tutorial/java/nutsandbolts/branch.html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75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http://stackoverflow.com/questions/462373/difference-between-break-and-continue-statement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http://stackoverflow.com/questions/462373/difference-between-break-and-continue-statement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79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https://docs.oracle.com/javase/tutorial/java/nutsandbolts/branch.html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5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http://stackoverflow.com/questions/462373/difference-between-break-and-continue-statement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http://stackoverflow.com/questions/462373/difference-between-break-and-continue-statement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https://docs.oracle.com/javase/tutorial/figures/java/objects-tenElementArray.gif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3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1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05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62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6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07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4/17/2016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4/17/2016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62373/difference-between-break-and-continue-statement" TargetMode="External"/><Relationship Id="rId2" Type="http://schemas.openxmlformats.org/officeDocument/2006/relationships/hyperlink" Target="https://docs.oracle.com/javase/tutorial/java/nutsandbolts/branch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java2novice.com/java-arrays/declare-initialize-one-dimensional-array/" TargetMode="External"/><Relationship Id="rId4" Type="http://schemas.openxmlformats.org/officeDocument/2006/relationships/hyperlink" Target="https://www.youtube.com/watch?v=-sV-Ry1tX5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Switch-case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636295"/>
            <a:ext cx="11020927" cy="5032475"/>
          </a:xfrm>
        </p:spPr>
        <p:txBody>
          <a:bodyPr>
            <a:normAutofit fontScale="92500" lnSpcReduction="20000"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Switch execute the statements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ទៅតាមតម្លៃរបស់អថេរ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Syntax: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switch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variableName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){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case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constant1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statement(s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);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break;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case constant2: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statement(s);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break;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default: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statement(s);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}</a:t>
            </a:r>
          </a:p>
          <a:p>
            <a:pPr marL="240030" lvl="1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3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Switch-case Statement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បន្ត)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636295"/>
            <a:ext cx="11020927" cy="5032475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Switch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Example:</a:t>
            </a:r>
          </a:p>
          <a:p>
            <a:pPr marL="240030" lvl="1" indent="0">
              <a:buNone/>
            </a:pP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240030" lvl="1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11" y="1515979"/>
            <a:ext cx="6954252" cy="51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3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For loop executes a block of code for a certain number of iterations.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Syntax: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for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 initialization; condition; iteration)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statement(s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}</a:t>
            </a:r>
          </a:p>
          <a:p>
            <a:pPr marL="204788" indent="-204788"/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For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loop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Example: </a:t>
            </a:r>
          </a:p>
          <a:p>
            <a:pPr marL="240030" lvl="1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11" y="2744079"/>
            <a:ext cx="9154490" cy="39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loop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Do-While Loop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គឺវានិងធ្វើការ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Executed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នៅ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Statements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Block DO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យ៉ាង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ហោច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ណាស់ម្តង មុនពេលដែលវាធ្វើការត្រូតពិនិត្យមើលលក្ខខណ្ឌនៅខាងក្រោមនៃ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Loop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"/>
          <a:stretch/>
        </p:blipFill>
        <p:spPr>
          <a:xfrm>
            <a:off x="2507497" y="2867028"/>
            <a:ext cx="7590912" cy="38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7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80795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reak keyword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 keyword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ចែកចេញជាពីរ​ទម្រង់គឺ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Labeled &amp; Unlabeled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72227" lvl="1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Labeled break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ប្រើសម្រាប់បញ្ឈប់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ណាមួយនៅត្រង់ទីតាំងដែលសម្គាល់ដោយ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72227" lvl="1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Unlabeled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ប្រើសំរាប់បញ្ឈប់ ផ្នែកខាងក្នុង 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switch, for, while, do-while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93633" lvl="1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4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80795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Labeled break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13" y="2522235"/>
            <a:ext cx="8143875" cy="3267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483" y="2522235"/>
            <a:ext cx="14763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80795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Unlabeled break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09" y="2552699"/>
            <a:ext cx="7239000" cy="3067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651" y="2274887"/>
            <a:ext cx="16002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80795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continue keyword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ចែកចេញជាពីរ​ទម្រង់គឺ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Labeled continue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Unlabeled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continue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72227" lvl="1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Labeled continue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រំលងរង្វិលជុំរបស់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ទៅកាន់ទីតាំងជាក់លាក់មួយដែលសម្គាល់ដោយ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label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72227" lvl="1" indent="-178594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Unlabeled continue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រំលងទៅកាន់​​ រង្វិលជុំ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 (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ក្រោយត្រួតពិនិត្យ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expression)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80795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Labeled continue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80" y="2535236"/>
            <a:ext cx="8534400" cy="3305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559" y="1954211"/>
            <a:ext cx="17811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Control Flow Statement and Array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ផា វ៉ាន់សា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នង ឌីណា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កាន់ ច័ន្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ទប្រសិទ្ធ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សុង សៀកថេ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 ទិត្យ អម្រិតវិជេយ្យោ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 &amp; continue Keyword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80795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Unlabeled continue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3" y="2536523"/>
            <a:ext cx="7667625" cy="3028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772" y="1536398"/>
            <a:ext cx="1781175" cy="502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25253"/>
          <a:stretch/>
        </p:blipFill>
        <p:spPr>
          <a:xfrm>
            <a:off x="10298646" y="1536398"/>
            <a:ext cx="1331379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80795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គឺជាសំណុំនៃ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elements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ដែលរក្សាទុកទិន្នន័យជា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sequential collection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នៃ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ប្រភេទ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ទិន្នន័យ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តែមួយ។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https://docs.oracle.com/javase/tutorial/figures/java/objects-tenElementArr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900" y="3222626"/>
            <a:ext cx="5530971" cy="204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80795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គុណសម្បត្តិរបស់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ធ្វើឲ្យកូដ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optimized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ដើម្បីងាយស្រួលហៅប្រើ ឬរៀបចំទិន្នន័យ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ហៅ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data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ពីទីតាំងណាមួយ តាមរយះ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index</a:t>
            </a:r>
          </a:p>
          <a:p>
            <a:pPr marL="204788" indent="-204788"/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គុណវិបត្តិ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យើងអាច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store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បានត្រឹមតែទំហំ ឬប្រវែងពិតប្រាកដណាមួយនៃ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element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array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 វា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មិន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ពង្រីកខ្លួននៅពេល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runtime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បានឡើយ។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មួយវិមាត្រ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មួយវិមាត្រ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យើងត្រូវតែប្រកាសជាមុនសិន ជាមួយប្រភេទទិន្នន័យដែលយើងត្រូវការ៖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 //preferred way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[]; //works but not preferred way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 //works but not preferred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way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 new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[size];</a:t>
            </a: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ការផ្តល់តម្លៃដំបូង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ពេលប្រកាស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 </a:t>
            </a:r>
            <a:r>
              <a:rPr lang="en-US" sz="2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day_in_month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={31,28,31,30,31,30,31,31,30,31,30,31};</a:t>
            </a:r>
          </a:p>
          <a:p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ការផ្តល់តម្លៃដំបូង បន្ទាប់ពី 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</a:t>
            </a:r>
            <a:endParaRPr lang="km-KH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 </a:t>
            </a:r>
            <a:r>
              <a:rPr lang="en-US" sz="2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day_in_month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2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[12];</a:t>
            </a:r>
          </a:p>
          <a:p>
            <a:pPr marL="0" indent="0">
              <a:buNone/>
            </a:pP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day_in_month</a:t>
            </a: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[0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]=31;</a:t>
            </a:r>
          </a:p>
          <a:p>
            <a:pPr marL="0" indent="0">
              <a:buNone/>
            </a:pP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day_in_month</a:t>
            </a: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[1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]=28;</a:t>
            </a:r>
          </a:p>
          <a:p>
            <a:pPr marL="0" indent="0">
              <a:buNone/>
            </a:pP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day_in_month</a:t>
            </a: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[2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]=31;</a:t>
            </a:r>
          </a:p>
          <a:p>
            <a:pPr marL="0" indent="0">
              <a:buNone/>
            </a:pP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day_in_month</a:t>
            </a:r>
            <a:r>
              <a:rPr lang="en-US" sz="2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[3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]=30;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មួយវិមាត្រ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ដែលមានទាំង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row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column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0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2	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0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1</a:t>
            </a: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084" y="3494319"/>
            <a:ext cx="7297544" cy="865707"/>
          </a:xfrm>
          <a:prstGeom prst="rect">
            <a:avLst/>
          </a:prstGeom>
        </p:spPr>
      </p:pic>
      <p:sp>
        <p:nvSpPr>
          <p:cNvPr id="8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0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ការប្រកាស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 មាន ៤របៀប៖</a:t>
            </a:r>
          </a:p>
          <a:p>
            <a:pPr lvl="1">
              <a:buFontTx/>
              <a:buChar char="-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[][]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 //preferred</a:t>
            </a:r>
          </a:p>
          <a:p>
            <a:pPr lvl="1">
              <a:buFontTx/>
              <a:buChar char="-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[][]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lvl="1">
              <a:buFontTx/>
              <a:buChar char="-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[][];</a:t>
            </a:r>
          </a:p>
          <a:p>
            <a:pPr lvl="1">
              <a:buFontTx/>
              <a:buChar char="-"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[]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[];</a:t>
            </a:r>
          </a:p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 array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</a:t>
            </a:r>
          </a:p>
          <a:p>
            <a:pPr marL="0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[][]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[size row][size column];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14346" y="1483726"/>
            <a:ext cx="4412974" cy="31700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Example: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String[][] </a:t>
            </a:r>
            <a:r>
              <a:rPr lang="en-US" sz="2000" dirty="0" err="1" smtClean="0"/>
              <a:t>stArr</a:t>
            </a:r>
            <a:r>
              <a:rPr lang="en-US" sz="2000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/>
              <a:t>int</a:t>
            </a:r>
            <a:r>
              <a:rPr lang="en-US" sz="2000" dirty="0" smtClean="0"/>
              <a:t> [][]</a:t>
            </a:r>
            <a:r>
              <a:rPr lang="en-US" sz="2000" dirty="0" err="1" smtClean="0"/>
              <a:t>inArr</a:t>
            </a:r>
            <a:r>
              <a:rPr lang="en-US" sz="2000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double </a:t>
            </a:r>
            <a:r>
              <a:rPr lang="en-US" sz="2000" dirty="0" err="1" smtClean="0"/>
              <a:t>dArr</a:t>
            </a:r>
            <a:r>
              <a:rPr lang="en-US" sz="2000" dirty="0" smtClean="0"/>
              <a:t>[][];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</a:t>
            </a:r>
            <a:r>
              <a:rPr lang="en-US" sz="2000" dirty="0" smtClean="0"/>
              <a:t>ong []</a:t>
            </a:r>
            <a:r>
              <a:rPr lang="en-US" sz="2000" dirty="0" err="1" smtClean="0"/>
              <a:t>lArr</a:t>
            </a:r>
            <a:r>
              <a:rPr lang="en-US" sz="2000" dirty="0" smtClean="0"/>
              <a:t>[];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75866" y="5560079"/>
            <a:ext cx="596347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String[][] </a:t>
            </a:r>
            <a:r>
              <a:rPr lang="en-US" sz="2800" dirty="0" err="1" smtClean="0"/>
              <a:t>stArr</a:t>
            </a:r>
            <a:r>
              <a:rPr lang="en-US" sz="2800" dirty="0" smtClean="0"/>
              <a:t> = new String[2][4];</a:t>
            </a:r>
            <a:endParaRPr lang="en-US" sz="2800" dirty="0"/>
          </a:p>
        </p:txBody>
      </p:sp>
      <p:sp>
        <p:nvSpPr>
          <p:cNvPr id="11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 (បន្ត)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0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ការផ្តល់តម្លៃដំបូង បន្ទាប់ពី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[index][index]=value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[index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][index]=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[index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][index]=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[index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][index]=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[index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][index]=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…………………………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3452" y="1771048"/>
            <a:ext cx="5862624" cy="45243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prstClr val="white"/>
                </a:solidFill>
              </a:rPr>
              <a:t>stArr</a:t>
            </a:r>
            <a:r>
              <a:rPr lang="en-US" sz="2400" dirty="0" smtClean="0">
                <a:solidFill>
                  <a:prstClr val="white"/>
                </a:solidFill>
              </a:rPr>
              <a:t>[0][0]=“</a:t>
            </a:r>
            <a:r>
              <a:rPr lang="en-US" sz="2400" dirty="0" err="1" smtClean="0">
                <a:solidFill>
                  <a:prstClr val="white"/>
                </a:solidFill>
              </a:rPr>
              <a:t>SiemReap</a:t>
            </a:r>
            <a:r>
              <a:rPr lang="en-US" sz="2400" dirty="0" smtClean="0">
                <a:solidFill>
                  <a:prstClr val="white"/>
                </a:solidFill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prstClr val="white"/>
                </a:solidFill>
              </a:rPr>
              <a:t>stArr</a:t>
            </a:r>
            <a:r>
              <a:rPr lang="en-US" sz="2400" dirty="0">
                <a:solidFill>
                  <a:prstClr val="white"/>
                </a:solidFill>
              </a:rPr>
              <a:t>[0</a:t>
            </a:r>
            <a:r>
              <a:rPr lang="en-US" sz="2400" dirty="0" smtClean="0">
                <a:solidFill>
                  <a:prstClr val="white"/>
                </a:solidFill>
              </a:rPr>
              <a:t>][1]=“</a:t>
            </a:r>
            <a:r>
              <a:rPr lang="en-US" sz="2400" dirty="0" err="1" smtClean="0">
                <a:solidFill>
                  <a:prstClr val="white"/>
                </a:solidFill>
              </a:rPr>
              <a:t>KampongSom</a:t>
            </a:r>
            <a:r>
              <a:rPr lang="en-US" sz="2400" dirty="0" smtClean="0">
                <a:solidFill>
                  <a:prstClr val="white"/>
                </a:solidFill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prstClr val="white"/>
                </a:solidFill>
              </a:rPr>
              <a:t>stArr</a:t>
            </a:r>
            <a:r>
              <a:rPr lang="en-US" sz="2400" dirty="0">
                <a:solidFill>
                  <a:prstClr val="white"/>
                </a:solidFill>
              </a:rPr>
              <a:t>[0</a:t>
            </a:r>
            <a:r>
              <a:rPr lang="en-US" sz="2400" dirty="0" smtClean="0">
                <a:solidFill>
                  <a:prstClr val="white"/>
                </a:solidFill>
              </a:rPr>
              <a:t>][2]=“</a:t>
            </a:r>
            <a:r>
              <a:rPr lang="en-US" sz="2400" dirty="0" err="1" smtClean="0">
                <a:solidFill>
                  <a:prstClr val="white"/>
                </a:solidFill>
              </a:rPr>
              <a:t>PhnomPenh</a:t>
            </a:r>
            <a:r>
              <a:rPr lang="en-US" sz="2400" dirty="0" smtClean="0">
                <a:solidFill>
                  <a:prstClr val="white"/>
                </a:solidFill>
              </a:rPr>
              <a:t>”; </a:t>
            </a:r>
            <a:r>
              <a:rPr lang="en-US" sz="2400" dirty="0" err="1">
                <a:solidFill>
                  <a:prstClr val="white"/>
                </a:solidFill>
              </a:rPr>
              <a:t>stArr</a:t>
            </a:r>
            <a:r>
              <a:rPr lang="en-US" sz="2400" dirty="0">
                <a:solidFill>
                  <a:prstClr val="white"/>
                </a:solidFill>
              </a:rPr>
              <a:t>[0</a:t>
            </a:r>
            <a:r>
              <a:rPr lang="en-US" sz="2400" dirty="0" smtClean="0">
                <a:solidFill>
                  <a:prstClr val="white"/>
                </a:solidFill>
              </a:rPr>
              <a:t>][3]=“</a:t>
            </a:r>
            <a:r>
              <a:rPr lang="en-US" sz="2400" dirty="0" err="1" smtClean="0">
                <a:solidFill>
                  <a:prstClr val="white"/>
                </a:solidFill>
              </a:rPr>
              <a:t>Battambang</a:t>
            </a:r>
            <a:r>
              <a:rPr lang="en-US" sz="2400" dirty="0" smtClean="0">
                <a:solidFill>
                  <a:prstClr val="white"/>
                </a:solidFill>
              </a:rPr>
              <a:t>”;</a:t>
            </a:r>
            <a:endParaRPr lang="en-US" sz="2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prstClr val="white"/>
                </a:solidFill>
              </a:rPr>
              <a:t>stArr</a:t>
            </a:r>
            <a:r>
              <a:rPr lang="en-US" sz="2400" dirty="0">
                <a:solidFill>
                  <a:prstClr val="white"/>
                </a:solidFill>
              </a:rPr>
              <a:t>[0][0</a:t>
            </a:r>
            <a:r>
              <a:rPr lang="en-US" sz="2400" dirty="0" smtClean="0">
                <a:solidFill>
                  <a:prstClr val="white"/>
                </a:solidFill>
              </a:rPr>
              <a:t>]=“Java”;</a:t>
            </a:r>
            <a:endParaRPr lang="en-US" sz="2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prstClr val="white"/>
                </a:solidFill>
              </a:rPr>
              <a:t>stArr</a:t>
            </a:r>
            <a:r>
              <a:rPr lang="en-US" sz="2400" dirty="0" smtClean="0">
                <a:solidFill>
                  <a:prstClr val="white"/>
                </a:solidFill>
              </a:rPr>
              <a:t>[1][1]=“HTML”;</a:t>
            </a:r>
            <a:endParaRPr lang="en-US" sz="2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prstClr val="white"/>
                </a:solidFill>
              </a:rPr>
              <a:t>stArr</a:t>
            </a:r>
            <a:r>
              <a:rPr lang="en-US" sz="2400" dirty="0" smtClean="0">
                <a:solidFill>
                  <a:prstClr val="white"/>
                </a:solidFill>
              </a:rPr>
              <a:t>[2][2]=“CSS”;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prstClr val="white"/>
                </a:solidFill>
              </a:rPr>
              <a:t>stArr</a:t>
            </a:r>
            <a:r>
              <a:rPr lang="en-US" sz="2400" dirty="0" smtClean="0">
                <a:solidFill>
                  <a:prstClr val="white"/>
                </a:solidFill>
              </a:rPr>
              <a:t>[3][3]=“JS”;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 (បន្ត)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ការផ្តល់តម្លៃដំបូង ពេលប្រកាស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[][]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={{v1,v2,…},{v1,v2,…},…};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Example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[][]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inArr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={{1,2,3},{5,6,7}};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 (បន្ត)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9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docs.oracle.com/javase/tutorial/java/nutsandbolts/branch.html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stackoverflow.com/questions/462373/difference-between-break-and-continue-statement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https://www.youtube.com/watch?v=-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sV-Ry1tX54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http://www.java2novice.com/java-arrays/declare-initialize-one-dimensional-array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err="1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Ebook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Java 4 Selenium Web 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Driver</a:t>
            </a: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Control Flow Statement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If-then/if-then-else statement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Switch-case Statement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For loop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Do-while loop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reak &amp; 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Array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One-Dimensional array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Many-Dimensional array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85336"/>
            <a:ext cx="11180795" cy="4312251"/>
          </a:xfrm>
        </p:spPr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Control Flow Statement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អនុញ្ញាតឲ្យយើង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run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ឬ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skip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ដំណើរការរបស់កូដនៅពេលដែល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ជួបនឹងលក្ខខណ្ឌណាមួយ។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61" y="2851731"/>
            <a:ext cx="8142857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If-then/if-then-else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 execute statement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ពេលណា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លក្ខខណ្ឌពិ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if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(condition){</a:t>
            </a:r>
          </a:p>
          <a:p>
            <a:pPr marL="240030" lvl="1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statement(s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	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If-then/if-then-else Statement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</a:p>
          <a:p>
            <a:pPr marL="240030" lvl="1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14" y="2603472"/>
            <a:ext cx="8718884" cy="40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If-then/if-then-else Statement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04788" indent="-204788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If-then-else execute the statements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នៅបន្ទាប់ពី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if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ពេលណា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លក្ខខណ្ឌពិត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the statements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នៅបន្ទាប់ពី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else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ពេលដែលលក្ខខណ្ឌនៅ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ត្រង់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លើទាំងអស់មិនពិ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if(condition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){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statement(s);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else{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statement(s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If-then/if-then-else Statement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If-then-else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</a:p>
          <a:p>
            <a:pPr marL="240030" lvl="1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19" y="2707070"/>
            <a:ext cx="8410074" cy="39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781</Words>
  <Application>Microsoft Office PowerPoint</Application>
  <PresentationFormat>Widescreen</PresentationFormat>
  <Paragraphs>245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មាតិកា</vt:lpstr>
      <vt:lpstr>  Control Flow Statement  </vt:lpstr>
      <vt:lpstr> ១. If-then/if-then-else Statement </vt:lpstr>
      <vt:lpstr> ១. If-then/if-then-else Statement (បន្ត) </vt:lpstr>
      <vt:lpstr> ១. If-then/if-then-else Statement (បន្ត) </vt:lpstr>
      <vt:lpstr> ១. If-then/if-then-else Statement (បន្ត) </vt:lpstr>
      <vt:lpstr> ២. Switch-case Statement </vt:lpstr>
      <vt:lpstr> ២. Switch-case Statement (បន្ត)  </vt:lpstr>
      <vt:lpstr> ៣. For loop </vt:lpstr>
      <vt:lpstr> ៣. For loop (បន្ត) </vt:lpstr>
      <vt:lpstr> ៤. Do-while loop </vt:lpstr>
      <vt:lpstr> ៥. break &amp; continue Keyword </vt:lpstr>
      <vt:lpstr> ៥. break &amp; continue Keyword (បន្ត) </vt:lpstr>
      <vt:lpstr>  ៥. break &amp; continue Keyword (បន្ត)  </vt:lpstr>
      <vt:lpstr>  ៥. break &amp; continue Keyword (បន្ត)  </vt:lpstr>
      <vt:lpstr>  ៥. break &amp; continue Keyword (បន្ត)  </vt:lpstr>
      <vt:lpstr>  ៥. break &amp; continue Keyword (បន្ត)  </vt:lpstr>
      <vt:lpstr>  Array  </vt:lpstr>
      <vt:lpstr>  Array (បន្ត)  </vt:lpstr>
      <vt:lpstr> ១. Array មួយវិមាត្រ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2016-04-17T13:22:10Z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