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503" r:id="rId3"/>
    <p:sldId id="505" r:id="rId4"/>
    <p:sldId id="426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8" r:id="rId16"/>
    <p:sldId id="516" r:id="rId17"/>
    <p:sldId id="519" r:id="rId18"/>
    <p:sldId id="517" r:id="rId19"/>
    <p:sldId id="439" r:id="rId20"/>
    <p:sldId id="4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methods.htm" TargetMode="External"/><Relationship Id="rId7" Type="http://schemas.openxmlformats.org/officeDocument/2006/relationships/hyperlink" Target="http://www.javascode.com/java/variables-and-datatypes.html" TargetMode="External"/><Relationship Id="rId2" Type="http://schemas.openxmlformats.org/officeDocument/2006/relationships/hyperlink" Target="http://www.tutorialspoint.com/java/java_modifier_type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this-keyword" TargetMode="External"/><Relationship Id="rId5" Type="http://schemas.openxmlformats.org/officeDocument/2006/relationships/hyperlink" Target="http://java67.blogspot.com/2014/09/Why-constructor-is-important-in-java-example.html" TargetMode="External"/><Relationship Id="rId4" Type="http://schemas.openxmlformats.org/officeDocument/2006/relationships/hyperlink" Target="http://beginnersbook.com/2013/03/constructors-in-java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1.4 Sample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26" t="34296" r="62180" b="28579"/>
          <a:stretch/>
        </p:blipFill>
        <p:spPr>
          <a:xfrm>
            <a:off x="1983157" y="1545035"/>
            <a:ext cx="6986031" cy="52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392351" cy="431225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គឺជាពុម្ពគំរូមួយដែលគេប្រើដើម្បីបង្កើត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គឺជាវត្ថុតាងដែលសំដែងលក្ខណៈរបស់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9" y="1611932"/>
            <a:ext cx="4994884" cy="39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 (</a:t>
            </a:r>
            <a:r>
              <a:rPr lang="en-US" sz="3000" b="1" dirty="0">
                <a:solidFill>
                  <a:srgbClr val="FF0000"/>
                </a:solidFill>
                <a:cs typeface="Khmer OS Battambang" panose="02000500000000020004" pitchFamily="2" charset="0"/>
              </a:rPr>
              <a:t>class structure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392351" cy="431225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ដូចតទៅៈ</a:t>
            </a:r>
          </a:p>
          <a:p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[modifier] </a:t>
            </a: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class_name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//class members here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19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52" y="1635760"/>
            <a:ext cx="59626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"/>
          <a:stretch/>
        </p:blipFill>
        <p:spPr>
          <a:xfrm>
            <a:off x="6522992" y="1502410"/>
            <a:ext cx="5352381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 (</a:t>
            </a:r>
            <a:r>
              <a:rPr lang="en-US" sz="3000" b="1" dirty="0">
                <a:solidFill>
                  <a:srgbClr val="FF0000"/>
                </a:solidFill>
                <a:cs typeface="Khmer OS Battambang" panose="02000500000000020004" pitchFamily="2" charset="0"/>
              </a:rPr>
              <a:t>constructor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480841" cy="4312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code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នៅក្នុង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ដែលត្រូវបានបង្កើតឡើងសំរាប់ដំណើរការនៃការបង្កើត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របស់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គោលការនៃការបង្កើត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r​ </a:t>
            </a: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	Constructor​ </a:t>
            </a: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ត្រូវតែមានឈ្មោះដូច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	Constructor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មិនត្រូវការ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ទេ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6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86" y="3642852"/>
            <a:ext cx="5044416" cy="2888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 (</a:t>
            </a:r>
            <a:r>
              <a:rPr lang="en-US" sz="3000" b="1" dirty="0">
                <a:solidFill>
                  <a:srgbClr val="FF0000"/>
                </a:solidFill>
                <a:cs typeface="Khmer OS Battambang" panose="02000500000000020004" pitchFamily="2" charset="0"/>
              </a:rPr>
              <a:t>constructor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262240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ប្រភេទនៃ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២ប្រភេទគឺ៖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គ្មាន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Parameters)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Parameterized Constructor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(Constructor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Parameters)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02565"/>
            <a:ext cx="69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របៀបបង្កើត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 </a:t>
            </a:r>
          </a:p>
        </p:txBody>
      </p:sp>
    </p:spTree>
    <p:extLst>
      <p:ext uri="{BB962C8B-B14F-4D97-AF65-F5344CB8AC3E}">
        <p14:creationId xmlns:p14="http://schemas.microsoft.com/office/powerpoint/2010/main" val="7813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 (</a:t>
            </a:r>
            <a:r>
              <a:rPr lang="en-US" sz="3000" b="1" dirty="0">
                <a:solidFill>
                  <a:srgbClr val="FF0000"/>
                </a:solidFill>
                <a:cs typeface="Khmer OS Battambang" panose="02000500000000020004" pitchFamily="2" charset="0"/>
              </a:rPr>
              <a:t>this &amp; this()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9401022" cy="478251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 this ប្រើសំរាប់ តំណាងឲ្យ </a:t>
            </a:r>
            <a:r>
              <a:rPr lang="en-US" sz="88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Current  Object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​ ។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ប្រសិនបើ​​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 instance Variable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មានឈ្មោះដូចគ្នាទៅនិង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Local Variable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ដូចនេះគេប្រើ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សំរាប់សំគាល់ទៅលើ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instance variable.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solidFill>
                  <a:srgbClr val="7F004F"/>
                </a:solidFill>
                <a:latin typeface="Khmer OS Battambang" pitchFamily="2" charset="0"/>
                <a:cs typeface="Khmer OS Battambang" pitchFamily="2" charset="0"/>
              </a:rPr>
              <a:t>public class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 Car{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6400" dirty="0" err="1">
                <a:solidFill>
                  <a:srgbClr val="7F004F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640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id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String </a:t>
            </a:r>
            <a:r>
              <a:rPr lang="en-US" sz="640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6400" dirty="0">
                <a:solidFill>
                  <a:srgbClr val="770050"/>
                </a:solidFill>
                <a:latin typeface="Khmer OS Battambang" pitchFamily="2" charset="0"/>
                <a:cs typeface="Khmer OS Battambang" pitchFamily="2" charset="0"/>
              </a:rPr>
              <a:t>public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 Car(</a:t>
            </a:r>
            <a:r>
              <a:rPr lang="en-US" sz="640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640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id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, String </a:t>
            </a:r>
            <a:r>
              <a:rPr lang="en-US" sz="640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6400" dirty="0">
                <a:solidFill>
                  <a:srgbClr val="77005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640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id 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640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id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	this.</a:t>
            </a:r>
            <a:r>
              <a:rPr lang="en-US" sz="640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name 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640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;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24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16" y="2666319"/>
            <a:ext cx="6287382" cy="2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2" y="1490358"/>
            <a:ext cx="6228788" cy="4433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 (</a:t>
            </a:r>
            <a:r>
              <a:rPr lang="en-US" sz="3000" b="1" dirty="0">
                <a:solidFill>
                  <a:srgbClr val="FF0000"/>
                </a:solidFill>
                <a:cs typeface="Khmer OS Battambang" panose="02000500000000020004" pitchFamily="2" charset="0"/>
              </a:rPr>
              <a:t>this &amp; this()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3" y="1611932"/>
            <a:ext cx="5890906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this()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ប្រើសំរាប់ហៅ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Overload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ដែលពេលយកទៅប្រើវាត្រូវតែជា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First Statement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" t="9193" r="4631" b="11267"/>
          <a:stretch/>
        </p:blipFill>
        <p:spPr>
          <a:xfrm>
            <a:off x="6422571" y="1611932"/>
            <a:ext cx="5540829" cy="3605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 Class &amp; Object (</a:t>
            </a:r>
            <a:r>
              <a:rPr lang="en-US" sz="3000" b="1" dirty="0">
                <a:solidFill>
                  <a:srgbClr val="FF0000"/>
                </a:solidFill>
                <a:cs typeface="Khmer OS Battambang" panose="02000500000000020004" pitchFamily="2" charset="0"/>
              </a:rPr>
              <a:t>creating object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392351" cy="4312251"/>
          </a:xfrm>
        </p:spPr>
        <p:txBody>
          <a:bodyPr/>
          <a:lstStyle/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Syntax: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chemeClr val="accent1"/>
                </a:solidFill>
                <a:latin typeface="+mj-lt"/>
                <a:cs typeface="Khmer OS Battambang" panose="02000500000000020004" pitchFamily="2" charset="0"/>
              </a:rPr>
              <a:t>Declaration = Instantiation;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endParaRPr lang="en-US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Declaration: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ជាការប្រកាសនូវ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reference variable</a:t>
            </a:r>
          </a:p>
          <a:p>
            <a:pPr marL="240030" lvl="1" indent="0">
              <a:lnSpc>
                <a:spcPct val="150000"/>
              </a:lnSpc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Instantiation: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ជាដំណើរការនៃការបង្កើតនូវ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object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ថ្មី ដោយប្រើប្រាស់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keyword “new”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ជាមួយនឹងការហៅ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constructor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របស់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class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0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http://www.tutorialspoint.com/java/java_modifier_types.htm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http://www.tutorialspoint.com/java/java_methods.htm</a:t>
            </a:r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http://beginnersbook.com/2013/03/constructors-in-java/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http://java67.blogspot.com/2014/09/Why-constructor-is-important-in-java-example.html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http://beginnersbook.com/2013/03/constructors-in-java/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http://www.javatpoint.com/this-keyword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http://www.javascode.com/java/variables-and-datatypes.html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Method, Class &amp; Object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1426542"/>
            <a:ext cx="9487300" cy="5242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1.	Java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Return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Access Modifier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Parameter</a:t>
            </a:r>
          </a:p>
          <a:p>
            <a:pPr marL="457200" indent="-457200">
              <a:buAutoNum type="arabicPeriod" startAt="2"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Class &amp;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Constructor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this &amp; this()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Object creation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Objective: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Understands: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Structure of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Return type of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Difference between 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this()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How constructor work?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wonderhowto.com/img/73/10/63557959095802/0/hack-like-pro-python-scripting-for-aspiring-hacker-part-2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70" y="3194822"/>
            <a:ext cx="5730338" cy="3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1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អ្វីទៅជា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Method?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88975" y="1611931"/>
            <a:ext cx="11020927" cy="431225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គឺជាបណ្ដុំនៃ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ដែលចងបញ្ចូលគ្នាជាសំណុំកូដមួយដើម្បីប្រើប្រាស់ជា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operation   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មួយដែលបង្កើតជា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action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ទៅអោយ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ជាទូទៅគេដាក់ឈ្មោះ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ជាពាក្យកិរិយាស័ព្ទ និងវាបញ្ចប់ដោយសញ្ញា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“ () ”</a:t>
            </a: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75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1.1 Structure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របស់​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27" y="1526345"/>
            <a:ext cx="9132746" cy="38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1.2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អ្វីជា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Access Modifiers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5775" y="1618649"/>
            <a:ext cx="11020927" cy="131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Access Modifier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គឺជាការកំណត់នូវ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accessibility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របស់​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នីមួយៗ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ដោយប្រើប្រាស់នូវ​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Keywords: Public, Protected, Private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រឺ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default access modifier.</a:t>
            </a: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050" name="Picture 2" descr="http://1.bp.blogspot.com/-vHS6PrNDc0w/UPXFbcLp1UI/AAAAAAAAACA/lXS2KlNCV90/s1600/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80" y="2783541"/>
            <a:ext cx="9101043" cy="36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1.3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អ្វីជា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Return Type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?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58793" y="1923449"/>
            <a:ext cx="11020927" cy="386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គឺជាប្រភេទនៃទិន្នន័យដែលកំណត់លក្ខណៈនៃការ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អាចជាៈ</a:t>
            </a:r>
          </a:p>
          <a:p>
            <a:pPr>
              <a:buClr>
                <a:srgbClr val="000000">
                  <a:lumMod val="6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Object-reference type</a:t>
            </a:r>
          </a:p>
          <a:p>
            <a:pPr>
              <a:buClr>
                <a:srgbClr val="000000">
                  <a:lumMod val="6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 data type</a:t>
            </a:r>
          </a:p>
          <a:p>
            <a:pPr>
              <a:buClr>
                <a:srgbClr val="000000">
                  <a:lumMod val="65000"/>
                </a:srgbClr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“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ត្រូវតែមាន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“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“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”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ជាប្រភេទនៃ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ដែលមិនមានតំលៃ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return.</a:t>
            </a: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6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1.4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អ្វីជា​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Parameters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?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58793" y="1923449"/>
            <a:ext cx="11020927" cy="447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20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Parameter </a:t>
            </a:r>
            <a:r>
              <a:rPr lang="km-KH" sz="2200" dirty="0">
                <a:latin typeface="+mj-lt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+mj-lt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+mj-lt"/>
                <a:cs typeface="Khmer OS Battambang" panose="02000500000000020004" pitchFamily="2" charset="0"/>
              </a:rPr>
              <a:t>ដែលស្ថិតនៅក្នុង ​</a:t>
            </a:r>
            <a:r>
              <a:rPr lang="en-US" sz="2200" dirty="0">
                <a:latin typeface="+mj-lt"/>
                <a:cs typeface="Khmer OS Battambang" panose="02000500000000020004" pitchFamily="2" charset="0"/>
              </a:rPr>
              <a:t>”</a:t>
            </a:r>
            <a:r>
              <a:rPr lang="en-US" sz="2200" dirty="0">
                <a:solidFill>
                  <a:schemeClr val="accent1"/>
                </a:solidFill>
                <a:latin typeface="+mj-lt"/>
                <a:cs typeface="Khmer OS Battambang" panose="02000500000000020004" pitchFamily="2" charset="0"/>
              </a:rPr>
              <a:t>( )</a:t>
            </a:r>
            <a:r>
              <a:rPr lang="en-US" sz="2200" dirty="0">
                <a:latin typeface="+mj-lt"/>
                <a:cs typeface="Khmer OS Battambang" panose="02000500000000020004" pitchFamily="2" charset="0"/>
              </a:rPr>
              <a:t>” </a:t>
            </a:r>
            <a:r>
              <a:rPr lang="km-KH" sz="2200" dirty="0">
                <a:latin typeface="+mj-lt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+mj-lt"/>
                <a:cs typeface="Khmer OS Battambang" panose="02000500000000020004" pitchFamily="2" charset="0"/>
              </a:rPr>
              <a:t> head </a:t>
            </a:r>
            <a:r>
              <a:rPr lang="km-KH" sz="2200" dirty="0">
                <a:latin typeface="+mj-lt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+mj-lt"/>
                <a:cs typeface="Khmer OS Battambang" panose="02000500000000020004" pitchFamily="2" charset="0"/>
              </a:rPr>
              <a:t>ដែលប្រើប្រាស់ដើម្បីទទួលយកនូវតម្លៃដែលចាំបាច់ក្នុងការធ្វើការងារផ្សេងៗ</a:t>
            </a:r>
            <a:endParaRPr lang="en-US" sz="2200" dirty="0">
              <a:latin typeface="+mj-lt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ដើម្បីប្រើ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ដែលមាន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Parameter list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យើងត្រូវបញ្ចូលតំលៃទៅតាមលំដាប់នៃ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parameter</a:t>
            </a: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មួយអាចមាន រឺគ្មាន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parameter </a:t>
            </a:r>
            <a:r>
              <a:rPr lang="km-KH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អាស្រ័យទៅលើគោលបំណង និងការបងើ្កត 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method</a:t>
            </a: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2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670</Words>
  <Application>Microsoft Office PowerPoint</Application>
  <PresentationFormat>Widescreen</PresentationFormat>
  <Paragraphs>141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Objective:</vt:lpstr>
      <vt:lpstr>1 អ្វីទៅជា Method?</vt:lpstr>
      <vt:lpstr>1.1 Structure របស់​ Method</vt:lpstr>
      <vt:lpstr>1.2 អ្វីជា Access Modifiers?</vt:lpstr>
      <vt:lpstr>1.3 អ្វីជា Return Type ?</vt:lpstr>
      <vt:lpstr>1.4 អ្វីជា​ Parameters ?</vt:lpstr>
      <vt:lpstr>1.4 Sample code</vt:lpstr>
      <vt:lpstr>2 Class &amp; Object</vt:lpstr>
      <vt:lpstr>2 Class &amp; Object (class structure)</vt:lpstr>
      <vt:lpstr>2 Class &amp; Object (constructor)</vt:lpstr>
      <vt:lpstr>2 Class &amp; Object (constructor)</vt:lpstr>
      <vt:lpstr>2 Class &amp; Object (this &amp; this())</vt:lpstr>
      <vt:lpstr>2 Class &amp; Object (this &amp; this())</vt:lpstr>
      <vt:lpstr>2 Class &amp; Object (creating object)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2016-04-19T00:58:22Z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