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03" r:id="rId3"/>
    <p:sldId id="505" r:id="rId4"/>
    <p:sldId id="426" r:id="rId5"/>
    <p:sldId id="520" r:id="rId6"/>
    <p:sldId id="428" r:id="rId7"/>
    <p:sldId id="506" r:id="rId8"/>
    <p:sldId id="507" r:id="rId9"/>
    <p:sldId id="508" r:id="rId10"/>
    <p:sldId id="521" r:id="rId11"/>
    <p:sldId id="50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5" r:id="rId24"/>
    <p:sldId id="536" r:id="rId25"/>
    <p:sldId id="533" r:id="rId26"/>
    <p:sldId id="439" r:id="rId27"/>
    <p:sldId id="534" r:id="rId28"/>
    <p:sldId id="519" r:id="rId29"/>
    <p:sldId id="4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0399" autoAdjust="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04/19/2016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</a:t>
            </a:r>
            <a:r>
              <a:rPr lang="en-US" dirty="0" err="1" smtClean="0">
                <a:effectLst/>
              </a:rPr>
              <a:t>getInstance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3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3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4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pass method into method too. By</a:t>
            </a:r>
            <a:r>
              <a:rPr lang="en-US" baseline="0" dirty="0" smtClean="0"/>
              <a:t> using lambda expression or method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04/19/2016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04/19/2016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04/19/2016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javaOO/arguments.html" TargetMode="External"/><Relationship Id="rId3" Type="http://schemas.openxmlformats.org/officeDocument/2006/relationships/hyperlink" Target="http://www.homeandlearn.co.uk/java/java_methods.html" TargetMode="External"/><Relationship Id="rId7" Type="http://schemas.openxmlformats.org/officeDocument/2006/relationships/hyperlink" Target="https://docs.oracle.com/javase/tutorial/java/javaOO/accesscontrol.html" TargetMode="External"/><Relationship Id="rId2" Type="http://schemas.openxmlformats.org/officeDocument/2006/relationships/hyperlink" Target="http://www.dailyfreecode.com/code/definition-structure-method-1353.asp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tnetperls.com/return-java" TargetMode="External"/><Relationship Id="rId5" Type="http://schemas.openxmlformats.org/officeDocument/2006/relationships/hyperlink" Target="http://stackoverflow.com/questions/2832472/how-to-return-2-values-from-a-java-function" TargetMode="External"/><Relationship Id="rId10" Type="http://schemas.openxmlformats.org/officeDocument/2006/relationships/hyperlink" Target="https://docs.oracle.com/javase/tutorial/java/javaOO/lambdaexpressions.html" TargetMode="External"/><Relationship Id="rId4" Type="http://schemas.openxmlformats.org/officeDocument/2006/relationships/hyperlink" Target="https://www.quora.com/If-a-Java-method-has-the-return-type-Void-what-value-can-be-returned-by-the-function" TargetMode="External"/><Relationship Id="rId9" Type="http://schemas.openxmlformats.org/officeDocument/2006/relationships/hyperlink" Target="http://stackoverflow.com/questions/6029012/how-to-do-call-by-reference-in-java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objectcreation.html" TargetMode="External"/><Relationship Id="rId2" Type="http://schemas.openxmlformats.org/officeDocument/2006/relationships/hyperlink" Target="http://www.tutorialspoint.com/java/java_object_classes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vatpoint.com/this-keyword" TargetMode="External"/><Relationship Id="rId4" Type="http://schemas.openxmlformats.org/officeDocument/2006/relationships/hyperlink" Target="http://www.javatpoint.com/construct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5">
        <p:fade/>
      </p:transition>
    </mc:Choice>
    <mc:Fallback xmlns="">
      <p:transition spd="med" advTm="13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ប្រើដើម្បីកំណត់កំរិតក្នុងការ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field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ដទៃទៀត ។ </a:t>
            </a: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ចែកចេញជាពីរ ធំៗគឺ៖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At the top level: public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At the member level: public, private, protected, default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តារាងខាងក្រោមបង្ហាញពីកំរិត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Access modifier:</a:t>
            </a:r>
          </a:p>
          <a:p>
            <a:pPr marL="0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56644"/>
              </p:ext>
            </p:extLst>
          </p:nvPr>
        </p:nvGraphicFramePr>
        <p:xfrm>
          <a:off x="606394" y="2423775"/>
          <a:ext cx="10823605" cy="307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4721">
                  <a:extLst>
                    <a:ext uri="{9D8B030D-6E8A-4147-A177-3AD203B41FA5}">
                      <a16:colId xmlns:a16="http://schemas.microsoft.com/office/drawing/2014/main" xmlns="" val="3372946960"/>
                    </a:ext>
                  </a:extLst>
                </a:gridCol>
                <a:gridCol w="1482230">
                  <a:extLst>
                    <a:ext uri="{9D8B030D-6E8A-4147-A177-3AD203B41FA5}">
                      <a16:colId xmlns:a16="http://schemas.microsoft.com/office/drawing/2014/main" xmlns="" val="235875756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xmlns="" val="4122074701"/>
                    </a:ext>
                  </a:extLst>
                </a:gridCol>
                <a:gridCol w="3058442">
                  <a:extLst>
                    <a:ext uri="{9D8B030D-6E8A-4147-A177-3AD203B41FA5}">
                      <a16:colId xmlns:a16="http://schemas.microsoft.com/office/drawing/2014/main" xmlns="" val="710842983"/>
                    </a:ext>
                  </a:extLst>
                </a:gridCol>
                <a:gridCol w="2164721">
                  <a:extLst>
                    <a:ext uri="{9D8B030D-6E8A-4147-A177-3AD203B41FA5}">
                      <a16:colId xmlns:a16="http://schemas.microsoft.com/office/drawing/2014/main" xmlns="" val="3900111297"/>
                    </a:ext>
                  </a:extLst>
                </a:gridCol>
              </a:tblGrid>
              <a:tr h="61529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Access Modifier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Within Class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Within package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Outside</a:t>
                      </a:r>
                      <a:r>
                        <a:rPr lang="en-US" sz="16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package by subclass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Outside</a:t>
                      </a:r>
                      <a:r>
                        <a:rPr lang="en-US" sz="1600" b="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package</a:t>
                      </a:r>
                      <a:endParaRPr lang="en-US" sz="16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47074"/>
                  </a:ext>
                </a:extLst>
              </a:tr>
              <a:tr h="61529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Private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027390"/>
                  </a:ext>
                </a:extLst>
              </a:tr>
              <a:tr h="61529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920910"/>
                  </a:ext>
                </a:extLst>
              </a:tr>
              <a:tr h="61529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Protected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9756669"/>
                  </a:ext>
                </a:extLst>
              </a:tr>
              <a:tr h="61529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57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0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គឺជាបណ្ដុំនៃ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variables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declaration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វាមាននាទីទទួល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តម្លៃពី 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Arguments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ទៅប្រើប្រាស់ក្នុង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សំគាល់៖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ការបញ្ជូនតម្លៃទៅកាន់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pass-by-value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មិនអនុញ្ញាត្ដិ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pass-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by-reference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តែយើងអាចប្រើ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ដើម្បីទទួលបាន លក្ខណៈដូច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pass-by-reference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ដូចជា៖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an array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a collection</a:t>
            </a:r>
          </a:p>
          <a:p>
            <a:pPr marL="240030" lvl="1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បានផ្ដល់នូវ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ពិសេសមួយហៅថា 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varargs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ដើម្បីទទួលតម្លៃប្រភេទទិន្នន័យ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ដូចគ្នាបានច្រើន ដែលយើងមិនបានដឹងចំនួនកំណត់ ។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Syntax: 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accessModifier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returnType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MethName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… 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paramName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public void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drawPolygon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… corners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…………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&amp; Object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template / blue print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ដែលពិពណ៌នា 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behaviors/states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ផ្ទុកនូវ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behaviors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instance of a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 តម្លៃពី 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មួយទៅ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មួយផ្សេងទៀតគឺខុសគ្នា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8" y="2944579"/>
            <a:ext cx="4196443" cy="34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Class Structure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Java program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យ៉ាងតិចមួយ 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Java 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signature, optional constructors, optional data member (fields)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optional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គ្រប់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class extend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super 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មួយឈ្មោះ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រាល់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implement interface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មួយ ឬច្រើន 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Class Structure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[</a:t>
            </a:r>
            <a:r>
              <a:rPr lang="en-US" sz="225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modifiers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] 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classIdentifier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[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extends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err="1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superClassIdentifier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]</a:t>
            </a:r>
          </a:p>
          <a:p>
            <a:pPr marL="0" indent="0"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[</a:t>
            </a:r>
            <a:r>
              <a:rPr lang="en-US" sz="22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implements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interfaceIdentifier1, interfaceIdentifier2, etc.] {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[data members]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[constructors]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	[methods]</a:t>
            </a:r>
          </a:p>
          <a:p>
            <a:pPr marL="0" indent="0"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31" y="2860770"/>
            <a:ext cx="4617584" cy="35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ជាប្រភេទ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ពិសេស ដែលប្រើសម្រាប់ឱ្យកម្មវិធីធ្វើអ្វីមួយពេលចាប់ផ្ដើម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ដំបូង ។ វាកើតឡើងនៅពេល បង្ដើត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Java constructor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មានឈ្មោះដូច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ចែកចេញជាពីរ៖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Default constructor (no-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arg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constructor)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Parameterized constructor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00" y="2448756"/>
            <a:ext cx="3150557" cy="35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public class Student{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Khmer OS Battambang" pitchFamily="2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anose="020B0609020204030204" pitchFamily="49" charset="0"/>
                <a:cs typeface="Khmer OS Battambang" pitchFamily="2" charset="0"/>
              </a:rPr>
              <a:t>String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 name;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public Student(){}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//default constructor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public Student(</a:t>
            </a:r>
            <a:r>
              <a:rPr lang="en-US" sz="1800" dirty="0" err="1" smtClean="0">
                <a:latin typeface="Consolas" panose="020B0609020204030204" pitchFamily="49" charset="0"/>
                <a:cs typeface="Khmer OS Battambang" pitchFamily="2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Khmer OS Battambang" pitchFamily="2" charset="0"/>
              </a:rPr>
              <a:t>sID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, String </a:t>
            </a:r>
            <a:r>
              <a:rPr lang="en-US" sz="1800" dirty="0" err="1" smtClean="0">
                <a:latin typeface="Consolas" panose="020B0609020204030204" pitchFamily="49" charset="0"/>
                <a:cs typeface="Khmer OS Battambang" pitchFamily="2" charset="0"/>
              </a:rPr>
              <a:t>sName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) {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Khmer OS Battambang" pitchFamily="2" charset="0"/>
              </a:rPr>
              <a:t>// parameterize constructor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	id = </a:t>
            </a:r>
            <a:r>
              <a:rPr lang="en-US" sz="1800" dirty="0" err="1" smtClean="0">
                <a:latin typeface="Consolas" panose="020B0609020204030204" pitchFamily="49" charset="0"/>
                <a:cs typeface="Khmer OS Battambang" pitchFamily="2" charset="0"/>
              </a:rPr>
              <a:t>sID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	name = </a:t>
            </a:r>
            <a:r>
              <a:rPr lang="en-US" sz="1800" dirty="0" err="1" smtClean="0">
                <a:latin typeface="Consolas" panose="020B0609020204030204" pitchFamily="49" charset="0"/>
                <a:cs typeface="Khmer OS Battambang" pitchFamily="2" charset="0"/>
              </a:rPr>
              <a:t>sName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Khmer OS Battambang" pitchFamily="2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សំគាល់៖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modifier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private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ដើម្បីឱ្យ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មិនអាចបង្ដើត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instance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 ។ ហើយវាប្រើដើម្បី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support Singleton pattern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ក្នុងការបង្ដើត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តែមួយគត់ 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static Student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Student();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Student() {}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private constructor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static Student </a:t>
            </a:r>
            <a:r>
              <a:rPr lang="en-US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and Class &amp; Object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ង៉ាន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This &amp; This()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this &amp; this()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មានប្រាំមួយ៖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ប្រើដើម្បីថាកំពុង ឈរលើ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current class instance variable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this()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invoke current class constructor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invoke current class method (implicitly)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អាចបញ្ចូន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call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អាចបញ្ជូន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Argument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constructor call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ប្រើដើម្បី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current class instance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This &amp; This()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 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Student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name;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Student() {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“Hello! I'm BTB Student.”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Student(String name)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this();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invoked current class constructor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this.name = name;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current class instance variable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“My name is 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this.name);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This &amp; This()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ឧទា៖ </a:t>
            </a:r>
          </a:p>
          <a:p>
            <a:pPr marL="0" indent="0">
              <a:buNone/>
            </a:pPr>
            <a:r>
              <a:rPr lang="km-KH" sz="4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S2{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4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m(S2 </a:t>
            </a:r>
            <a:r>
              <a:rPr lang="en-US" sz="43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){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4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"method is invoked"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4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p(){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4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m(</a:t>
            </a:r>
            <a:r>
              <a:rPr lang="en-US" sz="43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4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 </a:t>
            </a:r>
            <a:r>
              <a:rPr lang="en-US" sz="43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//pass this as an argument</a:t>
            </a:r>
            <a:endParaRPr lang="en-US" sz="4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}  </a:t>
            </a:r>
            <a:endParaRPr lang="en-US" sz="4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main(String </a:t>
            </a:r>
            <a:r>
              <a:rPr lang="en-US" sz="43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[]){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	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S2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s1 = </a:t>
            </a:r>
            <a:r>
              <a:rPr lang="en-US" sz="43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S2();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s1.p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();  </a:t>
            </a:r>
          </a:p>
          <a:p>
            <a:pPr marL="0" indent="0">
              <a:buNone/>
            </a:pP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This &amp; This()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 </a:t>
            </a:r>
          </a:p>
          <a:p>
            <a:pPr marL="0" indent="0">
              <a:buNone/>
            </a:pPr>
            <a:r>
              <a:rPr lang="km-KH" sz="4000" dirty="0">
                <a:latin typeface="Consolas" panose="020B0609020204030204" pitchFamily="49" charset="0"/>
                <a:cs typeface="Khmer OS Battambang" pitchFamily="2" charset="0"/>
              </a:rPr>
              <a:t>	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A{  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(){  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return an instance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 java"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);}  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Test1{  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main(String 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[]){  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A().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 Object Creation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ក្នុងការបង្ដើត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មានបីជំហាន៖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ការប្រកាសឈ្មោះអញ្ញាត្ដិ ជាមួយប្រភេទ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‘new’ key word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ក្នុងការបង្ដើត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Initialization: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‘new’ keyword is followed by a call to a constructor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ឧទា៖</a:t>
            </a:r>
          </a:p>
          <a:p>
            <a:pPr marL="240030" lvl="1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 </a:t>
            </a:r>
            <a:r>
              <a:rPr lang="en-US" sz="24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stu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Student(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1,”DK”,”Male”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សំគាល់៖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យើងក៏អាចបង្ដើត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pattern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មួយចំនួនដូចជា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Singleton, Factory etc.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www.dailyfreecode.com/code/definition-structure-method-1353.aspx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www.homeandlearn.co.uk/java/java_methods.html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www.quora.com/If-a-Java-method-has-the-return-type-Void-what-value-can-be-returned-by-the-function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stackoverflow.com/questions/2832472/how-to-return-2-values-from-a-java-function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www.dotnetperls.com/return-java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https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docs.oracle.com/javase/tutorial/java/javaOO/accesscontrol.html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docs.oracle.com/javase/tutorial/java/javaOO/arguments.html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stackoverflow.com/questions/6029012/how-to-do-call-by-reference-in-javas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docs.oracle.com/javase/tutorial/java/javaOO/lambdaexpressions.html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www.tutorialspoint.com/java/java_object_classes.htm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docs.oracle.com/javase/tutorial/java/javaOO/objectcreation.html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www.javatpoint.com/constructor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www.javatpoint.com/this-keyword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56" y="1640753"/>
            <a:ext cx="4753697" cy="4753697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Java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1.1 Structure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1.2 Return 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1.3 Access modifier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1.4 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Class &amp;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2.1 Class Structure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2.2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2.3 this &amp; this()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2.4 Object 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ជាបណ្ដុំនៃ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ប្រៀបដូចជា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sub program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ដែលបង្កើតឡើងធ្វើការងារ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ជាក់លាក់ណាមួយ 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លក្ខណៈ 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ហៅ </a:t>
            </a:r>
            <a:r>
              <a:rPr lang="en-US" sz="225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ដទៃទៀតនៅក្នុង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ដូចគ្នា ឬខុសគ្នា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មិនអាចសរសេរ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ក្រៅ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មិនអាចនៅក្រៅ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22" y="3093579"/>
            <a:ext cx="3854060" cy="2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Structure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8" y="1513755"/>
            <a:ext cx="8802961" cy="515501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 ៤ ប្រភេទ៖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គ្មាន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parameters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និង គ្មាន 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ប្រើសម្រាប់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តម្លៃណាមួយក្រោយពេល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ធ្វើការចប់ 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r</a:t>
            </a:r>
            <a:r>
              <a:rPr lang="en-US" sz="24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eturn 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primitive type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object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និងជា </a:t>
            </a:r>
            <a:r>
              <a:rPr lang="en-US" sz="24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expression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សំគាល់៖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ប្រភេទជា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void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ក៏មាន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តម្លៃដែរនៅពេល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ធ្វើការចប់ 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ដែលតម្លៃរបស់វា គឺ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null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យើងមិនអាចមើលឃើញព្រោះវាជា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hidden key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word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ឧទា៖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expression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insert (Student s){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&lt;Student&gt;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arr.add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object type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846</Words>
  <Application>Microsoft Office PowerPoint</Application>
  <PresentationFormat>Widescreen</PresentationFormat>
  <Paragraphs>268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 UI</vt:lpstr>
      <vt:lpstr>Arial</vt:lpstr>
      <vt:lpstr>Consolas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 1. Java Method </vt:lpstr>
      <vt:lpstr> 1.1 Structure </vt:lpstr>
      <vt:lpstr> 1.1 Structure (ត) </vt:lpstr>
      <vt:lpstr> 1.2 Return type </vt:lpstr>
      <vt:lpstr> 1.2 Return type (តចប់) </vt:lpstr>
      <vt:lpstr> 1.3 Access modifier</vt:lpstr>
      <vt:lpstr> 1.3 Access modifier (តចប់)</vt:lpstr>
      <vt:lpstr> 1.4 Parameter</vt:lpstr>
      <vt:lpstr> 1.4 Parameter (តចប់)</vt:lpstr>
      <vt:lpstr> 2. Class &amp; Object</vt:lpstr>
      <vt:lpstr> 2.1 Class Structure</vt:lpstr>
      <vt:lpstr> 2.1 Class Structure (តចប់)</vt:lpstr>
      <vt:lpstr> 2.2 Constructor</vt:lpstr>
      <vt:lpstr> 2.2 Constructor (ត)</vt:lpstr>
      <vt:lpstr> 2.2 Constructor (តចប់)</vt:lpstr>
      <vt:lpstr> 2.3 This &amp; This()</vt:lpstr>
      <vt:lpstr> 2.3 This &amp; This() (ត)</vt:lpstr>
      <vt:lpstr> 2.3 This &amp; This() (ត)</vt:lpstr>
      <vt:lpstr> 2.3 This &amp; This() (តចប់)</vt:lpstr>
      <vt:lpstr> 2.4 Object Creation</vt:lpstr>
      <vt:lpstr> 3. ប្រភពឯកសារ </vt:lpstr>
      <vt:lpstr> 3. ប្រភពឯកសារ </vt:lpstr>
      <vt:lpstr> 8. សំណួរ ចម្លើយ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