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03" r:id="rId3"/>
    <p:sldId id="505" r:id="rId4"/>
    <p:sldId id="543" r:id="rId5"/>
    <p:sldId id="539" r:id="rId6"/>
    <p:sldId id="542" r:id="rId7"/>
    <p:sldId id="540" r:id="rId8"/>
    <p:sldId id="541" r:id="rId9"/>
    <p:sldId id="534" r:id="rId10"/>
    <p:sldId id="535" r:id="rId11"/>
    <p:sldId id="428" r:id="rId12"/>
    <p:sldId id="533" r:id="rId13"/>
    <p:sldId id="509" r:id="rId14"/>
    <p:sldId id="536" r:id="rId15"/>
    <p:sldId id="544" r:id="rId16"/>
    <p:sldId id="545" r:id="rId17"/>
    <p:sldId id="546" r:id="rId18"/>
    <p:sldId id="547" r:id="rId19"/>
    <p:sldId id="548" r:id="rId20"/>
    <p:sldId id="549" r:id="rId21"/>
    <p:sldId id="551" r:id="rId22"/>
    <p:sldId id="550" r:id="rId23"/>
    <p:sldId id="439" r:id="rId24"/>
    <p:sldId id="4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00CC"/>
    <a:srgbClr val="CCECFF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8869" autoAdjust="0"/>
  </p:normalViewPr>
  <p:slideViewPr>
    <p:cSldViewPr snapToGrid="0">
      <p:cViewPr varScale="1">
        <p:scale>
          <a:sx n="82" d="100"/>
          <a:sy n="82" d="100"/>
        </p:scale>
        <p:origin x="86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8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eginnersbook.com/2013/03/constructors-in-java/" TargetMode="External"/><Relationship Id="rId3" Type="http://schemas.openxmlformats.org/officeDocument/2006/relationships/hyperlink" Target="https://docs.oracle.com/javase/tutorial/java/javaOO/accesscontrol.html" TargetMode="External"/><Relationship Id="rId7" Type="http://schemas.openxmlformats.org/officeDocument/2006/relationships/hyperlink" Target="http://www.tutorialspoint.com/java/java_methods.htm" TargetMode="External"/><Relationship Id="rId2" Type="http://schemas.openxmlformats.org/officeDocument/2006/relationships/hyperlink" Target="http://tutorials.jenkov.com/java/access-modifier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modifier_types.htm" TargetMode="External"/><Relationship Id="rId11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://slideplayer.com/slide/2423448/" TargetMode="External"/><Relationship Id="rId10" Type="http://schemas.openxmlformats.org/officeDocument/2006/relationships/hyperlink" Target="http://www.javascode.com/java/variables-and-datatypes.html" TargetMode="External"/><Relationship Id="rId4" Type="http://schemas.openxmlformats.org/officeDocument/2006/relationships/hyperlink" Target="http://www.homeandlearn.co.uk/java/java_methods.html" TargetMode="External"/><Relationship Id="rId9" Type="http://schemas.openxmlformats.org/officeDocument/2006/relationships/hyperlink" Target="http://www.javatpoint.com/this-keywor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721437" y="3469362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255098"/>
            <a:ext cx="8245595" cy="760998"/>
          </a:xfrm>
        </p:spPr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538514"/>
            <a:ext cx="11020927" cy="51302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 Access Modifier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គី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Keyword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គេប្រើដើម្បី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កំណត់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កំរិតការ​ចូលទៅ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Access  Class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Members Class​ 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មាន​៤​ប្រភេទគឺ​</a:t>
            </a:r>
          </a:p>
          <a:p>
            <a:pPr marL="0" indent="0">
              <a:buNone/>
            </a:pPr>
            <a:r>
              <a:rPr lang="ca-ES" sz="2400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       </a:t>
            </a:r>
            <a:r>
              <a:rPr lang="ca-E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Defualt    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អាច Access បានតែក្នុង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ឬ Package ជាមួយគ្នា​។</a:t>
            </a:r>
          </a:p>
          <a:p>
            <a:pPr marL="0" indent="0">
              <a:buNone/>
            </a:pPr>
            <a:r>
              <a:rPr lang="ca-E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       Public​​​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​     អាច Access បានគ្រប់ទីកន្លែង ។</a:t>
            </a:r>
          </a:p>
          <a:p>
            <a:pPr marL="0" indent="0">
              <a:buNone/>
            </a:pPr>
            <a:r>
              <a:rPr lang="ca-E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       Protected</a:t>
            </a:r>
            <a:r>
              <a:rPr lang="ca-E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អាច Access បាន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តែក្នុង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Package  និង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​របស់វា​ ។</a:t>
            </a:r>
          </a:p>
          <a:p>
            <a:pPr marL="0" indent="0">
              <a:buNone/>
            </a:pPr>
            <a:r>
              <a:rPr lang="ca-E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        Privated  ​​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បានតែក្នុង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មួយគ្នាប៉ុណ្ណោះ ។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         </a:t>
            </a:r>
          </a:p>
          <a:p>
            <a:pPr marL="0" indent="0">
              <a:buNone/>
            </a:pPr>
            <a:r>
              <a:rPr lang="ca-E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	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Access Modifier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1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Example</a:t>
            </a:r>
            <a:r>
              <a:rPr lang="en-US" sz="2400" dirty="0" smtClean="0">
                <a:solidFill>
                  <a:srgbClr val="0070C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2453364"/>
            <a:ext cx="9361715" cy="39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Access Modifier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2058"/>
            <a:ext cx="11020927" cy="508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</a:t>
            </a:r>
            <a:r>
              <a:rPr lang="ca-ES" sz="24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ចំណាំ​​ ៖​​ ​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ចំពោះ​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class , method , constructor </a:t>
            </a:r>
            <a:r>
              <a:rPr lang="ca-E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ឬ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variable  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ដែលគ្មាន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Access</a:t>
            </a:r>
          </a:p>
          <a:p>
            <a:pPr marL="0" indent="0"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​​​    Modifier​ 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វានឹងចាប់យក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ជា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 Default </a:t>
            </a:r>
            <a:endParaRPr lang="ca-E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endParaRPr lang="ca-E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109" y="2403621"/>
            <a:ext cx="5517276" cy="41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smtClean="0">
                <a:latin typeface="Khmer OS Battambang" pitchFamily="2" charset="0"/>
                <a:cs typeface="Khmer OS Battambang" pitchFamily="2" charset="0"/>
              </a:rPr>
              <a:t>សសំដៅលើ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មួយប្រភេទដែលស្ថិតនៅក្នុង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function definition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វា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មាននាទី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សម្រាប់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pass value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ទៅឱ្យ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ឈ្មោះរបស់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មិនអាចប្រកាសជាន់គ្នាពីរដង 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scope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តែមួយ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ទេ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ប៉ុន្តែវាអាចមានឈ្មោះដូច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គ្នាទៅ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នឹងឈ្មោះរបស់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1.3 Parameter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5" y="4149095"/>
            <a:ext cx="6023747" cy="2245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43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&amp;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Class​</a:t>
            </a:r>
            <a:r>
              <a:rPr lang="ca-ES" sz="2050" dirty="0">
                <a:latin typeface="+mj-lt"/>
                <a:cs typeface="Khmer OS Battambang" panose="02000500000000020004" pitchFamily="2" charset="0"/>
              </a:rPr>
              <a:t>៖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គឺជាពុម្ពគំរូ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ដែលសម្រាប់បង្កើត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1"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៖គឺការសម្ដែងលក្ខលះរបស់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ca-ES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endParaRPr lang="km-KH" sz="2050" dirty="0">
              <a:solidFill>
                <a:srgbClr val="FF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http://olymp.idle.at/%7Eapollo/books/Java%20in%2021%20Tagen/graphics/02tyj0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12" y="1491175"/>
            <a:ext cx="5048713" cy="51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Class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ដូចតទៅៈ</a:t>
            </a:r>
          </a:p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[modifier] </a:t>
            </a: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class_name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//class members here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19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52" y="1635760"/>
            <a:ext cx="59626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Constructor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480841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code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នៅក្នុង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ដែលត្រូវបានបង្កើតឡើងសំរាប់ដំណើរការនៃការបង្កើត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របស់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គោល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ការនៃការបង្កើត 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Constructo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r​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ត្រូវតែមានឈ្មោះដូច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មិនត្រូវការ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ទេ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2" name="Picture 4" descr="http://www.javatpoint.com/images/core/constru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762" y="3418449"/>
            <a:ext cx="4700064" cy="31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13" y="4132162"/>
            <a:ext cx="4429483" cy="253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262240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ប្រភេទនៃ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២ប្រភេទគឺ៖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Parameterized Constructor (Constructor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Parameters)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Parameter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" name="Picture 2" descr="http://www.javatpoint.com/images/core/java-constru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42" y="3377876"/>
            <a:ext cx="4137458" cy="15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9401022" cy="50568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 this ប្រើសំរាប់ តំណាងឲ្យ </a:t>
            </a:r>
            <a:r>
              <a:rPr lang="en-US" sz="8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Current  Object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​ ។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ប្រសិនបើ​​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 instance Variable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មានឈ្មោះដូចគ្នាទៅនិង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Local Variable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ដូចនេះគេប្រើ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this 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សំរាប់សំគាល់ទៅលើ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instance </a:t>
            </a:r>
            <a:r>
              <a:rPr lang="en-US" sz="8800" dirty="0" smtClean="0">
                <a:latin typeface="Khmer OS Battambang" pitchFamily="2" charset="0"/>
                <a:cs typeface="Khmer OS Battambang" pitchFamily="2" charset="0"/>
              </a:rPr>
              <a:t>variable.</a:t>
            </a:r>
          </a:p>
          <a:p>
            <a:pPr>
              <a:lnSpc>
                <a:spcPct val="150000"/>
              </a:lnSpc>
            </a:pPr>
            <a:r>
              <a:rPr lang="ca-ES" sz="88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ca-ES" sz="8800" dirty="0">
                <a:latin typeface="Khmer OS Battambang" pitchFamily="2" charset="0"/>
                <a:cs typeface="Khmer OS Battambang" pitchFamily="2" charset="0"/>
              </a:rPr>
              <a:t>សំរាប់ហៅ </a:t>
            </a:r>
            <a:r>
              <a:rPr lang="en-US" sz="8800" dirty="0">
                <a:latin typeface="Khmer OS Battambang" pitchFamily="2" charset="0"/>
                <a:cs typeface="Khmer OS Battambang" pitchFamily="2" charset="0"/>
              </a:rPr>
              <a:t>Current Class </a:t>
            </a:r>
            <a:r>
              <a:rPr lang="en-US" sz="88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sz="8800" dirty="0" smtClean="0">
                <a:latin typeface="Khmer OS Battambang" pitchFamily="2" charset="0"/>
                <a:cs typeface="Khmer OS Battambang" pitchFamily="2" charset="0"/>
              </a:rPr>
              <a:t>Ex:</a:t>
            </a:r>
            <a:endParaRPr lang="en-US" sz="88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solidFill>
                  <a:srgbClr val="7F004F"/>
                </a:solidFill>
                <a:latin typeface="Khmer OS Battambang" pitchFamily="2" charset="0"/>
                <a:cs typeface="Khmer OS Battambang" pitchFamily="2" charset="0"/>
              </a:rPr>
              <a:t>public class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 Person{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250" dirty="0" err="1">
                <a:solidFill>
                  <a:srgbClr val="7F004F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625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	String </a:t>
            </a:r>
            <a:r>
              <a:rPr lang="en-US" sz="625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6250" dirty="0">
                <a:solidFill>
                  <a:srgbClr val="770050"/>
                </a:solidFill>
                <a:latin typeface="Khmer OS Battambang" pitchFamily="2" charset="0"/>
                <a:cs typeface="Khmer OS Battambang" pitchFamily="2" charset="0"/>
              </a:rPr>
              <a:t>public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 Person(</a:t>
            </a:r>
            <a:r>
              <a:rPr lang="en-US" sz="6250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625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, String </a:t>
            </a:r>
            <a:r>
              <a:rPr lang="en-US" sz="625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){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6250" dirty="0">
                <a:solidFill>
                  <a:srgbClr val="770050"/>
                </a:solidFill>
                <a:latin typeface="Khmer OS Battambang" pitchFamily="2" charset="0"/>
                <a:cs typeface="Khmer OS Battambang" pitchFamily="2" charset="0"/>
              </a:rPr>
              <a:t>this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en-US" sz="625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id 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625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id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240030" lvl="1" indent="0">
              <a:lnSpc>
                <a:spcPct val="110000"/>
              </a:lnSpc>
              <a:buNone/>
            </a:pP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		this.</a:t>
            </a:r>
            <a:r>
              <a:rPr lang="en-US" sz="6250" dirty="0">
                <a:solidFill>
                  <a:srgbClr val="0F01C0"/>
                </a:solidFill>
                <a:latin typeface="Khmer OS Battambang" pitchFamily="2" charset="0"/>
                <a:cs typeface="Khmer OS Battambang" pitchFamily="2" charset="0"/>
              </a:rPr>
              <a:t>name 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6250" dirty="0">
                <a:solidFill>
                  <a:schemeClr val="accent2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en-US" sz="6250" dirty="0">
                <a:latin typeface="Khmer OS Battambang" pitchFamily="2" charset="0"/>
                <a:cs typeface="Khmer OS Battambang" pitchFamily="2" charset="0"/>
              </a:rPr>
              <a:t>;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64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4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73" y="2666319"/>
            <a:ext cx="6287382" cy="2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this()(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3" y="1611932"/>
            <a:ext cx="5890906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sz="2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this()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ប្រើសំរាប់ហៅ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Overload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ដែលពេលយកទៅប្រើវាត្រូវតែជា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First Statement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122" name="Picture 2" descr="http://www.brpreiss.com/books/opus5/html/img25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8" y="1611932"/>
            <a:ext cx="5872836" cy="47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7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និង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Class &amp; Object</a:t>
            </a:r>
            <a:endParaRPr lang="km-KH" sz="30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00804" y="3283675"/>
            <a:ext cx="169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6730" y="3716966"/>
            <a:ext cx="3163505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កញ្ញា​ លាភ បញ្ញា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1002" y="1748500"/>
            <a:ext cx="10583671" cy="43116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this()(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2.4 Object Creation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6392351" cy="4312251"/>
          </a:xfrm>
        </p:spPr>
        <p:txBody>
          <a:bodyPr/>
          <a:lstStyle/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Syntax: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chemeClr val="accent1"/>
                </a:solidFill>
                <a:latin typeface="+mj-lt"/>
                <a:cs typeface="Khmer OS Battambang" panose="02000500000000020004" pitchFamily="2" charset="0"/>
              </a:rPr>
              <a:t>Declaration = Instantiation;</a:t>
            </a: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endParaRPr lang="en-US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Declaration: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ជាការប្រកាសនូវ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reference variable</a:t>
            </a:r>
          </a:p>
          <a:p>
            <a:pPr marL="240030" lvl="1" indent="0">
              <a:lnSpc>
                <a:spcPct val="150000"/>
              </a:lnSpc>
              <a:buClr>
                <a:srgbClr val="000000">
                  <a:lumMod val="65000"/>
                </a:srgbClr>
              </a:buClr>
              <a:buNone/>
            </a:pPr>
            <a:r>
              <a:rPr lang="en-US" sz="205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Instantiation: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ជាដំណើរការនៃការបង្កើតនូវ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object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ថ្មី ដោយប្រើប្រាស់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keyword “new”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ជាមួយនឹងការហៅ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constructor 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របស់ </a:t>
            </a:r>
            <a:r>
              <a:rPr lang="en-US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class</a:t>
            </a:r>
            <a:r>
              <a:rPr lang="km-KH" sz="205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074" name="Picture 2" descr="http://4.bp.blogspot.com/-w-3LlHShvbs/UiC7ESLhwOI/AAAAAAAAAD4/I8PG0bclP24/s1600/Internal_mechanism_Object_creating_cod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08" y="2389528"/>
            <a:ext cx="5842202" cy="30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44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tutorials.jenkov.com/java/access-modifiers.html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docs.oracle.com/javase/tutorial/java/javaOO/accesscontrol.html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http://www.homeandlearn.co.uk/java/java_methods.html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http://slideplayer.com/slide/2423448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/#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http://www.tutorialspoint.com/java/java_modifier_types.htm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http://www.tutorialspoint.com/java/java_methods.htm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http://beginnersbook.com/2013/03/constructors-in-java/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http://www.javatpoint.com/this-keyword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www.javascode.com/java/variables-and-datatypes.html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1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1"/>
              </a:rPr>
              <a:t>docs.oracle.com/javase/tutorial/java/javaOO/returnvalue.html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5732"/>
            <a:ext cx="11020927" cy="49308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Method</a:t>
            </a:r>
          </a:p>
          <a:p>
            <a:pPr marL="0" indent="0">
              <a:buNone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1.1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1.2 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1.3 Access Modifier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1.3 Parameter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Class &amp; Object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2.1 Class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</a:t>
            </a:r>
          </a:p>
          <a:p>
            <a:pPr marL="0" indent="0">
              <a:buNone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2.2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&amp; this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2.4 Object creation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គឺជាការប្រមូលផ្តុំនៃ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ដំណើរ 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នូវសកម្មភាព ឬការងារអ្វីមួ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យ។</a:t>
            </a:r>
            <a:endParaRPr lang="en-US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m-KH" sz="2400" dirty="0" smtClean="0"/>
              <a:t>ទម្រង់នៃ </a:t>
            </a:r>
            <a:r>
              <a:rPr lang="en-US" sz="2400" dirty="0" smtClean="0"/>
              <a:t>Method</a:t>
            </a:r>
          </a:p>
          <a:p>
            <a:pPr marL="6858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modifier </a:t>
            </a:r>
            <a:r>
              <a:rPr lang="en-US" sz="2000" b="1" dirty="0" err="1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returnType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methodName</a:t>
            </a:r>
            <a:r>
              <a:rPr lang="en-US" sz="20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0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 Lis</a:t>
            </a:r>
            <a:r>
              <a:rPr lang="en-US" sz="20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t ){</a:t>
            </a:r>
          </a:p>
          <a:p>
            <a:pPr marL="6858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// Statement;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}</a:t>
            </a:r>
            <a:endParaRPr lang="en-US" sz="2000" dirty="0" smtClean="0"/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Modifier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ជាការកំណត់កំរិតនៃការ​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access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err="1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ReturnType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return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ឬមិន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return</a:t>
            </a:r>
            <a:endParaRPr lang="en-US" sz="2000" b="1" dirty="0"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86100" algn="l"/>
              </a:tabLst>
            </a:pPr>
            <a:r>
              <a:rPr lang="en-US" sz="2000" b="1" dirty="0" err="1" smtClean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methodName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ជាឈ្មោះរបស់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en-US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28950" algn="l"/>
              </a:tabLst>
            </a:pPr>
            <a:r>
              <a:rPr lang="en-US" sz="2000" b="1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Parameter List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អាចបោះតម្លៃចូលក្នុង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en-US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914400" indent="-342900">
              <a:lnSpc>
                <a:spcPct val="150000"/>
              </a:lnSpc>
              <a:spcBef>
                <a:spcPts val="0"/>
              </a:spcBef>
              <a:tabLst>
                <a:tab pos="3028950" algn="l"/>
              </a:tabLst>
            </a:pPr>
            <a:r>
              <a:rPr lang="en-US" sz="2000" b="1" dirty="0">
                <a:solidFill>
                  <a:srgbClr val="6600CC"/>
                </a:solidFill>
                <a:latin typeface="Khmer OS Battambang" pitchFamily="2" charset="0"/>
                <a:cs typeface="Khmer OS Battambang" pitchFamily="2" charset="0"/>
              </a:rPr>
              <a:t>Statement</a:t>
            </a:r>
            <a:r>
              <a:rPr lang="en-US" sz="20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b="1" dirty="0">
                <a:latin typeface="Khmer OS Battambang" pitchFamily="2" charset="0"/>
                <a:cs typeface="Khmer OS Battambang" pitchFamily="2" charset="0"/>
              </a:rPr>
              <a:t> :</a:t>
            </a:r>
            <a:r>
              <a:rPr lang="km-KH" sz="20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ជាកន្លែងសំរាប់ដំណើរការងាររបស់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000" b="1" dirty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50" y="1647937"/>
            <a:ext cx="6363062" cy="44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មាន​៤ប្រភេទ៖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22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2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2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គ្មាន</a:t>
            </a:r>
            <a:r>
              <a:rPr lang="km-KH" sz="22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2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2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Parameters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និង គ្មាន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2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km-KH" sz="2200" b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Parameters</a:t>
            </a:r>
            <a:r>
              <a:rPr lang="en-US" sz="22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b="1" dirty="0">
                <a:latin typeface="Khmer OS Battambang" pitchFamily="2" charset="0"/>
                <a:cs typeface="Khmer OS Battambang" pitchFamily="2" charset="0"/>
              </a:rPr>
              <a:t>និង មាន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km-KH" sz="2200" b="1" dirty="0">
              <a:solidFill>
                <a:srgbClr val="7030A0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Structure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3"/>
          </p:nvPr>
        </p:nvSpPr>
        <p:spPr>
          <a:xfrm>
            <a:off x="609598" y="1570368"/>
            <a:ext cx="5409235" cy="193899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void show(){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System.out.println(“Hello World”);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598" y="3938065"/>
            <a:ext cx="5409235" cy="2410916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91440" tIns="45720" rIns="91440" bIns="45720" rtlCol="0">
            <a:sp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int sum(){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int a=4;b=5;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a+b;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00667" y="1560108"/>
            <a:ext cx="5409235" cy="1900520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91440" tIns="45720" rIns="91440" bIns="45720" rtlCol="0">
            <a:sp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void sum(int a,int b){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System.out.println(a+b);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200667" y="3927804"/>
            <a:ext cx="5409235" cy="2410916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91440" tIns="45720" rIns="91440" bIns="45720" rtlCol="0">
            <a:sp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Public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int sum(int a,int b){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	return a+b;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endParaRPr lang="km-KH" dirty="0" smtClean="0"/>
          </a:p>
        </p:txBody>
      </p:sp>
    </p:spTree>
    <p:extLst>
      <p:ext uri="{BB962C8B-B14F-4D97-AF65-F5344CB8AC3E}">
        <p14:creationId xmlns:p14="http://schemas.microsoft.com/office/powerpoint/2010/main" val="6555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r>
              <a:rPr lang="ca-E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គឺជាប្រភេទតំលៃដែល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នឹងមាន នៅពេលវាដំនើរការចប់​ </a:t>
            </a:r>
          </a:p>
          <a:p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Type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អាចជា​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Object, Primitive data type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Void (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មិន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return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អ្វីទាំងអស់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*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 Return ត្រូវតែជាប្រភេទតែមួយ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*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នោះមិនចាំបាច់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អ្វីទាំងអស់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.2 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361" y="4178459"/>
            <a:ext cx="4305783" cy="221599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String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myMethod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(){</a:t>
            </a:r>
          </a:p>
          <a:p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			String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str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2000" dirty="0"/>
              <a:t>“</a:t>
            </a:r>
            <a:r>
              <a:rPr lang="en-US" sz="2000" dirty="0" smtClean="0"/>
              <a:t>Hello</a:t>
            </a:r>
            <a:r>
              <a:rPr lang="km-KH" sz="2000" dirty="0" smtClean="0"/>
              <a:t>​</a:t>
            </a:r>
            <a:r>
              <a:rPr lang="en-US" sz="2000" dirty="0" smtClean="0"/>
              <a:t> World“;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			</a:t>
            </a:r>
            <a:r>
              <a:rPr lang="en-US" sz="2000" dirty="0">
                <a:solidFill>
                  <a:srgbClr val="7F0055"/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/>
              <a:t>str</a:t>
            </a:r>
            <a:r>
              <a:rPr lang="en-US" sz="2000" dirty="0"/>
              <a:t>;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​​​​​​​​​​​​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ឧទាហរណ៍ Method ដែល Return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</a:t>
            </a:r>
            <a:endParaRPr lang="en-US" sz="22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.2 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4467" y="2389980"/>
            <a:ext cx="7106856" cy="369331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400" dirty="0">
                <a:solidFill>
                  <a:srgbClr val="7F0055"/>
                </a:solidFill>
                <a:latin typeface="Khmer OS Battambang" pitchFamily="2" charset="0"/>
                <a:cs typeface="Khmer OS Battambang" pitchFamily="2" charset="0"/>
              </a:rPr>
              <a:t>public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Employee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getNewEmployee(){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	String </a:t>
            </a:r>
            <a:r>
              <a:rPr lang="ca-ES" sz="2400" dirty="0">
                <a:solidFill>
                  <a:srgbClr val="552F01"/>
                </a:solidFill>
                <a:latin typeface="Khmer OS Battambang" pitchFamily="2" charset="0"/>
                <a:cs typeface="Khmer OS Battambang" pitchFamily="2" charset="0"/>
              </a:rPr>
              <a:t>name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ca-ES" sz="2400" dirty="0" smtClean="0">
                <a:solidFill>
                  <a:srgbClr val="0000FF"/>
                </a:solidFill>
                <a:latin typeface="Khmer OS Battambang" pitchFamily="2" charset="0"/>
                <a:cs typeface="Khmer OS Battambang" pitchFamily="2" charset="0"/>
              </a:rPr>
              <a:t>“Dara”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;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ca-ES" sz="2400" dirty="0">
                <a:solidFill>
                  <a:srgbClr val="7F0055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solidFill>
                  <a:srgbClr val="552F01"/>
                </a:solidFill>
                <a:latin typeface="Khmer OS Battambang" pitchFamily="2" charset="0"/>
                <a:cs typeface="Khmer OS Battambang" pitchFamily="2" charset="0"/>
              </a:rPr>
              <a:t>age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=22;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		</a:t>
            </a:r>
            <a:r>
              <a:rPr lang="ca-ES" sz="2400" dirty="0">
                <a:solidFill>
                  <a:srgbClr val="7F0055"/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solidFill>
                  <a:srgbClr val="7F0055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Employee(name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 age);	</a:t>
            </a:r>
          </a:p>
          <a:p>
            <a:pPr>
              <a:lnSpc>
                <a:spcPct val="150000"/>
              </a:lnSpc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ademicScience">
    <a:dk1>
      <a:srgbClr val="000000"/>
    </a:dk1>
    <a:lt1>
      <a:sysClr val="window" lastClr="FFFFFF"/>
    </a:lt1>
    <a:dk2>
      <a:srgbClr val="1B1B1B"/>
    </a:dk2>
    <a:lt2>
      <a:srgbClr val="E5E8E8"/>
    </a:lt2>
    <a:accent1>
      <a:srgbClr val="00B0EA"/>
    </a:accent1>
    <a:accent2>
      <a:srgbClr val="45AE22"/>
    </a:accent2>
    <a:accent3>
      <a:srgbClr val="FFFF00"/>
    </a:accent3>
    <a:accent4>
      <a:srgbClr val="F2760D"/>
    </a:accent4>
    <a:accent5>
      <a:srgbClr val="BB2B35"/>
    </a:accent5>
    <a:accent6>
      <a:srgbClr val="6C3CA2"/>
    </a:accent6>
    <a:hlink>
      <a:srgbClr val="00B0EA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AcademicScience">
    <a:dk1>
      <a:srgbClr val="000000"/>
    </a:dk1>
    <a:lt1>
      <a:sysClr val="window" lastClr="FFFFFF"/>
    </a:lt1>
    <a:dk2>
      <a:srgbClr val="1B1B1B"/>
    </a:dk2>
    <a:lt2>
      <a:srgbClr val="E5E8E8"/>
    </a:lt2>
    <a:accent1>
      <a:srgbClr val="00B0EA"/>
    </a:accent1>
    <a:accent2>
      <a:srgbClr val="45AE22"/>
    </a:accent2>
    <a:accent3>
      <a:srgbClr val="FFFF00"/>
    </a:accent3>
    <a:accent4>
      <a:srgbClr val="F2760D"/>
    </a:accent4>
    <a:accent5>
      <a:srgbClr val="BB2B35"/>
    </a:accent5>
    <a:accent6>
      <a:srgbClr val="6C3CA2"/>
    </a:accent6>
    <a:hlink>
      <a:srgbClr val="00B0EA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881</Words>
  <Application>Microsoft Office PowerPoint</Application>
  <PresentationFormat>Widescreen</PresentationFormat>
  <Paragraphs>184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YaHei UI</vt:lpstr>
      <vt:lpstr>Arial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1.1 ស្វែងយល់ពី Structure របស់​ Method</vt:lpstr>
      <vt:lpstr>1.1 ស្វែងយល់ពី Structure របស់​ Method(ត)</vt:lpstr>
      <vt:lpstr>1.1 ស្វែងយល់ពី Structure របស់​ Method(ត)</vt:lpstr>
      <vt:lpstr>1.1 ស្វែងយល់ពី Structure របស់​ Method(ត)</vt:lpstr>
      <vt:lpstr>1.2  ស្វែងយល់ពី Return Type</vt:lpstr>
      <vt:lpstr>1.2  ស្វែងយល់ពី Return Type(ត)</vt:lpstr>
      <vt:lpstr>  1.3 Access Modifier   </vt:lpstr>
      <vt:lpstr>1.3 Access Modifier(ត)</vt:lpstr>
      <vt:lpstr>1.3 Access Modifier(ត)</vt:lpstr>
      <vt:lpstr>1.3 Parameter</vt:lpstr>
      <vt:lpstr>2. Class &amp; Object</vt:lpstr>
      <vt:lpstr>2.1 Class structure</vt:lpstr>
      <vt:lpstr>2.2 Constructor</vt:lpstr>
      <vt:lpstr>2.2 Constructor(ត)</vt:lpstr>
      <vt:lpstr>2.3 this &amp; this()</vt:lpstr>
      <vt:lpstr>2.3 this &amp; this()(ត)</vt:lpstr>
      <vt:lpstr>2.3 this &amp; this()(ត)</vt:lpstr>
      <vt:lpstr>2.4 Object Creation</vt:lpstr>
      <vt:lpstr> 3.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