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3" r:id="rId3"/>
    <p:sldId id="505" r:id="rId4"/>
    <p:sldId id="426" r:id="rId5"/>
    <p:sldId id="428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20" r:id="rId18"/>
    <p:sldId id="518" r:id="rId19"/>
    <p:sldId id="439" r:id="rId20"/>
    <p:sldId id="517" r:id="rId21"/>
    <p:sldId id="4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 autoAdjust="0"/>
    <p:restoredTop sz="97842" autoAdjust="0"/>
  </p:normalViewPr>
  <p:slideViewPr>
    <p:cSldViewPr snapToGrid="0">
      <p:cViewPr varScale="1">
        <p:scale>
          <a:sx n="95" d="100"/>
          <a:sy n="95" d="100"/>
        </p:scale>
        <p:origin x="86" y="1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meandlearn.co.uk/java/java_method_parameters.html" TargetMode="External"/><Relationship Id="rId3" Type="http://schemas.openxmlformats.org/officeDocument/2006/relationships/hyperlink" Target="http://www.java-forums.org/forum.php" TargetMode="External"/><Relationship Id="rId7" Type="http://schemas.openxmlformats.org/officeDocument/2006/relationships/hyperlink" Target="http://www.dummies.com/how-to/content/understanding-the-structure-of-java-classes.html" TargetMode="External"/><Relationship Id="rId2" Type="http://schemas.openxmlformats.org/officeDocument/2006/relationships/hyperlink" Target="http://way2jav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docs.oracle.com/" TargetMode="External"/><Relationship Id="rId4" Type="http://schemas.openxmlformats.org/officeDocument/2006/relationships/hyperlink" Target="http://www.java2novic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35" y="4163414"/>
            <a:ext cx="24881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រ៉ាត ភារុន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អាង តិចជន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អាំង តឹកជុ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កញ្ញា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អៀត ម៉ានិត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km-KH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26" y="2186623"/>
            <a:ext cx="10034571" cy="42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2306817"/>
            <a:ext cx="10006642" cy="40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4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ប្រើវាសំរាប់ផ្តើមតំលៃដំបូងទៅឲ្យ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object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ហើយវាអាចមាន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ឬអត់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2" y="3170321"/>
            <a:ext cx="9644331" cy="23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58793" y="19234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18" y="2380892"/>
            <a:ext cx="5831457" cy="40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this &amp; this()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this: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យើងប្រើសំដៅទៅលើ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current object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480060" lvl="2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9095" y="2999874"/>
            <a:ext cx="6513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Point {</a:t>
            </a:r>
          </a:p>
          <a:p>
            <a:r>
              <a:rPr lang="en-US" dirty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0;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 = 0;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//constructor</a:t>
            </a:r>
          </a:p>
          <a:p>
            <a:r>
              <a:rPr lang="en-US" dirty="0"/>
              <a:t>    public Point(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  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r>
              <a:rPr lang="en-US" dirty="0"/>
              <a:t>      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8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64106"/>
            <a:ext cx="11020927" cy="42591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this &amp; this()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this():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យើងប្រើសំដៅទៅលើ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one constructor from another where both constructors belong to the same 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97011" y="2762828"/>
            <a:ext cx="5606148" cy="2883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class Officer{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/>
              <a:t>  public Officer() </a:t>
            </a:r>
            <a:r>
              <a:rPr lang="en-US" sz="1800" b="1" dirty="0" smtClean="0"/>
              <a:t>{</a:t>
            </a:r>
            <a:endParaRPr lang="en-US" sz="1800" b="1" dirty="0"/>
          </a:p>
          <a:p>
            <a:pPr marL="0" indent="0">
              <a:buFont typeface="Arial" pitchFamily="34" charset="0"/>
              <a:buNone/>
            </a:pPr>
            <a:r>
              <a:rPr lang="en-US" sz="1800" b="1" dirty="0"/>
              <a:t>    this</a:t>
            </a:r>
            <a:r>
              <a:rPr lang="en-US" sz="1800" b="1" dirty="0" smtClean="0"/>
              <a:t>(“</a:t>
            </a:r>
            <a:r>
              <a:rPr lang="en-US" sz="1800" b="1" dirty="0" smtClean="0"/>
              <a:t>BTB</a:t>
            </a:r>
            <a:r>
              <a:rPr lang="en-US" sz="1800" b="1" dirty="0" smtClean="0"/>
              <a:t>"); </a:t>
            </a:r>
            <a:endParaRPr lang="en-US" sz="18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System.out.println</a:t>
            </a:r>
            <a:r>
              <a:rPr lang="en-US" sz="1800" b="1" dirty="0"/>
              <a:t>("Hello World");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 public </a:t>
            </a:r>
            <a:r>
              <a:rPr lang="en-US" sz="1800" b="1" dirty="0"/>
              <a:t>Officer(String name) </a:t>
            </a:r>
            <a:r>
              <a:rPr lang="en-US" sz="1800" b="1" dirty="0" smtClean="0"/>
              <a:t>{    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/>
              <a:t>("Officer name is " + name);</a:t>
            </a:r>
          </a:p>
          <a:p>
            <a:pPr marL="0" indent="0">
              <a:buNone/>
            </a:pPr>
            <a:r>
              <a:rPr lang="en-US" sz="1800" b="1" dirty="0" smtClean="0"/>
              <a:t> }</a:t>
            </a:r>
            <a:endParaRPr lang="en-US" sz="1800" b="1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6116856" y="2762827"/>
            <a:ext cx="6024282" cy="3060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Officer(</a:t>
            </a:r>
            <a:r>
              <a:rPr lang="en-US" sz="1800" b="1" dirty="0" err="1"/>
              <a:t>int</a:t>
            </a:r>
            <a:r>
              <a:rPr lang="en-US" sz="1800" b="1" dirty="0"/>
              <a:t> salary</a:t>
            </a:r>
            <a:r>
              <a:rPr lang="en-US" sz="1800" b="1" dirty="0" smtClean="0"/>
              <a:t>){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</a:t>
            </a:r>
            <a:r>
              <a:rPr lang="en-US" sz="1800" b="1" dirty="0" smtClean="0"/>
              <a:t>this</a:t>
            </a:r>
            <a:r>
              <a:rPr lang="en-US" sz="1800" b="1" dirty="0"/>
              <a:t>();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(“</a:t>
            </a:r>
            <a:r>
              <a:rPr lang="en-US" sz="1800" b="1" dirty="0" smtClean="0"/>
              <a:t>Salary is </a:t>
            </a:r>
            <a:r>
              <a:rPr lang="en-US" sz="1800" b="1" dirty="0" smtClean="0"/>
              <a:t>" </a:t>
            </a:r>
            <a:r>
              <a:rPr lang="km-KH" sz="1800" b="1" dirty="0" smtClean="0"/>
              <a:t>​​​​​​​​</a:t>
            </a:r>
            <a:r>
              <a:rPr lang="en-US" sz="1800" b="1" dirty="0" smtClean="0"/>
              <a:t>+</a:t>
            </a:r>
            <a:r>
              <a:rPr lang="km-KH" sz="1800" b="1" dirty="0" smtClean="0"/>
              <a:t>​​</a:t>
            </a:r>
            <a:r>
              <a:rPr lang="en-US" sz="1800" b="1" dirty="0" smtClean="0"/>
              <a:t> salary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 smtClean="0"/>
              <a:t>}</a:t>
            </a:r>
            <a:endParaRPr lang="km-KH" sz="1800" b="1" dirty="0" smtClean="0"/>
          </a:p>
          <a:p>
            <a:pPr marL="0" indent="0">
              <a:buNone/>
            </a:pPr>
            <a:r>
              <a:rPr lang="en-US" sz="1800" b="1" dirty="0"/>
              <a:t>public static void main(String </a:t>
            </a:r>
            <a:r>
              <a:rPr lang="en-US" sz="1800" b="1" dirty="0" err="1"/>
              <a:t>args</a:t>
            </a:r>
            <a:r>
              <a:rPr lang="en-US" sz="1800" b="1" dirty="0" smtClean="0"/>
              <a:t>[])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b="1" dirty="0" smtClean="0"/>
              <a:t>Officer o1 </a:t>
            </a:r>
            <a:r>
              <a:rPr lang="en-US" sz="1800" dirty="0" smtClean="0"/>
              <a:t>= </a:t>
            </a:r>
            <a:r>
              <a:rPr lang="en-US" sz="1800" b="1" dirty="0" smtClean="0"/>
              <a:t>new </a:t>
            </a:r>
            <a:r>
              <a:rPr lang="en-US" sz="1800" b="1" dirty="0" smtClean="0"/>
              <a:t>Officer(200);</a:t>
            </a:r>
            <a:endParaRPr lang="km-KH" sz="1800" b="1" dirty="0" smtClean="0"/>
          </a:p>
          <a:p>
            <a:pPr marL="0" indent="0">
              <a:buNone/>
            </a:pPr>
            <a:r>
              <a:rPr lang="en-US" sz="1800" dirty="0" smtClean="0"/>
              <a:t>	}</a:t>
            </a:r>
            <a:endParaRPr lang="km-KH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13" y="5828489"/>
            <a:ext cx="3375953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758793" y="19234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&amp; this()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28257"/>
              </p:ext>
            </p:extLst>
          </p:nvPr>
        </p:nvGraphicFramePr>
        <p:xfrm>
          <a:off x="1307586" y="2580180"/>
          <a:ext cx="9768610" cy="3323824"/>
        </p:xfrm>
        <a:graphic>
          <a:graphicData uri="http://schemas.openxmlformats.org/drawingml/2006/table">
            <a:tbl>
              <a:tblPr/>
              <a:tblGrid>
                <a:gridCol w="4884305"/>
                <a:gridCol w="4884305"/>
              </a:tblGrid>
              <a:tr h="5739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cap="all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THIS KEYWORD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700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08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0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08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cap="all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THIS()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C808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08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08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9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>
                          <a:effectLst/>
                          <a:latin typeface="inherit"/>
                        </a:rPr>
                        <a:t>Used with objects only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C808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08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>
                          <a:effectLst/>
                          <a:latin typeface="inherit"/>
                        </a:rPr>
                        <a:t>Used with constructors only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1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>
                          <a:effectLst/>
                          <a:latin typeface="inherit"/>
                        </a:rPr>
                        <a:t>Refers current object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1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0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  <a:latin typeface="inherit"/>
                        </a:rPr>
                        <a:t>Refers a constructor with matching parameters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981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1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1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32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>
                          <a:effectLst/>
                          <a:latin typeface="inherit"/>
                        </a:rPr>
                        <a:t>One of the uses is differentiate between local and instance variables in a method call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  <a:latin typeface="inherit"/>
                        </a:rPr>
                        <a:t>Used to call one constructor from another belonging to the same class</a:t>
                      </a:r>
                    </a:p>
                  </a:txBody>
                  <a:tcPr marL="122108" marR="122108" marT="122108" marB="122108" anchor="ctr">
                    <a:lnL w="12700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12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creation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&amp; 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68" y="2369811"/>
            <a:ext cx="8946776" cy="40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way2java.com/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www.java-forums.org/forum.php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http://www.java2novice.com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docs.oracle.com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http://stackoverflow.com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www.dummies.com/how-to/content/understanding-the-structure-of-java-classes.html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www.homeandlearn.co.uk/java/java_method_parameters.html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សំនួរ ចម្លើយ!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8" y="1492692"/>
            <a:ext cx="5824929" cy="4901758"/>
          </a:xfrm>
          <a:prstGeom prst="rect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  <a:reflection stA="60000" endPos="65000" dist="50800"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3664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 Class &amp; Object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ជា ភក្តី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ហ៊ីម​ ខេមរា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ម៉េងតាំង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សំអុល​ សំអន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ឈៀង សុវណ្ណវាសនា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5134828" cy="441813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Java Method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Structure of Method</a:t>
            </a:r>
            <a:endParaRPr lang="en-US" sz="23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Return Type of Method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25843" y="1774885"/>
            <a:ext cx="5134828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romanUcPeriod" startAt="2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Class &amp; Object</a:t>
            </a:r>
          </a:p>
          <a:p>
            <a:pPr marL="697230" lvl="1" indent="-457200">
              <a:lnSpc>
                <a:spcPct val="150000"/>
              </a:lnSpc>
              <a:buFont typeface="+mj-lt"/>
              <a:buAutoNum type="arabicPeriod"/>
            </a:pPr>
            <a:r>
              <a:rPr lang="ca-ES" sz="23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300" dirty="0" smtClean="0">
                <a:latin typeface="Khmer OS Battambang" pitchFamily="2" charset="0"/>
                <a:cs typeface="Khmer OS Battambang" pitchFamily="2" charset="0"/>
              </a:rPr>
              <a:t>Structure</a:t>
            </a:r>
          </a:p>
          <a:p>
            <a:pPr marL="697230" lvl="1" indent="-457200">
              <a:lnSpc>
                <a:spcPct val="150000"/>
              </a:lnSpc>
              <a:buFont typeface="+mj-lt"/>
              <a:buAutoNum type="arabicPeriod"/>
            </a:pPr>
            <a:r>
              <a:rPr lang="ca-ES" sz="23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697230" lvl="1" indent="-457200">
              <a:lnSpc>
                <a:spcPct val="150000"/>
              </a:lnSpc>
              <a:buFont typeface="+mj-lt"/>
              <a:buAutoNum type="arabicPeriod"/>
            </a:pPr>
            <a:r>
              <a:rPr lang="ca-ES" sz="2300" dirty="0" smtClean="0">
                <a:latin typeface="Khmer OS Battambang" pitchFamily="2" charset="0"/>
                <a:cs typeface="Khmer OS Battambang" pitchFamily="2" charset="0"/>
              </a:rPr>
              <a:t>this &amp; this()</a:t>
            </a:r>
          </a:p>
          <a:p>
            <a:pPr marL="697230" lvl="1" indent="-457200">
              <a:lnSpc>
                <a:spcPct val="150000"/>
              </a:lnSpc>
              <a:buFont typeface="+mj-lt"/>
              <a:buAutoNum type="arabicPeriod"/>
            </a:pPr>
            <a:r>
              <a:rPr lang="ca-ES" sz="2300" dirty="0" smtClean="0">
                <a:latin typeface="Khmer OS Battambang" pitchFamily="2" charset="0"/>
                <a:cs typeface="Khmer OS Battambang" pitchFamily="2" charset="0"/>
              </a:rPr>
              <a:t>Object creation</a:t>
            </a:r>
            <a:endParaRPr lang="km-KH" sz="23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Font typeface="Arial" pitchFamily="34" charset="0"/>
              <a:buNone/>
            </a:pP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Font typeface="Arial" pitchFamily="34" charset="0"/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Structure of Method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ជាសំនុំនៃ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ដែលយើងចង់ឲ្យវាធ្វើការអ្វីមួយ ហើយយើងអាចហៅវាមកប្រើនៅក្នុងកម្មវិធីបាន ដោយធ្វើការហៅឈ្មោះនៃ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នោះ។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4" y="3105509"/>
            <a:ext cx="11020926" cy="3288941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Return Type of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មានពីរគឺ មាន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return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និង​អត់មាន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return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នៅពេល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</a:p>
          <a:p>
            <a:pPr lvl="4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completes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all the statements in the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lvl="4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reaches a return statement, or</a:t>
            </a:r>
          </a:p>
          <a:p>
            <a:pPr lvl="4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hrows an exception</a:t>
            </a:r>
          </a:p>
          <a:p>
            <a:pPr marL="891540" lvl="4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Return Type of Method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" y="2209976"/>
            <a:ext cx="11020927" cy="38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level modifier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គឺយើងប្រើសំរាប់កំណត់ថាតើ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ដ៏ទៃអាចប្រើ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field or method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បាន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អត់។ ហើយការកំណត់នៃ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level of 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គឺមានពីរ៖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km-KH" sz="175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at the top level: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កំណត់ទៅ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at the member level: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កំណត់ទៅ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លើ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member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of class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" y="2346001"/>
            <a:ext cx="11020927" cy="39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វាជាតំលៃដែលលយើងបោះទៅឲ្យ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method in java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ហើយយើងប្រកាសនៅក្នុង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(parameter)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បើមាន​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ច្រើនយើងផ្តាច់វាដោយ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commas(,)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scope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របស់វាអាស្រ័យតាម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Method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28" y="3345220"/>
            <a:ext cx="6573327" cy="27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Widescreen</PresentationFormat>
  <Paragraphs>151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inherit</vt:lpstr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 I.  Java Method </vt:lpstr>
      <vt:lpstr> I.  Java Method </vt:lpstr>
      <vt:lpstr> I.  Java Method </vt:lpstr>
      <vt:lpstr> I.  Java Method </vt:lpstr>
      <vt:lpstr> I.  Java Method </vt:lpstr>
      <vt:lpstr> I.  Java Method </vt:lpstr>
      <vt:lpstr> II.  Class &amp; Object </vt:lpstr>
      <vt:lpstr> II.  Class &amp; Object </vt:lpstr>
      <vt:lpstr> II.  Class &amp; Object </vt:lpstr>
      <vt:lpstr> II.  Class &amp; Object </vt:lpstr>
      <vt:lpstr> II.  Class &amp; Object </vt:lpstr>
      <vt:lpstr> II.  Class &amp; Object </vt:lpstr>
      <vt:lpstr> II.  Class &amp; Object </vt:lpstr>
      <vt:lpstr>PowerPoint Presentation</vt:lpstr>
      <vt:lpstr> 10. ប្រភពឯកសារ </vt:lpstr>
      <vt:lpstr> សំនួរ ចម្លើយ!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2016-04-18T16:27:53Z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