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2"/>
  </p:sldMasterIdLst>
  <p:notesMasterIdLst>
    <p:notesMasterId r:id="rId23"/>
  </p:notesMasterIdLst>
  <p:handoutMasterIdLst>
    <p:handoutMasterId r:id="rId24"/>
  </p:handoutMasterIdLst>
  <p:sldIdLst>
    <p:sldId id="503" r:id="rId3"/>
    <p:sldId id="505" r:id="rId4"/>
    <p:sldId id="426" r:id="rId5"/>
    <p:sldId id="577" r:id="rId6"/>
    <p:sldId id="555" r:id="rId7"/>
    <p:sldId id="556" r:id="rId8"/>
    <p:sldId id="576" r:id="rId9"/>
    <p:sldId id="557" r:id="rId10"/>
    <p:sldId id="578" r:id="rId11"/>
    <p:sldId id="560" r:id="rId12"/>
    <p:sldId id="581" r:id="rId13"/>
    <p:sldId id="587" r:id="rId14"/>
    <p:sldId id="580" r:id="rId15"/>
    <p:sldId id="583" r:id="rId16"/>
    <p:sldId id="584" r:id="rId17"/>
    <p:sldId id="585" r:id="rId18"/>
    <p:sldId id="582" r:id="rId19"/>
    <p:sldId id="586" r:id="rId20"/>
    <p:sldId id="559" r:id="rId21"/>
    <p:sldId id="423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C91023F-D31D-4AEF-B61F-36DC045A8D5C}">
          <p14:sldIdLst>
            <p14:sldId id="503"/>
            <p14:sldId id="505"/>
            <p14:sldId id="426"/>
            <p14:sldId id="577"/>
            <p14:sldId id="555"/>
            <p14:sldId id="556"/>
            <p14:sldId id="576"/>
            <p14:sldId id="557"/>
            <p14:sldId id="578"/>
            <p14:sldId id="560"/>
            <p14:sldId id="581"/>
            <p14:sldId id="587"/>
            <p14:sldId id="580"/>
            <p14:sldId id="583"/>
            <p14:sldId id="584"/>
            <p14:sldId id="585"/>
            <p14:sldId id="582"/>
            <p14:sldId id="586"/>
            <p14:sldId id="559"/>
            <p14:sldId id="423"/>
          </p14:sldIdLst>
        </p14:section>
      </p14:sectionLst>
    </p:ex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  <a:srgbClr val="552BBF"/>
    <a:srgbClr val="66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535" autoAdjust="0"/>
    <p:restoredTop sz="90494" autoAdjust="0"/>
  </p:normalViewPr>
  <p:slideViewPr>
    <p:cSldViewPr snapToGrid="0">
      <p:cViewPr varScale="1">
        <p:scale>
          <a:sx n="105" d="100"/>
          <a:sy n="105" d="100"/>
        </p:scale>
        <p:origin x="1218" y="84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475077-A074-4E8C-B45E-964494945228}" type="datetimeFigureOut">
              <a:rPr lang="en-US"/>
              <a:pPr/>
              <a:t>18-Apr-16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4C80B-8910-445E-8D30-7A590951118B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12540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48A4-4B96-49F4-8C25-4C9D06114B2C}" type="datetimeFigureOut">
              <a:rPr lang="en-US"/>
              <a:pPr/>
              <a:t>18-Apr-16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81F1E7-4EFD-4BFF-B438-FCD52FD36B17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73561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9063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8085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2655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7751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09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176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868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0054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247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"/>
            <a:ext cx="12190475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 bwMode="ltGray">
          <a:xfrm>
            <a:off x="0" y="4572000"/>
            <a:ext cx="12192000" cy="1600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62103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740333"/>
            <a:ext cx="10972800" cy="1263534"/>
          </a:xfrm>
        </p:spPr>
        <p:txBody>
          <a:bodyPr anchor="ctr">
            <a:normAutofit/>
          </a:bodyPr>
          <a:lstStyle>
            <a:lvl1pPr algn="l">
              <a:defRPr sz="4350"/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6286500"/>
            <a:ext cx="10972800" cy="45720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350">
                <a:solidFill>
                  <a:schemeClr val="tx1">
                    <a:lumMod val="50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pic>
        <p:nvPicPr>
          <p:cNvPr id="9" name="Picture 8" descr="Closeup of test tubes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" y="2"/>
            <a:ext cx="12188952" cy="457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164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267201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048" y="466344"/>
            <a:ext cx="3502152" cy="1600200"/>
          </a:xfrm>
        </p:spPr>
        <p:txBody>
          <a:bodyPr anchor="t">
            <a:normAutofit/>
          </a:bodyPr>
          <a:lstStyle>
            <a:lvl1pPr>
              <a:defRPr sz="21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09872" y="0"/>
            <a:ext cx="7882128" cy="6858000"/>
          </a:xfrm>
        </p:spPr>
        <p:txBody>
          <a:bodyPr tIns="731520">
            <a:normAutofit/>
          </a:bodyPr>
          <a:lstStyle>
            <a:lvl1pPr marL="0" indent="0" algn="ctr">
              <a:buNone/>
              <a:defRPr sz="18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4048" y="3749040"/>
            <a:ext cx="3502152" cy="2423160"/>
          </a:xfrm>
        </p:spPr>
        <p:txBody>
          <a:bodyPr anchor="b">
            <a:normAutofit/>
          </a:bodyPr>
          <a:lstStyle>
            <a:lvl1pPr marL="0" indent="0">
              <a:spcBef>
                <a:spcPts val="900"/>
              </a:spcBef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34938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F06B0-3B27-4B4B-84C9-046F55292F70}" type="datetime1">
              <a:rPr lang="en-US" smtClean="0"/>
              <a:t>18-Apr-16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2155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9310256" y="0"/>
            <a:ext cx="288174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310256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86901" y="685802"/>
            <a:ext cx="2324100" cy="54863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685802"/>
            <a:ext cx="8105775" cy="54863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24926-EC33-4146-BD45-86753E3B8E4F}" type="datetime1">
              <a:rPr lang="en-US" smtClean="0"/>
              <a:t>18-Apr-16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2647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pPr/>
              <a:t>18-Apr-16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074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sp>
        <p:nvSpPr>
          <p:cNvPr id="8" name="Title 1"/>
          <p:cNvSpPr txBox="1">
            <a:spLocks/>
          </p:cNvSpPr>
          <p:nvPr userDrawn="1"/>
        </p:nvSpPr>
        <p:spPr bwMode="auto">
          <a:xfrm>
            <a:off x="609600" y="1977958"/>
            <a:ext cx="10972800" cy="1263534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350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3"/>
          </p:nvPr>
        </p:nvSpPr>
        <p:spPr>
          <a:xfrm>
            <a:off x="609600" y="6219125"/>
            <a:ext cx="10972800" cy="45720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350">
                <a:solidFill>
                  <a:schemeClr val="tx1">
                    <a:lumMod val="50000"/>
                  </a:schemeClr>
                </a:solidFill>
              </a:defRPr>
            </a:lvl1pPr>
            <a:lvl2pPr marL="342892" indent="0" algn="ctr">
              <a:buNone/>
              <a:defRPr sz="2100"/>
            </a:lvl2pPr>
            <a:lvl3pPr marL="685783" indent="0" algn="ctr">
              <a:buNone/>
              <a:defRPr sz="1800"/>
            </a:lvl3pPr>
            <a:lvl4pPr marL="1028675" indent="0" algn="ctr">
              <a:buNone/>
              <a:defRPr sz="1500"/>
            </a:lvl4pPr>
            <a:lvl5pPr marL="1371566" indent="0" algn="ctr">
              <a:buNone/>
              <a:defRPr sz="1500"/>
            </a:lvl5pPr>
            <a:lvl6pPr marL="1714457" indent="0" algn="ctr">
              <a:buNone/>
              <a:defRPr sz="1500"/>
            </a:lvl6pPr>
            <a:lvl7pPr marL="2057348" indent="0" algn="ctr">
              <a:buNone/>
              <a:defRPr sz="1500"/>
            </a:lvl7pPr>
            <a:lvl8pPr marL="2400240" indent="0" algn="ctr">
              <a:buNone/>
              <a:defRPr sz="1500"/>
            </a:lvl8pPr>
            <a:lvl9pPr marL="2743132" indent="0" algn="ctr">
              <a:buNone/>
              <a:defRPr sz="1500"/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10" name="Content Placeholder 4"/>
          <p:cNvSpPr>
            <a:spLocks noGrp="1"/>
          </p:cNvSpPr>
          <p:nvPr>
            <p:ph sz="quarter" idx="14"/>
          </p:nvPr>
        </p:nvSpPr>
        <p:spPr>
          <a:xfrm>
            <a:off x="6641432" y="3060833"/>
            <a:ext cx="5072512" cy="22234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330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2ED82-C60C-487C-919E-99C0379DA0D5}" type="datetime1">
              <a:rPr lang="en-US" smtClean="0"/>
              <a:t>18-Apr-16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074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sp>
        <p:nvSpPr>
          <p:cNvPr id="8" name="Title 1"/>
          <p:cNvSpPr txBox="1">
            <a:spLocks/>
          </p:cNvSpPr>
          <p:nvPr userDrawn="1"/>
        </p:nvSpPr>
        <p:spPr bwMode="auto">
          <a:xfrm>
            <a:off x="609600" y="1977958"/>
            <a:ext cx="10972800" cy="1263534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350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3"/>
          </p:nvPr>
        </p:nvSpPr>
        <p:spPr>
          <a:xfrm>
            <a:off x="609600" y="6219125"/>
            <a:ext cx="10972800" cy="45720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350">
                <a:solidFill>
                  <a:schemeClr val="tx1">
                    <a:lumMod val="50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10" name="Content Placeholder 4"/>
          <p:cNvSpPr>
            <a:spLocks noGrp="1"/>
          </p:cNvSpPr>
          <p:nvPr>
            <p:ph sz="quarter" idx="14"/>
          </p:nvPr>
        </p:nvSpPr>
        <p:spPr>
          <a:xfrm>
            <a:off x="6641432" y="3060833"/>
            <a:ext cx="5072512" cy="22234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080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92000" cy="57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57531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153095"/>
            <a:ext cx="10972800" cy="2286000"/>
          </a:xfrm>
        </p:spPr>
        <p:txBody>
          <a:bodyPr anchor="b">
            <a:normAutofit/>
          </a:bodyPr>
          <a:lstStyle>
            <a:lvl1pPr>
              <a:defRPr sz="435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pic>
        <p:nvPicPr>
          <p:cNvPr id="1026" name="Picture 2" descr="C:\Users\SOTSO\Desktop\Template\1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7242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0" y="57531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 bwMode="ltGray">
          <a:xfrm>
            <a:off x="0" y="0"/>
            <a:ext cx="12192000" cy="57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54520"/>
            <a:ext cx="10972800" cy="1348451"/>
          </a:xfrm>
        </p:spPr>
        <p:txBody>
          <a:bodyPr anchor="b">
            <a:normAutofit/>
          </a:bodyPr>
          <a:lstStyle>
            <a:lvl1pPr>
              <a:defRPr sz="4350" b="0"/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251" y="5864054"/>
            <a:ext cx="10972800" cy="450042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500">
                <a:solidFill>
                  <a:schemeClr val="tx1">
                    <a:lumMod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2050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6641432" y="3060833"/>
            <a:ext cx="5072512" cy="22234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24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714501"/>
            <a:ext cx="4752109" cy="4457700"/>
          </a:xfrm>
        </p:spPr>
        <p:txBody>
          <a:bodyPr>
            <a:normAutofit/>
          </a:bodyPr>
          <a:lstStyle>
            <a:lvl1pPr>
              <a:spcBef>
                <a:spcPts val="1500"/>
              </a:spcBef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3092" y="1714501"/>
            <a:ext cx="4752109" cy="4457700"/>
          </a:xfrm>
        </p:spPr>
        <p:txBody>
          <a:bodyPr>
            <a:normAutofit/>
          </a:bodyPr>
          <a:lstStyle>
            <a:lvl1pPr>
              <a:spcBef>
                <a:spcPts val="1500"/>
              </a:spcBef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BFEEB-8615-4825-901F-021BD295684C}" type="datetime1">
              <a:rPr lang="en-US" smtClean="0"/>
              <a:t>18-Apr-16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2386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529541"/>
            <a:ext cx="4754880" cy="811583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484692"/>
            <a:ext cx="4754880" cy="3687508"/>
          </a:xfrm>
        </p:spPr>
        <p:txBody>
          <a:bodyPr/>
          <a:lstStyle>
            <a:lvl1pPr>
              <a:spcBef>
                <a:spcPts val="1500"/>
              </a:spcBef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0320" y="1529541"/>
            <a:ext cx="4754880" cy="811583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0320" y="2484692"/>
            <a:ext cx="4754880" cy="3687508"/>
          </a:xfrm>
        </p:spPr>
        <p:txBody>
          <a:bodyPr/>
          <a:lstStyle>
            <a:lvl1pPr>
              <a:spcBef>
                <a:spcPts val="1500"/>
              </a:spcBef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D8588-C08C-4E81-BBEE-C49133649509}" type="datetime1">
              <a:rPr lang="en-US" smtClean="0"/>
              <a:t>18-Apr-16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0624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9C8BB-5B39-413D-B15B-513DFF3C984C}" type="datetime1">
              <a:rPr lang="en-US" smtClean="0"/>
              <a:t>18-Apr-16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06393" y="1771048"/>
            <a:ext cx="11020927" cy="431225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942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C93DA-590D-4678-A433-985B18679071}" type="datetime1">
              <a:rPr lang="en-US" smtClean="0"/>
              <a:t>18-Apr-16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6335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267201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19" y="465512"/>
            <a:ext cx="3506163" cy="1600200"/>
          </a:xfrm>
        </p:spPr>
        <p:txBody>
          <a:bodyPr anchor="t">
            <a:normAutofit/>
          </a:bodyPr>
          <a:lstStyle>
            <a:lvl1pPr>
              <a:defRPr sz="21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9001" y="465513"/>
            <a:ext cx="7048500" cy="5935287"/>
          </a:xfrm>
        </p:spPr>
        <p:txBody>
          <a:bodyPr>
            <a:normAutofit/>
          </a:bodyPr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0519" y="3746500"/>
            <a:ext cx="3506163" cy="2425700"/>
          </a:xfrm>
        </p:spPr>
        <p:txBody>
          <a:bodyPr anchor="b">
            <a:normAutofit/>
          </a:bodyPr>
          <a:lstStyle>
            <a:lvl1pPr marL="0" indent="0">
              <a:spcBef>
                <a:spcPts val="900"/>
              </a:spcBef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0201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688" userDrawn="1">
          <p15:clr>
            <a:srgbClr val="FBAE40"/>
          </p15:clr>
        </p15:guide>
        <p15:guide id="2" orient="horz" pos="288" userDrawn="1">
          <p15:clr>
            <a:srgbClr val="FBAE40"/>
          </p15:clr>
        </p15:guide>
        <p15:guide id="3" orient="horz" pos="4032" userDrawn="1">
          <p15:clr>
            <a:srgbClr val="FBAE40"/>
          </p15:clr>
        </p15:guide>
        <p15:guide id="4" pos="295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920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1281804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615775" y="127000"/>
            <a:ext cx="10994127" cy="1014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5774" y="1475184"/>
            <a:ext cx="10994127" cy="46970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86901" y="6394450"/>
            <a:ext cx="23241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32342D67-806A-4A06-A5CC-E2A506B094AB}" type="datetime1">
              <a:rPr lang="en-US" smtClean="0"/>
              <a:t>18-Apr-16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9626" y="6394450"/>
            <a:ext cx="8134351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725" y="6394450"/>
            <a:ext cx="52387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pic>
        <p:nvPicPr>
          <p:cNvPr id="4099" name="Picture 3" descr="C:\Users\SOTSO\Desktop\Template\444.png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5958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1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5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5740" indent="-205740" algn="l" defTabSz="685800" rtl="0" eaLnBrk="1" latinLnBrk="0" hangingPunct="1">
        <a:spcBef>
          <a:spcPts val="1650"/>
        </a:spcBef>
        <a:buClr>
          <a:schemeClr val="tx1">
            <a:lumMod val="65000"/>
          </a:schemeClr>
        </a:buClr>
        <a:buFont typeface="Arial" pitchFamily="34" charset="0"/>
        <a:buChar char="•"/>
        <a:defRPr sz="1650" kern="1200">
          <a:solidFill>
            <a:schemeClr val="tx1"/>
          </a:solidFill>
          <a:latin typeface="+mn-lt"/>
          <a:ea typeface="+mn-ea"/>
          <a:cs typeface="+mn-cs"/>
        </a:defRPr>
      </a:lvl1pPr>
      <a:lvl2pPr marL="445770" indent="-205740" algn="l" defTabSz="685800" rtl="0" eaLnBrk="1" latinLnBrk="0" hangingPunct="1">
        <a:spcBef>
          <a:spcPts val="1200"/>
        </a:spcBef>
        <a:buClr>
          <a:schemeClr val="tx1">
            <a:lumMod val="65000"/>
          </a:schemeClr>
        </a:buClr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651510" indent="-171450" algn="l" defTabSz="685800" rtl="0" eaLnBrk="1" latinLnBrk="0" hangingPunct="1">
        <a:spcBef>
          <a:spcPts val="900"/>
        </a:spcBef>
        <a:buClr>
          <a:schemeClr val="tx1">
            <a:lumMod val="65000"/>
          </a:schemeClr>
        </a:buClr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891540" indent="-171450" algn="l" defTabSz="685800" rtl="0" eaLnBrk="1" latinLnBrk="0" hangingPunct="1">
        <a:spcBef>
          <a:spcPts val="7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62990" indent="-171450" algn="l" defTabSz="6858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23444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40589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57734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74879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utorialspoint.com/java/" TargetMode="External"/><Relationship Id="rId2" Type="http://schemas.openxmlformats.org/officeDocument/2006/relationships/hyperlink" Target="http://www.javatpoint.com/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docs.oracle.com/javase/7/docs/api/java/util/Scanner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 bwMode="auto">
          <a:xfrm>
            <a:off x="1577239" y="2110155"/>
            <a:ext cx="9144000" cy="1011338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sz="3200" b="1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Khmer OS Battambang" panose="02000500000000020004" pitchFamily="2" charset="0"/>
                <a:cs typeface="Khmer OS Battambang" panose="02000500000000020004" pitchFamily="2" charset="0"/>
              </a:rPr>
              <a:t>Java Presentation Materials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8645" y="435474"/>
            <a:ext cx="1216753" cy="1555596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 bwMode="auto">
          <a:xfrm>
            <a:off x="3915398" y="600039"/>
            <a:ext cx="5808376" cy="116224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30000"/>
              </a:lnSpc>
              <a:spcBef>
                <a:spcPts val="0"/>
              </a:spcBef>
            </a:pPr>
            <a:r>
              <a:rPr lang="km-KH" sz="24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Khmer OS Battambang"/>
                <a:cs typeface="Khmer OS Battambang"/>
              </a:rPr>
              <a:t>មជ្ឈមណ្ឌលកូរ៉េ សហ្វវែរ អេច អ ឌី</a:t>
            </a:r>
          </a:p>
          <a:p>
            <a:pPr algn="ctr">
              <a:lnSpc>
                <a:spcPct val="130000"/>
              </a:lnSpc>
              <a:spcBef>
                <a:spcPts val="0"/>
              </a:spcBef>
            </a:pPr>
            <a:r>
              <a:rPr lang="en-US" sz="21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Khmer OS Battambang" panose="02000500000000020004" pitchFamily="2" charset="0"/>
                <a:cs typeface="Khmer OS Battambang" panose="02000500000000020004" pitchFamily="2" charset="0"/>
              </a:rPr>
              <a:t>Korea Software HRD Center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0"/>
          </p:nvPr>
        </p:nvSpPr>
        <p:spPr>
          <a:xfrm>
            <a:off x="8362208" y="3246717"/>
            <a:ext cx="3399193" cy="916697"/>
          </a:xfrm>
        </p:spPr>
        <p:txBody>
          <a:bodyPr>
            <a:normAutofit/>
          </a:bodyPr>
          <a:lstStyle/>
          <a:p>
            <a:r>
              <a:rPr lang="km-KH" sz="1500" b="1" dirty="0">
                <a:solidFill>
                  <a:schemeClr val="tx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ឣ្នកប្រឹក្សាយោបល់</a:t>
            </a:r>
            <a:r>
              <a:rPr lang="en-US" sz="1500" b="1" dirty="0">
                <a:solidFill>
                  <a:schemeClr val="tx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:</a:t>
            </a:r>
            <a:r>
              <a:rPr lang="km-KH" sz="1500" b="1" dirty="0">
                <a:solidFill>
                  <a:schemeClr val="tx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បណ្ឌិត​​ គីម​ ថេខ្យុង</a:t>
            </a:r>
            <a:endParaRPr lang="en-US" sz="1500" b="1" dirty="0">
              <a:solidFill>
                <a:schemeClr val="tx1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14341" y="5522621"/>
            <a:ext cx="91440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www.kshrd.com.kh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7773" y="3772619"/>
            <a:ext cx="261642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tabLst>
                <a:tab pos="1109663" algn="l"/>
              </a:tabLst>
            </a:pP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ឣ្នកណែនំា</a:t>
            </a:r>
            <a:r>
              <a:rPr lang="en-GB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: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លោក</a:t>
            </a:r>
            <a:r>
              <a:rPr lang="en-US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លាង ប៊ុនរ៉ុង</a:t>
            </a:r>
            <a:endParaRPr lang="en-US" sz="15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  <a:tabLst>
                <a:tab pos="1109663" algn="l"/>
              </a:tabLst>
            </a:pPr>
            <a:r>
              <a:rPr lang="en-US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            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លោក លន់ សុវត្ថានា</a:t>
            </a:r>
            <a:endParaRPr lang="en-US" sz="15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  <a:tabLst>
                <a:tab pos="1109663" algn="l"/>
              </a:tabLst>
            </a:pPr>
            <a:r>
              <a:rPr lang="en-US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            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លោក ផេង តុលា</a:t>
            </a:r>
            <a:endParaRPr lang="en-US" sz="15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  <a:tabLst>
                <a:tab pos="1109663" algn="l"/>
              </a:tabLst>
            </a:pPr>
            <a:r>
              <a:rPr lang="en-US" sz="12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                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លោក ដារ៉ា ពេញចិត្ត</a:t>
            </a:r>
            <a:endParaRPr lang="en-GB" sz="15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1749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166255" y="1508166"/>
            <a:ext cx="11887200" cy="5237018"/>
          </a:xfrm>
        </p:spPr>
        <p:txBody>
          <a:bodyPr>
            <a:normAutofit lnSpcReduction="10000"/>
          </a:bodyPr>
          <a:lstStyle/>
          <a:p>
            <a:pPr marL="493633" lvl="1" indent="0">
              <a:lnSpc>
                <a:spcPct val="150000"/>
              </a:lnSpc>
              <a:buNone/>
            </a:pPr>
            <a:r>
              <a:rPr lang="en-US" sz="2400" b="1" dirty="0" smtClean="0">
                <a:solidFill>
                  <a:srgbClr val="552BBF"/>
                </a:solidFill>
                <a:latin typeface="Khmer OS Battambang" pitchFamily="2" charset="0"/>
                <a:cs typeface="Khmer OS Battambang" pitchFamily="2" charset="0"/>
              </a:rPr>
              <a:t>2. Private access modifier</a:t>
            </a:r>
            <a:endParaRPr lang="km-KH" sz="2400" b="1" dirty="0">
              <a:solidFill>
                <a:srgbClr val="552BBF"/>
              </a:solidFill>
              <a:latin typeface="Khmer OS Battambang" pitchFamily="2" charset="0"/>
              <a:cs typeface="Khmer OS Battambang" pitchFamily="2" charset="0"/>
            </a:endParaRPr>
          </a:p>
          <a:p>
            <a:pPr marL="493633" lvl="1" indent="0">
              <a:lnSpc>
                <a:spcPct val="150000"/>
              </a:lnSpc>
              <a:buNone/>
            </a:pPr>
            <a:r>
              <a:rPr lang="en-US" sz="1850" dirty="0" smtClean="0">
                <a:latin typeface="Khmer OS Battambang" pitchFamily="2" charset="0"/>
                <a:cs typeface="Khmer OS Battambang" pitchFamily="2" charset="0"/>
              </a:rPr>
              <a:t>Private </a:t>
            </a:r>
            <a:r>
              <a:rPr lang="km-KH" sz="1850" dirty="0" smtClean="0">
                <a:latin typeface="Khmer OS Battambang" pitchFamily="2" charset="0"/>
                <a:cs typeface="Khmer OS Battambang" pitchFamily="2" charset="0"/>
              </a:rPr>
              <a:t>ជាប្រភេទ</a:t>
            </a:r>
            <a:r>
              <a:rPr lang="en-US" sz="1850" dirty="0" smtClean="0">
                <a:latin typeface="Khmer OS Battambang" pitchFamily="2" charset="0"/>
                <a:cs typeface="Khmer OS Battambang" pitchFamily="2" charset="0"/>
              </a:rPr>
              <a:t>Access Modifier </a:t>
            </a:r>
            <a:r>
              <a:rPr lang="km-KH" sz="1850" dirty="0" smtClean="0">
                <a:latin typeface="Khmer OS Battambang" pitchFamily="2" charset="0"/>
                <a:cs typeface="Khmer OS Battambang" pitchFamily="2" charset="0"/>
              </a:rPr>
              <a:t>មួយដែលប្រើមិនឲ្យ</a:t>
            </a:r>
            <a:r>
              <a:rPr lang="en-US" sz="1850" dirty="0" smtClean="0">
                <a:latin typeface="Khmer OS Battambang" pitchFamily="2" charset="0"/>
                <a:cs typeface="Khmer OS Battambang" pitchFamily="2" charset="0"/>
              </a:rPr>
              <a:t>Access</a:t>
            </a:r>
            <a:r>
              <a:rPr lang="km-KH" sz="1850" dirty="0" smtClean="0">
                <a:latin typeface="Khmer OS Battambang" pitchFamily="2" charset="0"/>
                <a:cs typeface="Khmer OS Battambang" pitchFamily="2" charset="0"/>
              </a:rPr>
              <a:t>​ ដោយ</a:t>
            </a:r>
            <a:r>
              <a:rPr lang="en-US" sz="1850" dirty="0" smtClean="0">
                <a:latin typeface="Khmer OS Battambang" pitchFamily="2" charset="0"/>
                <a:cs typeface="Khmer OS Battambang" pitchFamily="2" charset="0"/>
              </a:rPr>
              <a:t>Class </a:t>
            </a:r>
            <a:r>
              <a:rPr lang="km-KH" sz="1850" dirty="0" smtClean="0">
                <a:latin typeface="Khmer OS Battambang" pitchFamily="2" charset="0"/>
                <a:cs typeface="Khmer OS Battambang" pitchFamily="2" charset="0"/>
              </a:rPr>
              <a:t>ខាងក្រៅឡើយ។</a:t>
            </a:r>
            <a:endParaRPr lang="en-US" sz="1850" dirty="0" smtClean="0">
              <a:latin typeface="Khmer OS Battambang" pitchFamily="2" charset="0"/>
              <a:cs typeface="Khmer OS Battambang" pitchFamily="2" charset="0"/>
            </a:endParaRPr>
          </a:p>
          <a:p>
            <a:pPr marL="493633" lvl="1" indent="0">
              <a:lnSpc>
                <a:spcPct val="150000"/>
              </a:lnSpc>
              <a:buNone/>
            </a:pPr>
            <a:r>
              <a:rPr lang="en-US" sz="1850" dirty="0">
                <a:latin typeface="Khmer OS Battambang" pitchFamily="2" charset="0"/>
                <a:cs typeface="Khmer OS Battambang" pitchFamily="2" charset="0"/>
              </a:rPr>
              <a:t>	</a:t>
            </a:r>
            <a:r>
              <a:rPr lang="en-US" sz="1850" dirty="0" smtClean="0">
                <a:latin typeface="Khmer OS Battambang" pitchFamily="2" charset="0"/>
                <a:cs typeface="Khmer OS Battambang" pitchFamily="2" charset="0"/>
              </a:rPr>
              <a:t>Example:</a:t>
            </a:r>
          </a:p>
          <a:p>
            <a:pPr marL="493633" lvl="1" indent="0">
              <a:lnSpc>
                <a:spcPct val="150000"/>
              </a:lnSpc>
              <a:buNone/>
            </a:pPr>
            <a:r>
              <a:rPr lang="en-US" sz="1850" dirty="0">
                <a:latin typeface="Khmer OS Battambang" pitchFamily="2" charset="0"/>
                <a:cs typeface="Khmer OS Battambang" pitchFamily="2" charset="0"/>
              </a:rPr>
              <a:t>	</a:t>
            </a:r>
            <a:r>
              <a:rPr lang="en-US" sz="1850" dirty="0" smtClean="0">
                <a:latin typeface="Khmer OS Battambang" pitchFamily="2" charset="0"/>
                <a:cs typeface="Khmer OS Battambang" pitchFamily="2" charset="0"/>
              </a:rPr>
              <a:t>		public class Person{</a:t>
            </a:r>
          </a:p>
          <a:p>
            <a:pPr marL="493633" lvl="1" indent="0">
              <a:lnSpc>
                <a:spcPct val="150000"/>
              </a:lnSpc>
              <a:buNone/>
            </a:pPr>
            <a:r>
              <a:rPr lang="en-US" sz="1850" dirty="0" smtClean="0">
                <a:latin typeface="Khmer OS Battambang" pitchFamily="2" charset="0"/>
                <a:cs typeface="Khmer OS Battambang" pitchFamily="2" charset="0"/>
              </a:rPr>
              <a:t>				private int id;</a:t>
            </a:r>
          </a:p>
          <a:p>
            <a:pPr marL="493633" lvl="1" indent="0">
              <a:lnSpc>
                <a:spcPct val="150000"/>
              </a:lnSpc>
              <a:buNone/>
            </a:pPr>
            <a:r>
              <a:rPr lang="en-US" sz="1850" dirty="0">
                <a:latin typeface="Khmer OS Battambang" pitchFamily="2" charset="0"/>
                <a:cs typeface="Khmer OS Battambang" pitchFamily="2" charset="0"/>
              </a:rPr>
              <a:t>	</a:t>
            </a:r>
            <a:r>
              <a:rPr lang="en-US" sz="1850" dirty="0" smtClean="0">
                <a:latin typeface="Khmer OS Battambang" pitchFamily="2" charset="0"/>
                <a:cs typeface="Khmer OS Battambang" pitchFamily="2" charset="0"/>
              </a:rPr>
              <a:t>			private string name;</a:t>
            </a:r>
          </a:p>
          <a:p>
            <a:pPr marL="493633" lvl="1" indent="0">
              <a:lnSpc>
                <a:spcPct val="150000"/>
              </a:lnSpc>
              <a:buNone/>
            </a:pPr>
            <a:endParaRPr lang="en-US" sz="1850" dirty="0">
              <a:latin typeface="Khmer OS Battambang" pitchFamily="2" charset="0"/>
              <a:cs typeface="Khmer OS Battambang" pitchFamily="2" charset="0"/>
            </a:endParaRPr>
          </a:p>
          <a:p>
            <a:pPr marL="493633" lvl="1" indent="0">
              <a:lnSpc>
                <a:spcPct val="150000"/>
              </a:lnSpc>
              <a:buNone/>
            </a:pPr>
            <a:r>
              <a:rPr lang="en-US" sz="1850" dirty="0" smtClean="0">
                <a:latin typeface="Khmer OS Battambang" pitchFamily="2" charset="0"/>
                <a:cs typeface="Khmer OS Battambang" pitchFamily="2" charset="0"/>
              </a:rPr>
              <a:t>			}</a:t>
            </a:r>
            <a:endParaRPr lang="en-US" sz="1850" dirty="0">
              <a:latin typeface="Khmer OS Battambang" pitchFamily="2" charset="0"/>
              <a:cs typeface="Khmer OS Battambang" pitchFamily="2" charset="0"/>
            </a:endParaRPr>
          </a:p>
          <a:p>
            <a:pPr marL="493633" lvl="1" indent="0">
              <a:lnSpc>
                <a:spcPct val="150000"/>
              </a:lnSpc>
              <a:buNone/>
            </a:pPr>
            <a:r>
              <a:rPr lang="en-US" sz="1850" dirty="0" smtClean="0">
                <a:latin typeface="Khmer OS Battambang" pitchFamily="2" charset="0"/>
                <a:cs typeface="Khmer OS Battambang" pitchFamily="2" charset="0"/>
              </a:rPr>
              <a:t>		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 bwMode="auto">
          <a:xfrm>
            <a:off x="166255" y="127000"/>
            <a:ext cx="11443647" cy="11471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5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1.2. Access Modifier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204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166255" y="1508166"/>
            <a:ext cx="11887200" cy="5237018"/>
          </a:xfrm>
        </p:spPr>
        <p:txBody>
          <a:bodyPr>
            <a:normAutofit/>
          </a:bodyPr>
          <a:lstStyle/>
          <a:p>
            <a:pPr marL="493633" lvl="1" indent="0">
              <a:lnSpc>
                <a:spcPct val="150000"/>
              </a:lnSpc>
              <a:buNone/>
            </a:pPr>
            <a:r>
              <a:rPr lang="en-US" sz="2400" b="1" dirty="0" smtClean="0">
                <a:solidFill>
                  <a:srgbClr val="552BBF"/>
                </a:solidFill>
                <a:latin typeface="Khmer OS Battambang" pitchFamily="2" charset="0"/>
                <a:cs typeface="Khmer OS Battambang" pitchFamily="2" charset="0"/>
              </a:rPr>
              <a:t>2.1. Protected access modifier</a:t>
            </a:r>
            <a:endParaRPr lang="km-KH" sz="2400" b="1" dirty="0">
              <a:solidFill>
                <a:srgbClr val="552BBF"/>
              </a:solidFill>
              <a:latin typeface="Khmer OS Battambang" pitchFamily="2" charset="0"/>
              <a:cs typeface="Khmer OS Battambang" pitchFamily="2" charset="0"/>
            </a:endParaRPr>
          </a:p>
          <a:p>
            <a:pPr marL="493633" lvl="1" indent="0">
              <a:lnSpc>
                <a:spcPct val="150000"/>
              </a:lnSpc>
              <a:buNone/>
            </a:pPr>
            <a:r>
              <a:rPr lang="en-US" sz="1850" b="1" dirty="0" smtClean="0">
                <a:latin typeface="Khmer OS Battambang" pitchFamily="2" charset="0"/>
                <a:cs typeface="Khmer OS Battambang" pitchFamily="2" charset="0"/>
              </a:rPr>
              <a:t>Protected</a:t>
            </a:r>
            <a:r>
              <a:rPr lang="en-US" sz="185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1850" dirty="0" smtClean="0">
                <a:latin typeface="Khmer OS Battambang" pitchFamily="2" charset="0"/>
                <a:cs typeface="Khmer OS Battambang" pitchFamily="2" charset="0"/>
              </a:rPr>
              <a:t>ជាប្រភេទ</a:t>
            </a:r>
            <a:r>
              <a:rPr lang="en-US" sz="1850" dirty="0" smtClean="0">
                <a:latin typeface="Khmer OS Battambang" pitchFamily="2" charset="0"/>
                <a:cs typeface="Khmer OS Battambang" pitchFamily="2" charset="0"/>
              </a:rPr>
              <a:t>Access Modifier </a:t>
            </a:r>
            <a:r>
              <a:rPr lang="km-KH" sz="1850" dirty="0" smtClean="0">
                <a:latin typeface="Khmer OS Battambang" pitchFamily="2" charset="0"/>
                <a:cs typeface="Khmer OS Battambang" pitchFamily="2" charset="0"/>
              </a:rPr>
              <a:t>មួយដែលប្រើឲ្យ</a:t>
            </a:r>
            <a:r>
              <a:rPr lang="en-US" sz="1850" dirty="0" smtClean="0">
                <a:latin typeface="Khmer OS Battambang" pitchFamily="2" charset="0"/>
                <a:cs typeface="Khmer OS Battambang" pitchFamily="2" charset="0"/>
              </a:rPr>
              <a:t>Access</a:t>
            </a:r>
            <a:r>
              <a:rPr lang="km-KH" sz="1850" dirty="0" smtClean="0">
                <a:latin typeface="Khmer OS Battambang" pitchFamily="2" charset="0"/>
                <a:cs typeface="Khmer OS Battambang" pitchFamily="2" charset="0"/>
              </a:rPr>
              <a:t>​</a:t>
            </a:r>
            <a:r>
              <a:rPr lang="en-US" sz="1850" dirty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1850" dirty="0" smtClean="0">
                <a:latin typeface="Khmer OS Battambang" pitchFamily="2" charset="0"/>
                <a:cs typeface="Khmer OS Battambang" pitchFamily="2" charset="0"/>
              </a:rPr>
              <a:t>បានលុះត្រាតែ​​​ មាន</a:t>
            </a:r>
            <a:r>
              <a:rPr lang="en-US" sz="1850" dirty="0" smtClean="0">
                <a:latin typeface="Khmer OS Battambang" pitchFamily="2" charset="0"/>
                <a:cs typeface="Khmer OS Battambang" pitchFamily="2" charset="0"/>
              </a:rPr>
              <a:t>Inheritance</a:t>
            </a:r>
            <a:r>
              <a:rPr lang="km-KH" sz="1850" dirty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1850" dirty="0" smtClean="0">
                <a:latin typeface="Khmer OS Battambang" pitchFamily="2" charset="0"/>
                <a:cs typeface="Khmer OS Battambang" pitchFamily="2" charset="0"/>
              </a:rPr>
              <a:t>កើតឡើង ទោះបីជាការ</a:t>
            </a:r>
            <a:r>
              <a:rPr lang="en-US" sz="1850" dirty="0" smtClean="0">
                <a:latin typeface="Khmer OS Battambang" pitchFamily="2" charset="0"/>
                <a:cs typeface="Khmer OS Battambang" pitchFamily="2" charset="0"/>
              </a:rPr>
              <a:t>Access</a:t>
            </a:r>
            <a:r>
              <a:rPr lang="km-KH" sz="1850" dirty="0" smtClean="0">
                <a:latin typeface="Khmer OS Battambang" pitchFamily="2" charset="0"/>
                <a:cs typeface="Khmer OS Battambang" pitchFamily="2" charset="0"/>
              </a:rPr>
              <a:t> ស្ថិតនៅ</a:t>
            </a:r>
            <a:r>
              <a:rPr lang="en-US" sz="1850" dirty="0" smtClean="0">
                <a:latin typeface="Khmer OS Battambang" pitchFamily="2" charset="0"/>
                <a:cs typeface="Khmer OS Battambang" pitchFamily="2" charset="0"/>
              </a:rPr>
              <a:t>Package </a:t>
            </a:r>
            <a:r>
              <a:rPr lang="km-KH" sz="1850" dirty="0" smtClean="0">
                <a:latin typeface="Khmer OS Battambang" pitchFamily="2" charset="0"/>
                <a:cs typeface="Khmer OS Battambang" pitchFamily="2" charset="0"/>
              </a:rPr>
              <a:t>ផ្សេងគ្នាក៏ដោយ។</a:t>
            </a:r>
            <a:endParaRPr lang="en-US" sz="1850" dirty="0" smtClean="0">
              <a:latin typeface="Khmer OS Battambang" pitchFamily="2" charset="0"/>
              <a:cs typeface="Khmer OS Battambang" pitchFamily="2" charset="0"/>
            </a:endParaRPr>
          </a:p>
          <a:p>
            <a:pPr marL="493633" lvl="1" indent="0">
              <a:lnSpc>
                <a:spcPct val="150000"/>
              </a:lnSpc>
              <a:buNone/>
            </a:pPr>
            <a:r>
              <a:rPr lang="en-US" sz="1850" dirty="0">
                <a:latin typeface="Khmer OS Battambang" pitchFamily="2" charset="0"/>
                <a:cs typeface="Khmer OS Battambang" pitchFamily="2" charset="0"/>
              </a:rPr>
              <a:t>	</a:t>
            </a:r>
            <a:r>
              <a:rPr lang="en-US" sz="1850" dirty="0" smtClean="0">
                <a:latin typeface="Khmer OS Battambang" pitchFamily="2" charset="0"/>
                <a:cs typeface="Khmer OS Battambang" pitchFamily="2" charset="0"/>
              </a:rPr>
              <a:t>Example:</a:t>
            </a:r>
          </a:p>
          <a:p>
            <a:pPr marL="493633" lvl="1" indent="0">
              <a:lnSpc>
                <a:spcPct val="150000"/>
              </a:lnSpc>
              <a:buNone/>
            </a:pPr>
            <a:r>
              <a:rPr lang="en-US" sz="1850" dirty="0">
                <a:latin typeface="Khmer OS Battambang" pitchFamily="2" charset="0"/>
                <a:cs typeface="Khmer OS Battambang" pitchFamily="2" charset="0"/>
              </a:rPr>
              <a:t>	</a:t>
            </a:r>
            <a:r>
              <a:rPr lang="en-US" sz="1850" dirty="0" smtClean="0">
                <a:latin typeface="Khmer OS Battambang" pitchFamily="2" charset="0"/>
                <a:cs typeface="Khmer OS Battambang" pitchFamily="2" charset="0"/>
              </a:rPr>
              <a:t>		public class Person{</a:t>
            </a:r>
          </a:p>
          <a:p>
            <a:pPr marL="493633" lvl="1" indent="0">
              <a:lnSpc>
                <a:spcPct val="150000"/>
              </a:lnSpc>
              <a:buNone/>
            </a:pPr>
            <a:r>
              <a:rPr lang="en-US" sz="1850" dirty="0" smtClean="0">
                <a:latin typeface="Khmer OS Battambang" pitchFamily="2" charset="0"/>
                <a:cs typeface="Khmer OS Battambang" pitchFamily="2" charset="0"/>
              </a:rPr>
              <a:t>				private int id;</a:t>
            </a:r>
            <a:r>
              <a:rPr lang="km-KH" sz="1850" dirty="0" smtClean="0">
                <a:latin typeface="Khmer OS Battambang" pitchFamily="2" charset="0"/>
                <a:cs typeface="Khmer OS Battambang" pitchFamily="2" charset="0"/>
              </a:rPr>
              <a:t>​​​​ </a:t>
            </a:r>
            <a:r>
              <a:rPr lang="en-US" sz="1850" dirty="0" smtClean="0">
                <a:latin typeface="Khmer OS Battambang" pitchFamily="2" charset="0"/>
                <a:cs typeface="Khmer OS Battambang" pitchFamily="2" charset="0"/>
              </a:rPr>
              <a:t>//not allow to access this data field</a:t>
            </a:r>
          </a:p>
          <a:p>
            <a:pPr marL="493633" lvl="1" indent="0">
              <a:lnSpc>
                <a:spcPct val="150000"/>
              </a:lnSpc>
              <a:buNone/>
            </a:pPr>
            <a:r>
              <a:rPr lang="en-US" sz="1850" dirty="0">
                <a:latin typeface="Khmer OS Battambang" pitchFamily="2" charset="0"/>
                <a:cs typeface="Khmer OS Battambang" pitchFamily="2" charset="0"/>
              </a:rPr>
              <a:t>	</a:t>
            </a:r>
            <a:r>
              <a:rPr lang="en-US" sz="1850" dirty="0" smtClean="0">
                <a:latin typeface="Khmer OS Battambang" pitchFamily="2" charset="0"/>
                <a:cs typeface="Khmer OS Battambang" pitchFamily="2" charset="0"/>
              </a:rPr>
              <a:t>			private string name;// not allow to access to this data field</a:t>
            </a:r>
            <a:endParaRPr lang="km-KH" sz="1850" dirty="0" smtClean="0">
              <a:latin typeface="Khmer OS Battambang" pitchFamily="2" charset="0"/>
              <a:cs typeface="Khmer OS Battambang" pitchFamily="2" charset="0"/>
            </a:endParaRPr>
          </a:p>
          <a:p>
            <a:pPr marL="493633" lvl="1" indent="0">
              <a:lnSpc>
                <a:spcPct val="150000"/>
              </a:lnSpc>
              <a:buNone/>
            </a:pPr>
            <a:r>
              <a:rPr lang="km-KH" sz="1850" dirty="0">
                <a:latin typeface="Khmer OS Battambang" pitchFamily="2" charset="0"/>
                <a:cs typeface="Khmer OS Battambang" pitchFamily="2" charset="0"/>
              </a:rPr>
              <a:t>	</a:t>
            </a:r>
            <a:r>
              <a:rPr lang="km-KH" sz="1850" dirty="0" smtClean="0">
                <a:latin typeface="Khmer OS Battambang" pitchFamily="2" charset="0"/>
                <a:cs typeface="Khmer OS Battambang" pitchFamily="2" charset="0"/>
              </a:rPr>
              <a:t>			</a:t>
            </a:r>
            <a:r>
              <a:rPr lang="en-US" sz="1850" dirty="0" smtClean="0">
                <a:latin typeface="Khmer OS Battambang" pitchFamily="2" charset="0"/>
                <a:cs typeface="Khmer OS Battambang" pitchFamily="2" charset="0"/>
              </a:rPr>
              <a:t>}</a:t>
            </a:r>
            <a:endParaRPr lang="en-US" sz="1850" dirty="0">
              <a:latin typeface="Khmer OS Battambang" pitchFamily="2" charset="0"/>
              <a:cs typeface="Khmer OS Battambang" pitchFamily="2" charset="0"/>
            </a:endParaRPr>
          </a:p>
          <a:p>
            <a:pPr marL="493633" lvl="1" indent="0">
              <a:lnSpc>
                <a:spcPct val="150000"/>
              </a:lnSpc>
              <a:buNone/>
            </a:pPr>
            <a:r>
              <a:rPr lang="en-US" sz="1850" dirty="0" smtClean="0">
                <a:latin typeface="Khmer OS Battambang" pitchFamily="2" charset="0"/>
                <a:cs typeface="Khmer OS Battambang" pitchFamily="2" charset="0"/>
              </a:rPr>
              <a:t>		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 bwMode="auto">
          <a:xfrm>
            <a:off x="166255" y="127000"/>
            <a:ext cx="11443647" cy="11471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5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1.2. Access Modifier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063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166255" y="1508166"/>
            <a:ext cx="11887200" cy="5237018"/>
          </a:xfrm>
        </p:spPr>
        <p:txBody>
          <a:bodyPr>
            <a:normAutofit/>
          </a:bodyPr>
          <a:lstStyle/>
          <a:p>
            <a:pPr marL="493633" lvl="1" indent="0">
              <a:lnSpc>
                <a:spcPct val="150000"/>
              </a:lnSpc>
              <a:buNone/>
            </a:pPr>
            <a:endParaRPr lang="km-KH" sz="1850" dirty="0" smtClean="0">
              <a:latin typeface="Khmer OS Battambang" pitchFamily="2" charset="0"/>
              <a:cs typeface="Khmer OS Battambang" pitchFamily="2" charset="0"/>
            </a:endParaRPr>
          </a:p>
          <a:p>
            <a:pPr marL="493633" lvl="1" indent="0">
              <a:lnSpc>
                <a:spcPct val="150000"/>
              </a:lnSpc>
              <a:buNone/>
            </a:pP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Parameter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គឺដូចជាកន្លែងសម្រាប់ដាក់ 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Value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ដែលបានកំនត់ឡើងមក។នៅពេល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Method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មួយត្រូវបានហៅ យើង​ត្រូវតែដាក់តម្លៃតាមប្រភេទ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Data type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និង​ តាមលំដាប់លំដោយនៃ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Parameter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។</a:t>
            </a:r>
          </a:p>
          <a:p>
            <a:pPr marL="493633" lvl="1" indent="0">
              <a:lnSpc>
                <a:spcPct val="150000"/>
              </a:lnSpc>
              <a:buNone/>
            </a:pPr>
            <a:endParaRPr lang="km-KH" sz="2200" dirty="0">
              <a:latin typeface="Khmer OS Battambang" pitchFamily="2" charset="0"/>
              <a:cs typeface="Khmer OS Battambang" pitchFamily="2" charset="0"/>
            </a:endParaRPr>
          </a:p>
          <a:p>
            <a:pPr marL="493633" lvl="1" indent="0">
              <a:lnSpc>
                <a:spcPct val="150000"/>
              </a:lnSpc>
              <a:buNone/>
            </a:pP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Example: int sum(int </a:t>
            </a:r>
            <a:r>
              <a:rPr lang="en-US" sz="2200" dirty="0" err="1" smtClean="0">
                <a:latin typeface="Khmer OS Battambang" pitchFamily="2" charset="0"/>
                <a:cs typeface="Khmer OS Battambang" pitchFamily="2" charset="0"/>
              </a:rPr>
              <a:t>a,int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 b)  // method that contain 2 parameter </a:t>
            </a:r>
          </a:p>
          <a:p>
            <a:pPr marL="493633" lvl="1" indent="0">
              <a:lnSpc>
                <a:spcPct val="150000"/>
              </a:lnSpc>
              <a:buNone/>
            </a:pP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	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	     sum(2,2);  // when method is invoked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 bwMode="auto">
          <a:xfrm>
            <a:off x="166255" y="127000"/>
            <a:ext cx="11443647" cy="11471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5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1.3  Parameter</a:t>
            </a:r>
          </a:p>
        </p:txBody>
      </p:sp>
    </p:spTree>
    <p:extLst>
      <p:ext uri="{BB962C8B-B14F-4D97-AF65-F5344CB8AC3E}">
        <p14:creationId xmlns:p14="http://schemas.microsoft.com/office/powerpoint/2010/main" val="4169213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166255" y="1508166"/>
            <a:ext cx="11887200" cy="5237018"/>
          </a:xfrm>
        </p:spPr>
        <p:txBody>
          <a:bodyPr>
            <a:normAutofit/>
          </a:bodyPr>
          <a:lstStyle/>
          <a:p>
            <a:pPr marL="493633" lvl="1" indent="0">
              <a:lnSpc>
                <a:spcPct val="150000"/>
              </a:lnSpc>
              <a:buNone/>
            </a:pPr>
            <a:r>
              <a:rPr lang="km-KH" sz="1850" dirty="0" smtClean="0">
                <a:latin typeface="Khmer OS Battambang" pitchFamily="2" charset="0"/>
                <a:cs typeface="Khmer OS Battambang" pitchFamily="2" charset="0"/>
              </a:rPr>
              <a:t>រំលឹកឡើងវិញ</a:t>
            </a:r>
            <a:r>
              <a:rPr lang="en-US" sz="1850" dirty="0" smtClean="0">
                <a:latin typeface="Khmer OS Battambang" pitchFamily="2" charset="0"/>
                <a:cs typeface="Khmer OS Battambang" pitchFamily="2" charset="0"/>
              </a:rPr>
              <a:t>:  Class </a:t>
            </a:r>
            <a:r>
              <a:rPr lang="km-KH" sz="1850" dirty="0" smtClean="0">
                <a:latin typeface="Khmer OS Battambang" pitchFamily="2" charset="0"/>
                <a:cs typeface="Khmer OS Battambang" pitchFamily="2" charset="0"/>
              </a:rPr>
              <a:t>គឺជាពុម្ពគំរូសម្រាប់បង្កើត</a:t>
            </a:r>
            <a:r>
              <a:rPr lang="en-US" sz="1850" dirty="0" smtClean="0">
                <a:latin typeface="Khmer OS Battambang" pitchFamily="2" charset="0"/>
                <a:cs typeface="Khmer OS Battambang" pitchFamily="2" charset="0"/>
              </a:rPr>
              <a:t>Object</a:t>
            </a:r>
            <a:r>
              <a:rPr lang="km-KH" sz="1850" dirty="0" smtClean="0">
                <a:latin typeface="Khmer OS Battambang" pitchFamily="2" charset="0"/>
                <a:cs typeface="Khmer OS Battambang" pitchFamily="2" charset="0"/>
              </a:rPr>
              <a:t>។​​​ ហើយ </a:t>
            </a:r>
            <a:r>
              <a:rPr lang="en-US" sz="1850" dirty="0" smtClean="0">
                <a:latin typeface="Khmer OS Battambang" pitchFamily="2" charset="0"/>
                <a:cs typeface="Khmer OS Battambang" pitchFamily="2" charset="0"/>
              </a:rPr>
              <a:t>Object </a:t>
            </a:r>
            <a:r>
              <a:rPr lang="km-KH" sz="1850" dirty="0" smtClean="0">
                <a:latin typeface="Khmer OS Battambang" pitchFamily="2" charset="0"/>
                <a:cs typeface="Khmer OS Battambang" pitchFamily="2" charset="0"/>
              </a:rPr>
              <a:t>គឺជា​</a:t>
            </a:r>
            <a:r>
              <a:rPr lang="en-US" sz="1850" dirty="0" smtClean="0">
                <a:latin typeface="Khmer OS Battambang" pitchFamily="2" charset="0"/>
                <a:cs typeface="Khmer OS Battambang" pitchFamily="2" charset="0"/>
              </a:rPr>
              <a:t>Instance of Class.</a:t>
            </a:r>
          </a:p>
          <a:p>
            <a:pPr marL="493633" lvl="1" indent="0">
              <a:lnSpc>
                <a:spcPct val="150000"/>
              </a:lnSpc>
              <a:buNone/>
            </a:pPr>
            <a:r>
              <a:rPr lang="en-US" sz="1850" b="1" dirty="0" smtClean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>Structure:</a:t>
            </a:r>
            <a:r>
              <a:rPr lang="en-US" sz="1850" b="1" dirty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> </a:t>
            </a:r>
            <a:endParaRPr lang="en-US" sz="1850" b="1" dirty="0" smtClean="0">
              <a:solidFill>
                <a:srgbClr val="003399"/>
              </a:solidFill>
              <a:latin typeface="Khmer OS Battambang" pitchFamily="2" charset="0"/>
              <a:cs typeface="Khmer OS Battambang" pitchFamily="2" charset="0"/>
            </a:endParaRPr>
          </a:p>
          <a:p>
            <a:pPr marL="493633" lvl="1" indent="0">
              <a:lnSpc>
                <a:spcPct val="150000"/>
              </a:lnSpc>
              <a:buNone/>
            </a:pPr>
            <a:r>
              <a:rPr lang="en-US" sz="1850" b="1" dirty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>		</a:t>
            </a:r>
            <a:r>
              <a:rPr lang="en-US" sz="1850" dirty="0" smtClean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>Package </a:t>
            </a:r>
            <a:r>
              <a:rPr lang="en-US" sz="1850" dirty="0" err="1" smtClean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>Package_Name</a:t>
            </a:r>
            <a:r>
              <a:rPr lang="en-US" sz="1850" dirty="0" smtClean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>;</a:t>
            </a:r>
          </a:p>
          <a:p>
            <a:pPr marL="493633" lvl="1" indent="0">
              <a:lnSpc>
                <a:spcPct val="150000"/>
              </a:lnSpc>
              <a:buNone/>
            </a:pPr>
            <a:r>
              <a:rPr lang="en-US" sz="1850" dirty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>	</a:t>
            </a:r>
            <a:r>
              <a:rPr lang="en-US" sz="1850" dirty="0" smtClean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>	[access modifier type ] class </a:t>
            </a:r>
            <a:r>
              <a:rPr lang="en-US" sz="1850" dirty="0" err="1" smtClean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>Class_Name</a:t>
            </a:r>
            <a:r>
              <a:rPr lang="en-US" sz="1850" dirty="0" smtClean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>{</a:t>
            </a:r>
          </a:p>
          <a:p>
            <a:pPr marL="493633" lvl="1" indent="0">
              <a:lnSpc>
                <a:spcPct val="150000"/>
              </a:lnSpc>
              <a:buNone/>
            </a:pPr>
            <a:r>
              <a:rPr lang="en-US" sz="1850" dirty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>	</a:t>
            </a:r>
            <a:r>
              <a:rPr lang="en-US" sz="1850" dirty="0" smtClean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>		[</a:t>
            </a:r>
            <a:r>
              <a:rPr lang="en-US" sz="1850" dirty="0" err="1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>instatnce_variable</a:t>
            </a:r>
            <a:r>
              <a:rPr lang="en-US" sz="1850" dirty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1850" dirty="0" smtClean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>];</a:t>
            </a:r>
          </a:p>
          <a:p>
            <a:pPr marL="493633" lvl="1" indent="0">
              <a:lnSpc>
                <a:spcPct val="150000"/>
              </a:lnSpc>
              <a:buNone/>
            </a:pPr>
            <a:r>
              <a:rPr lang="km-KH" sz="1850" dirty="0" smtClean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>			</a:t>
            </a:r>
            <a:r>
              <a:rPr lang="en-US" sz="1850" dirty="0" smtClean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>[Constructor]	;</a:t>
            </a:r>
          </a:p>
          <a:p>
            <a:pPr marL="493633" lvl="1" indent="0">
              <a:lnSpc>
                <a:spcPct val="150000"/>
              </a:lnSpc>
              <a:buNone/>
            </a:pPr>
            <a:r>
              <a:rPr lang="en-US" sz="1850" dirty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>	</a:t>
            </a:r>
            <a:r>
              <a:rPr lang="en-US" sz="1850" dirty="0" smtClean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>		[Method];		</a:t>
            </a:r>
            <a:endParaRPr lang="km-KH" sz="1850" dirty="0" smtClean="0">
              <a:solidFill>
                <a:srgbClr val="003399"/>
              </a:solidFill>
              <a:latin typeface="Khmer OS Battambang" pitchFamily="2" charset="0"/>
              <a:cs typeface="Khmer OS Battambang" pitchFamily="2" charset="0"/>
            </a:endParaRPr>
          </a:p>
          <a:p>
            <a:pPr marL="493633" lvl="1" indent="0">
              <a:lnSpc>
                <a:spcPct val="150000"/>
              </a:lnSpc>
              <a:buNone/>
            </a:pPr>
            <a:r>
              <a:rPr lang="en-US" sz="1850" dirty="0" smtClean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>                        public static void main(String[]] </a:t>
            </a:r>
            <a:r>
              <a:rPr lang="en-US" sz="1850" dirty="0" err="1" smtClean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>args</a:t>
            </a:r>
            <a:r>
              <a:rPr lang="en-US" sz="1850" dirty="0" smtClean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>){}</a:t>
            </a:r>
          </a:p>
          <a:p>
            <a:pPr marL="493633" lvl="1" indent="0">
              <a:lnSpc>
                <a:spcPct val="150000"/>
              </a:lnSpc>
              <a:buNone/>
            </a:pPr>
            <a:r>
              <a:rPr lang="en-US" sz="1850" dirty="0" smtClean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>		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 bwMode="auto">
          <a:xfrm>
            <a:off x="166255" y="127000"/>
            <a:ext cx="11443647" cy="11471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5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2. Class Structure and Object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871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166255" y="1508166"/>
            <a:ext cx="11887200" cy="5237018"/>
          </a:xfrm>
        </p:spPr>
        <p:txBody>
          <a:bodyPr>
            <a:normAutofit/>
          </a:bodyPr>
          <a:lstStyle/>
          <a:p>
            <a:pPr marL="493633" lvl="1" indent="0">
              <a:lnSpc>
                <a:spcPct val="150000"/>
              </a:lnSpc>
              <a:buNone/>
            </a:pPr>
            <a:r>
              <a:rPr lang="en-US" sz="1850" b="1" dirty="0" smtClean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>-Description Class Structure</a:t>
            </a:r>
          </a:p>
          <a:p>
            <a:pPr marL="836533" lvl="1" indent="-342900">
              <a:lnSpc>
                <a:spcPct val="150000"/>
              </a:lnSpc>
            </a:pPr>
            <a:r>
              <a:rPr lang="km-KH" sz="18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ដូចអ្នកបានឃើញ​ក្នុង</a:t>
            </a:r>
            <a:r>
              <a:rPr lang="en-US" sz="18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Java </a:t>
            </a:r>
            <a:r>
              <a:rPr lang="km-KH" sz="18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​​ </a:t>
            </a:r>
            <a:r>
              <a:rPr lang="en-US" sz="18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Class </a:t>
            </a:r>
            <a:r>
              <a:rPr lang="km-KH" sz="18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មួយត្រូវតែស្ថិតក្នុង</a:t>
            </a:r>
            <a:r>
              <a:rPr lang="en-US" sz="18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Package </a:t>
            </a:r>
            <a:r>
              <a:rPr lang="km-KH" sz="18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មួយ</a:t>
            </a:r>
            <a:r>
              <a:rPr lang="en-US" sz="18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(</a:t>
            </a:r>
            <a:r>
              <a:rPr lang="km-KH" sz="18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បើគ្មានការកំនត់</a:t>
            </a:r>
            <a:r>
              <a:rPr lang="en-US" sz="18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Package</a:t>
            </a:r>
            <a:r>
              <a:rPr lang="km-KH" sz="18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មួយនោះទេ វានឹងមាន</a:t>
            </a:r>
            <a:r>
              <a:rPr lang="en-US" sz="18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Default Package </a:t>
            </a:r>
            <a:r>
              <a:rPr lang="km-KH" sz="18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មួយ</a:t>
            </a:r>
            <a:r>
              <a:rPr lang="en-US" sz="18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)</a:t>
            </a:r>
            <a:r>
              <a:rPr lang="km-KH" sz="18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។</a:t>
            </a:r>
          </a:p>
          <a:p>
            <a:pPr marL="836533" lvl="1" indent="-342900">
              <a:lnSpc>
                <a:spcPct val="150000"/>
              </a:lnSpc>
            </a:pPr>
            <a:r>
              <a:rPr lang="en-US" sz="18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Class </a:t>
            </a:r>
            <a:r>
              <a:rPr lang="km-KH" sz="18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អាចមាន</a:t>
            </a:r>
            <a:r>
              <a:rPr lang="en-US" sz="18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Instance Variable </a:t>
            </a:r>
            <a:r>
              <a:rPr lang="km-KH" sz="18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មួយឬច្រើន</a:t>
            </a:r>
            <a:endParaRPr lang="en-US" sz="1850" dirty="0" smtClean="0">
              <a:solidFill>
                <a:schemeClr val="tx1">
                  <a:lumMod val="95000"/>
                  <a:lumOff val="5000"/>
                </a:schemeClr>
              </a:solidFill>
              <a:latin typeface="Khmer OS Battambang" pitchFamily="2" charset="0"/>
              <a:cs typeface="Khmer OS Battambang" pitchFamily="2" charset="0"/>
            </a:endParaRPr>
          </a:p>
          <a:p>
            <a:pPr marL="836533" lvl="1" indent="-342900">
              <a:lnSpc>
                <a:spcPct val="150000"/>
              </a:lnSpc>
            </a:pPr>
            <a:r>
              <a:rPr lang="en-US" sz="18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Class </a:t>
            </a:r>
            <a:r>
              <a:rPr lang="km-KH" sz="18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អាចមាន</a:t>
            </a:r>
            <a:r>
              <a:rPr lang="en-US" sz="18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Constructor </a:t>
            </a:r>
            <a:r>
              <a:rPr lang="km-KH" sz="18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មួយឬច្រើន</a:t>
            </a:r>
            <a:endParaRPr lang="en-US" sz="1850" dirty="0" smtClean="0">
              <a:solidFill>
                <a:schemeClr val="tx1">
                  <a:lumMod val="95000"/>
                  <a:lumOff val="5000"/>
                </a:schemeClr>
              </a:solidFill>
              <a:latin typeface="Khmer OS Battambang" pitchFamily="2" charset="0"/>
              <a:cs typeface="Khmer OS Battambang" pitchFamily="2" charset="0"/>
            </a:endParaRPr>
          </a:p>
          <a:p>
            <a:pPr marL="836533" lvl="1" indent="-342900">
              <a:lnSpc>
                <a:spcPct val="150000"/>
              </a:lnSpc>
            </a:pPr>
            <a:r>
              <a:rPr lang="en-US" sz="18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Class </a:t>
            </a:r>
            <a:r>
              <a:rPr lang="km-KH" sz="18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អាចមាន</a:t>
            </a:r>
            <a:r>
              <a:rPr lang="en-US" sz="18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Method </a:t>
            </a:r>
            <a:r>
              <a:rPr lang="km-KH" sz="18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មួយឬច្រើន</a:t>
            </a:r>
          </a:p>
          <a:p>
            <a:pPr marL="836533" lvl="1" indent="-342900">
              <a:lnSpc>
                <a:spcPct val="150000"/>
              </a:lnSpc>
            </a:pPr>
            <a:r>
              <a:rPr lang="en-US" sz="18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Class </a:t>
            </a:r>
            <a:r>
              <a:rPr lang="km-KH" sz="18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មួយអាចមានឬមិន​​មាន </a:t>
            </a:r>
            <a:r>
              <a:rPr lang="en-US" sz="18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public static void main </a:t>
            </a:r>
            <a:r>
              <a:rPr lang="km-KH" sz="18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ដែលប្រើដើម្បី</a:t>
            </a:r>
            <a:r>
              <a:rPr lang="en-US" sz="18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Process Code </a:t>
            </a:r>
            <a:r>
              <a:rPr lang="km-KH" sz="18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របស់</a:t>
            </a:r>
            <a:r>
              <a:rPr lang="en-US" sz="18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Class</a:t>
            </a:r>
          </a:p>
          <a:p>
            <a:pPr marL="836533" lvl="1" indent="-342900">
              <a:lnSpc>
                <a:spcPct val="150000"/>
              </a:lnSpc>
            </a:pPr>
            <a:endParaRPr lang="km-KH" sz="1850" dirty="0" smtClean="0">
              <a:solidFill>
                <a:schemeClr val="tx1">
                  <a:lumMod val="95000"/>
                  <a:lumOff val="5000"/>
                </a:schemeClr>
              </a:solidFill>
              <a:latin typeface="Khmer OS Battambang" pitchFamily="2" charset="0"/>
              <a:cs typeface="Khmer OS Battambang" pitchFamily="2" charset="0"/>
            </a:endParaRPr>
          </a:p>
          <a:p>
            <a:pPr marL="836533" lvl="1" indent="-342900">
              <a:lnSpc>
                <a:spcPct val="150000"/>
              </a:lnSpc>
            </a:pPr>
            <a:endParaRPr lang="km-KH" sz="1850" dirty="0" smtClean="0">
              <a:solidFill>
                <a:schemeClr val="tx1">
                  <a:lumMod val="95000"/>
                  <a:lumOff val="5000"/>
                </a:schemeClr>
              </a:solidFill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 bwMode="auto">
          <a:xfrm>
            <a:off x="166255" y="127000"/>
            <a:ext cx="11443647" cy="11471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5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2. Class Structure and Object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90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166255" y="1508166"/>
            <a:ext cx="11887200" cy="5237018"/>
          </a:xfrm>
        </p:spPr>
        <p:txBody>
          <a:bodyPr>
            <a:normAutofit/>
          </a:bodyPr>
          <a:lstStyle/>
          <a:p>
            <a:pPr marL="493633" lvl="1" indent="0">
              <a:lnSpc>
                <a:spcPct val="150000"/>
              </a:lnSpc>
              <a:buNone/>
            </a:pPr>
            <a:r>
              <a:rPr lang="en-US" sz="1850" b="1" dirty="0" smtClean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>2.1 Constructor</a:t>
            </a:r>
            <a:endParaRPr lang="km-KH" sz="1850" dirty="0">
              <a:solidFill>
                <a:schemeClr val="tx1">
                  <a:lumMod val="95000"/>
                  <a:lumOff val="5000"/>
                </a:schemeClr>
              </a:solidFill>
              <a:latin typeface="Khmer OS Battambang" pitchFamily="2" charset="0"/>
              <a:cs typeface="Khmer OS Battambang" pitchFamily="2" charset="0"/>
            </a:endParaRPr>
          </a:p>
          <a:p>
            <a:pPr marL="493633" lvl="1" indent="0">
              <a:lnSpc>
                <a:spcPct val="150000"/>
              </a:lnSpc>
              <a:buNone/>
            </a:pPr>
            <a:r>
              <a:rPr lang="km-KH" sz="185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	</a:t>
            </a:r>
            <a:r>
              <a:rPr lang="en-US" sz="18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Class </a:t>
            </a:r>
            <a:r>
              <a:rPr lang="km-KH" sz="18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មាន</a:t>
            </a:r>
            <a:r>
              <a:rPr lang="en-US" sz="18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Constructor </a:t>
            </a:r>
            <a:r>
              <a:rPr lang="km-KH" sz="18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ដែលប្រើដើម្បីបង្កើត</a:t>
            </a:r>
            <a:r>
              <a:rPr lang="en-US" sz="18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Object </a:t>
            </a:r>
            <a:r>
              <a:rPr lang="km-KH" sz="18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ចេញពី</a:t>
            </a:r>
            <a:r>
              <a:rPr lang="en-US" sz="18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Class </a:t>
            </a:r>
            <a:r>
              <a:rPr lang="km-KH" sz="18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មួយនោះ​​​ និង​​ ផ្តើមតម្លៃឲ្យ</a:t>
            </a:r>
            <a:r>
              <a:rPr lang="en-US" sz="18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Instance Variable</a:t>
            </a:r>
            <a:r>
              <a:rPr lang="km-KH" sz="18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។ការប្រកាស</a:t>
            </a:r>
            <a:r>
              <a:rPr lang="en-US" sz="18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Constructor </a:t>
            </a:r>
            <a:r>
              <a:rPr lang="km-KH" sz="18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ដូចជាការបង្កើត</a:t>
            </a:r>
            <a:r>
              <a:rPr lang="en-US" sz="18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Method </a:t>
            </a:r>
            <a:r>
              <a:rPr lang="km-KH" sz="18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អញ្ជឹងដែរ</a:t>
            </a:r>
            <a:r>
              <a:rPr lang="en-US" sz="18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18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គ្រាន់តែ</a:t>
            </a:r>
            <a:r>
              <a:rPr lang="en-US" sz="18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Constructor </a:t>
            </a:r>
            <a:r>
              <a:rPr lang="km-KH" sz="18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មិនមាន</a:t>
            </a:r>
            <a:r>
              <a:rPr lang="en-US" sz="18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Return Value </a:t>
            </a:r>
            <a:r>
              <a:rPr lang="km-KH" sz="18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ឡើយ។ជាពិសេស</a:t>
            </a:r>
            <a:r>
              <a:rPr lang="en-US" sz="18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Constructor </a:t>
            </a:r>
            <a:r>
              <a:rPr lang="km-KH" sz="18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ត្រូវតែមានឈ្មោះដូច</a:t>
            </a:r>
            <a:r>
              <a:rPr lang="en-US" sz="18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Class Name</a:t>
            </a:r>
            <a:r>
              <a:rPr lang="km-KH" sz="18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/>
            </a:r>
            <a:br>
              <a:rPr lang="km-KH" sz="18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Khmer OS Battambang" pitchFamily="2" charset="0"/>
                <a:cs typeface="Khmer OS Battambang" pitchFamily="2" charset="0"/>
              </a:rPr>
            </a:br>
            <a:r>
              <a:rPr lang="km-KH" sz="18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	</a:t>
            </a:r>
            <a:r>
              <a:rPr lang="en-US" sz="18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Constructor </a:t>
            </a:r>
            <a:r>
              <a:rPr lang="km-KH" sz="18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មានពីរប្រភេទ</a:t>
            </a:r>
            <a:endParaRPr lang="en-US" sz="1850" dirty="0" smtClean="0">
              <a:solidFill>
                <a:schemeClr val="tx1">
                  <a:lumMod val="95000"/>
                  <a:lumOff val="5000"/>
                </a:schemeClr>
              </a:solidFill>
              <a:latin typeface="Khmer OS Battambang" pitchFamily="2" charset="0"/>
              <a:cs typeface="Khmer OS Battambang" pitchFamily="2" charset="0"/>
            </a:endParaRPr>
          </a:p>
          <a:p>
            <a:pPr marL="493633" lvl="1" indent="0">
              <a:lnSpc>
                <a:spcPct val="150000"/>
              </a:lnSpc>
              <a:buNone/>
            </a:pPr>
            <a:r>
              <a:rPr lang="en-US" sz="185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	1. Default Constructor </a:t>
            </a:r>
            <a:r>
              <a:rPr lang="km-KH" sz="18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ជា</a:t>
            </a:r>
            <a:r>
              <a:rPr lang="en-US" sz="18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Constructor </a:t>
            </a:r>
            <a:r>
              <a:rPr lang="km-KH" sz="18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ដែលពុំមាន</a:t>
            </a:r>
            <a:r>
              <a:rPr lang="en-US" sz="18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Parameter</a:t>
            </a:r>
            <a:r>
              <a:rPr lang="km-KH" sz="18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 ឡើយ។</a:t>
            </a:r>
          </a:p>
          <a:p>
            <a:pPr marL="493633" lvl="1" indent="0">
              <a:lnSpc>
                <a:spcPct val="150000"/>
              </a:lnSpc>
              <a:buNone/>
            </a:pPr>
            <a:r>
              <a:rPr lang="km-KH" sz="185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​​​   </a:t>
            </a:r>
            <a:r>
              <a:rPr lang="en-US" sz="185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2. Constructor with parameter</a:t>
            </a:r>
            <a:r>
              <a:rPr lang="km-KH" sz="185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​​​​ </a:t>
            </a:r>
            <a:r>
              <a:rPr lang="km-KH" sz="18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 ជា</a:t>
            </a:r>
            <a:r>
              <a:rPr lang="en-US" sz="18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Constructor</a:t>
            </a:r>
            <a:r>
              <a:rPr lang="km-KH" sz="18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​​ ដែលអាចមាន</a:t>
            </a:r>
            <a:r>
              <a:rPr lang="en-US" sz="18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Argument </a:t>
            </a:r>
            <a:r>
              <a:rPr lang="km-KH" sz="18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ហៅថា</a:t>
            </a:r>
            <a:r>
              <a:rPr lang="en-US" sz="18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Parameterize </a:t>
            </a:r>
            <a:r>
              <a:rPr lang="en-US" sz="185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Constrructor</a:t>
            </a:r>
            <a:r>
              <a:rPr lang="en-US" sz="18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. </a:t>
            </a:r>
            <a:endParaRPr lang="en-US" sz="1850" dirty="0" smtClean="0">
              <a:solidFill>
                <a:srgbClr val="003399"/>
              </a:solidFill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 bwMode="auto">
          <a:xfrm>
            <a:off x="166255" y="127000"/>
            <a:ext cx="11443647" cy="11471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5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2. Class Structure and Object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883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166255" y="1508166"/>
            <a:ext cx="11887200" cy="4886284"/>
          </a:xfrm>
        </p:spPr>
        <p:txBody>
          <a:bodyPr>
            <a:normAutofit/>
          </a:bodyPr>
          <a:lstStyle/>
          <a:p>
            <a:pPr marL="493633" lvl="1" indent="0">
              <a:lnSpc>
                <a:spcPct val="150000"/>
              </a:lnSpc>
              <a:buNone/>
            </a:pPr>
            <a:r>
              <a:rPr lang="en-US" sz="2400" b="1" dirty="0" smtClean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>2.2 this and this()</a:t>
            </a:r>
          </a:p>
          <a:p>
            <a:pPr marL="493633" lvl="1" indent="0">
              <a:lnSpc>
                <a:spcPct val="150000"/>
              </a:lnSpc>
              <a:buNone/>
            </a:pPr>
            <a:endParaRPr lang="en-US" sz="1850" b="1" dirty="0" smtClean="0">
              <a:solidFill>
                <a:srgbClr val="003399"/>
              </a:solidFill>
              <a:latin typeface="Khmer OS Battambang" pitchFamily="2" charset="0"/>
              <a:cs typeface="Khmer OS Battambang" pitchFamily="2" charset="0"/>
            </a:endParaRPr>
          </a:p>
          <a:p>
            <a:pPr marL="493633" lvl="1" indent="0">
              <a:lnSpc>
                <a:spcPct val="150000"/>
              </a:lnSpc>
              <a:buNone/>
            </a:pPr>
            <a:r>
              <a:rPr lang="en-US" sz="2200" b="1" dirty="0" smtClean="0">
                <a:latin typeface="Khmer OS Battambang" pitchFamily="2" charset="0"/>
                <a:cs typeface="Khmer OS Battambang" pitchFamily="2" charset="0"/>
              </a:rPr>
              <a:t>this</a:t>
            </a:r>
            <a:r>
              <a:rPr lang="en-US" sz="2200" b="1" dirty="0" smtClean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keyword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ប្រើដើម្បីដៅចំនាំ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Current Class instance variable. </a:t>
            </a:r>
          </a:p>
          <a:p>
            <a:pPr marL="493633" lvl="1" indent="0">
              <a:lnSpc>
                <a:spcPct val="150000"/>
              </a:lnSpc>
              <a:buNone/>
            </a:pPr>
            <a:r>
              <a:rPr lang="en-US" sz="2200" b="1" dirty="0" smtClean="0">
                <a:latin typeface="Khmer OS Battambang" pitchFamily="2" charset="0"/>
                <a:cs typeface="Khmer OS Battambang" pitchFamily="2" charset="0"/>
              </a:rPr>
              <a:t>this 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keyword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ប្រើដើម្បីក្នុងការហៅ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current Class method.</a:t>
            </a:r>
          </a:p>
          <a:p>
            <a:pPr marL="493633" lvl="1" indent="0">
              <a:lnSpc>
                <a:spcPct val="150000"/>
              </a:lnSpc>
              <a:buNone/>
            </a:pPr>
            <a:r>
              <a:rPr lang="en-US" sz="2200" b="1" dirty="0">
                <a:latin typeface="Khmer OS Battambang" pitchFamily="2" charset="0"/>
                <a:cs typeface="Khmer OS Battambang" pitchFamily="2" charset="0"/>
              </a:rPr>
              <a:t>t</a:t>
            </a:r>
            <a:r>
              <a:rPr lang="en-US" sz="2200" b="1" dirty="0" smtClean="0">
                <a:latin typeface="Khmer OS Battambang" pitchFamily="2" charset="0"/>
                <a:cs typeface="Khmer OS Battambang" pitchFamily="2" charset="0"/>
              </a:rPr>
              <a:t>his() keyword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ប្រើដើម្បីហៅ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current class constructor</a:t>
            </a:r>
          </a:p>
          <a:p>
            <a:pPr marL="493633" lvl="1" indent="0">
              <a:lnSpc>
                <a:spcPct val="150000"/>
              </a:lnSpc>
              <a:buNone/>
            </a:pPr>
            <a:endParaRPr lang="en-US" sz="1850" b="1" dirty="0" smtClean="0">
              <a:latin typeface="Khmer OS Battambang" pitchFamily="2" charset="0"/>
              <a:cs typeface="Khmer OS Battambang" pitchFamily="2" charset="0"/>
            </a:endParaRPr>
          </a:p>
          <a:p>
            <a:pPr marL="493633" lvl="1" indent="0">
              <a:lnSpc>
                <a:spcPct val="150000"/>
              </a:lnSpc>
              <a:buNone/>
            </a:pPr>
            <a:endParaRPr lang="en-US" sz="1850" b="1" dirty="0" smtClean="0">
              <a:latin typeface="Khmer OS Battambang" pitchFamily="2" charset="0"/>
              <a:cs typeface="Khmer OS Battambang" pitchFamily="2" charset="0"/>
            </a:endParaRPr>
          </a:p>
          <a:p>
            <a:pPr marL="493633" lvl="1" indent="0">
              <a:lnSpc>
                <a:spcPct val="150000"/>
              </a:lnSpc>
              <a:buNone/>
            </a:pPr>
            <a:endParaRPr lang="en-US" sz="1850" b="1" dirty="0">
              <a:latin typeface="Khmer OS Battambang" pitchFamily="2" charset="0"/>
              <a:cs typeface="Khmer OS Battambang" pitchFamily="2" charset="0"/>
            </a:endParaRPr>
          </a:p>
          <a:p>
            <a:pPr marL="493633" lvl="1" indent="0">
              <a:lnSpc>
                <a:spcPct val="150000"/>
              </a:lnSpc>
              <a:buNone/>
            </a:pPr>
            <a:endParaRPr lang="en-US" sz="1850" b="1" dirty="0" smtClean="0">
              <a:latin typeface="Khmer OS Battambang" pitchFamily="2" charset="0"/>
              <a:cs typeface="Khmer OS Battambang" pitchFamily="2" charset="0"/>
            </a:endParaRPr>
          </a:p>
          <a:p>
            <a:pPr marL="493633" lvl="1" indent="0" algn="ctr">
              <a:lnSpc>
                <a:spcPct val="150000"/>
              </a:lnSpc>
              <a:buNone/>
            </a:pPr>
            <a:endParaRPr lang="en-US" sz="1850" b="1" dirty="0" smtClean="0">
              <a:solidFill>
                <a:srgbClr val="003399"/>
              </a:solidFill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 bwMode="auto">
          <a:xfrm>
            <a:off x="166255" y="127000"/>
            <a:ext cx="11443647" cy="11471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5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2. Class Structure and Object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4982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2. Class Structure and </a:t>
            </a:r>
            <a:r>
              <a:rPr lang="en-US" sz="24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Object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06394" y="1771048"/>
            <a:ext cx="3710774" cy="4312251"/>
          </a:xfrm>
        </p:spPr>
        <p:txBody>
          <a:bodyPr/>
          <a:lstStyle/>
          <a:p>
            <a:r>
              <a:rPr lang="en-US" dirty="0" smtClean="0"/>
              <a:t>Example: Using this</a:t>
            </a:r>
          </a:p>
          <a:p>
            <a:pPr marL="0" indent="0">
              <a:buNone/>
            </a:pPr>
            <a:r>
              <a:rPr lang="en-US" dirty="0" smtClean="0"/>
              <a:t>    public class Test{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int I;</a:t>
            </a:r>
          </a:p>
          <a:p>
            <a:pPr marL="0" indent="0">
              <a:buNone/>
            </a:pPr>
            <a:r>
              <a:rPr lang="en-US" dirty="0" smtClean="0"/>
              <a:t>          public Test(int I){</a:t>
            </a:r>
          </a:p>
          <a:p>
            <a:pPr marL="0" indent="0">
              <a:buNone/>
            </a:pPr>
            <a:r>
              <a:rPr lang="en-US" dirty="0" smtClean="0"/>
              <a:t>          	      </a:t>
            </a:r>
            <a:r>
              <a:rPr lang="en-US" dirty="0" err="1" smtClean="0"/>
              <a:t>this.I</a:t>
            </a:r>
            <a:r>
              <a:rPr lang="en-US" dirty="0" smtClean="0"/>
              <a:t>=I; 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/in case that parameter and</a:t>
            </a:r>
          </a:p>
          <a:p>
            <a:pPr marL="0" indent="0">
              <a:buNone/>
            </a:pPr>
            <a:r>
              <a:rPr lang="en-US" dirty="0" smtClean="0"/>
              <a:t>     	 instance variable is the same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}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US" dirty="0" smtClean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5891134" y="1771048"/>
            <a:ext cx="4874303" cy="4312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05740" indent="-205740" algn="l" defTabSz="685800" rtl="0" eaLnBrk="1" latinLnBrk="0" hangingPunct="1">
              <a:spcBef>
                <a:spcPts val="16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5770" indent="-205740" algn="l" defTabSz="685800" rtl="0" eaLnBrk="1" latinLnBrk="0" hangingPunct="1">
              <a:spcBef>
                <a:spcPts val="1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51510" indent="-171450" algn="l" defTabSz="685800" rtl="0" eaLnBrk="1" latinLnBrk="0" hangingPunct="1">
              <a:spcBef>
                <a:spcPts val="9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91540" indent="-171450" algn="l" defTabSz="685800" rtl="0" eaLnBrk="1" latinLnBrk="0" hangingPunct="1">
              <a:spcBef>
                <a:spcPts val="7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62990" indent="-171450" algn="l" defTabSz="6858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3444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0589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7734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4879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Example: Using this() to default constructor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/>
              <a:t>    public class Test{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/>
              <a:t>	int I;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/>
              <a:t>          public Test(){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/>
              <a:t>	 </a:t>
            </a:r>
            <a:r>
              <a:rPr lang="en-US" dirty="0"/>
              <a:t>S</a:t>
            </a:r>
            <a:r>
              <a:rPr lang="en-US" dirty="0" smtClean="0"/>
              <a:t>ystem.out.prinltn(“Called by This()”);</a:t>
            </a:r>
            <a:endParaRPr lang="en-US" dirty="0"/>
          </a:p>
          <a:p>
            <a:pPr marL="0" indent="0">
              <a:buFont typeface="Arial" pitchFamily="34" charset="0"/>
              <a:buNone/>
            </a:pPr>
            <a:r>
              <a:rPr lang="en-US" dirty="0" smtClean="0"/>
              <a:t> 	}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/>
              <a:t>          public Test(int I){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/>
              <a:t>          	}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97264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166255" y="1508166"/>
            <a:ext cx="11887200" cy="4886284"/>
          </a:xfrm>
        </p:spPr>
        <p:txBody>
          <a:bodyPr>
            <a:normAutofit/>
          </a:bodyPr>
          <a:lstStyle/>
          <a:p>
            <a:pPr marL="493633" lvl="1" indent="0">
              <a:lnSpc>
                <a:spcPct val="150000"/>
              </a:lnSpc>
              <a:buNone/>
            </a:pPr>
            <a:r>
              <a:rPr lang="en-US" sz="2400" b="1" dirty="0" smtClean="0">
                <a:latin typeface="Khmer OS Battambang" pitchFamily="2" charset="0"/>
                <a:cs typeface="Khmer OS Battambang" pitchFamily="2" charset="0"/>
              </a:rPr>
              <a:t>2.2 </a:t>
            </a:r>
            <a:r>
              <a:rPr lang="en-US" sz="2400" b="1" dirty="0" smtClean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>Object Creation</a:t>
            </a:r>
          </a:p>
          <a:p>
            <a:pPr marL="493633" lvl="1" indent="0">
              <a:lnSpc>
                <a:spcPct val="150000"/>
              </a:lnSpc>
              <a:buNone/>
            </a:pPr>
            <a:r>
              <a:rPr lang="en-US" sz="1850" dirty="0" smtClean="0">
                <a:latin typeface="Khmer OS Battambang" pitchFamily="2" charset="0"/>
                <a:cs typeface="Khmer OS Battambang" pitchFamily="2" charset="0"/>
              </a:rPr>
              <a:t>Object </a:t>
            </a:r>
            <a:r>
              <a:rPr lang="km-KH" sz="1850" dirty="0" smtClean="0">
                <a:latin typeface="Khmer OS Battambang" pitchFamily="2" charset="0"/>
                <a:cs typeface="Khmer OS Battambang" pitchFamily="2" charset="0"/>
              </a:rPr>
              <a:t>មួយត្រូវបានបង្កើតគេប្រើ</a:t>
            </a:r>
            <a:r>
              <a:rPr lang="en-US" sz="1850" dirty="0" smtClean="0">
                <a:latin typeface="Khmer OS Battambang" pitchFamily="2" charset="0"/>
                <a:cs typeface="Khmer OS Battambang" pitchFamily="2" charset="0"/>
              </a:rPr>
              <a:t>keyword new </a:t>
            </a:r>
            <a:r>
              <a:rPr lang="km-KH" sz="1850" dirty="0" smtClean="0">
                <a:latin typeface="Khmer OS Battambang" pitchFamily="2" charset="0"/>
                <a:cs typeface="Khmer OS Battambang" pitchFamily="2" charset="0"/>
              </a:rPr>
              <a:t>ដែលជាអ្នកបង្កើត</a:t>
            </a:r>
            <a:r>
              <a:rPr lang="en-US" sz="1850" dirty="0" smtClean="0">
                <a:latin typeface="Khmer OS Battambang" pitchFamily="2" charset="0"/>
                <a:cs typeface="Khmer OS Battambang" pitchFamily="2" charset="0"/>
              </a:rPr>
              <a:t>Dynamic Allocating memory </a:t>
            </a:r>
            <a:r>
              <a:rPr lang="km-KH" sz="1850" dirty="0" smtClean="0">
                <a:latin typeface="Khmer OS Battambang" pitchFamily="2" charset="0"/>
                <a:cs typeface="Khmer OS Battambang" pitchFamily="2" charset="0"/>
              </a:rPr>
              <a:t>សម្រាប់</a:t>
            </a:r>
            <a:r>
              <a:rPr lang="en-US" sz="1850" dirty="0" smtClean="0">
                <a:latin typeface="Khmer OS Battambang" pitchFamily="2" charset="0"/>
                <a:cs typeface="Khmer OS Battambang" pitchFamily="2" charset="0"/>
              </a:rPr>
              <a:t>Object </a:t>
            </a:r>
            <a:r>
              <a:rPr lang="km-KH" sz="1850" dirty="0" smtClean="0">
                <a:latin typeface="Khmer OS Battambang" pitchFamily="2" charset="0"/>
                <a:cs typeface="Khmer OS Battambang" pitchFamily="2" charset="0"/>
              </a:rPr>
              <a:t>ប្រភេទនោះ</a:t>
            </a:r>
            <a:r>
              <a:rPr lang="en-US" sz="185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1850" dirty="0" smtClean="0">
                <a:latin typeface="Khmer OS Battambang" pitchFamily="2" charset="0"/>
                <a:cs typeface="Khmer OS Battambang" pitchFamily="2" charset="0"/>
              </a:rPr>
              <a:t>ហើយ </a:t>
            </a:r>
            <a:r>
              <a:rPr lang="en-US" sz="1850" dirty="0" smtClean="0">
                <a:latin typeface="Khmer OS Battambang" pitchFamily="2" charset="0"/>
                <a:cs typeface="Khmer OS Battambang" pitchFamily="2" charset="0"/>
              </a:rPr>
              <a:t>return reference to it </a:t>
            </a:r>
            <a:r>
              <a:rPr lang="km-KH" sz="1850" dirty="0" smtClean="0">
                <a:latin typeface="Khmer OS Battambang" pitchFamily="2" charset="0"/>
                <a:cs typeface="Khmer OS Battambang" pitchFamily="2" charset="0"/>
              </a:rPr>
              <a:t>។</a:t>
            </a:r>
            <a:r>
              <a:rPr lang="en-US" sz="1850" dirty="0" smtClean="0">
                <a:latin typeface="Khmer OS Battambang" pitchFamily="2" charset="0"/>
                <a:cs typeface="Khmer OS Battambang" pitchFamily="2" charset="0"/>
              </a:rPr>
              <a:t> reference </a:t>
            </a:r>
            <a:r>
              <a:rPr lang="km-KH" sz="1850" dirty="0" smtClean="0">
                <a:latin typeface="Khmer OS Battambang" pitchFamily="2" charset="0"/>
                <a:cs typeface="Khmer OS Battambang" pitchFamily="2" charset="0"/>
              </a:rPr>
              <a:t>ត្រូវបានរក្សាទុកក្នុង</a:t>
            </a:r>
            <a:r>
              <a:rPr lang="en-US" sz="1850" dirty="0" smtClean="0">
                <a:latin typeface="Khmer OS Battambang" pitchFamily="2" charset="0"/>
                <a:cs typeface="Khmer OS Battambang" pitchFamily="2" charset="0"/>
              </a:rPr>
              <a:t>Variable </a:t>
            </a:r>
            <a:r>
              <a:rPr lang="km-KH" sz="1850" dirty="0" smtClean="0">
                <a:latin typeface="Khmer OS Battambang" pitchFamily="2" charset="0"/>
                <a:cs typeface="Khmer OS Battambang" pitchFamily="2" charset="0"/>
              </a:rPr>
              <a:t>មួយនោះ។</a:t>
            </a:r>
          </a:p>
          <a:p>
            <a:pPr marL="493633" lvl="1" indent="0">
              <a:lnSpc>
                <a:spcPct val="150000"/>
              </a:lnSpc>
              <a:buNone/>
            </a:pPr>
            <a:r>
              <a:rPr lang="km-KH" sz="1850" dirty="0">
                <a:latin typeface="Khmer OS Battambang" pitchFamily="2" charset="0"/>
                <a:cs typeface="Khmer OS Battambang" pitchFamily="2" charset="0"/>
              </a:rPr>
              <a:t>ឧបមាថា</a:t>
            </a:r>
            <a:r>
              <a:rPr lang="en-US" sz="1850" dirty="0">
                <a:latin typeface="Khmer OS Battambang" pitchFamily="2" charset="0"/>
                <a:cs typeface="Khmer OS Battambang" pitchFamily="2" charset="0"/>
              </a:rPr>
              <a:t>: </a:t>
            </a:r>
            <a:r>
              <a:rPr lang="km-KH" sz="1850" dirty="0">
                <a:latin typeface="Khmer OS Battambang" pitchFamily="2" charset="0"/>
                <a:cs typeface="Khmer OS Battambang" pitchFamily="2" charset="0"/>
              </a:rPr>
              <a:t>យើងមានប្រភេទ</a:t>
            </a:r>
            <a:r>
              <a:rPr lang="en-US" sz="1850" dirty="0">
                <a:latin typeface="Khmer OS Battambang" pitchFamily="2" charset="0"/>
                <a:cs typeface="Khmer OS Battambang" pitchFamily="2" charset="0"/>
              </a:rPr>
              <a:t>Variable </a:t>
            </a:r>
            <a:r>
              <a:rPr lang="km-KH" sz="1850" dirty="0">
                <a:latin typeface="Khmer OS Battambang" pitchFamily="2" charset="0"/>
                <a:cs typeface="Khmer OS Battambang" pitchFamily="2" charset="0"/>
              </a:rPr>
              <a:t>ថ្មីមួយឈ្មោះថា​ </a:t>
            </a:r>
            <a:r>
              <a:rPr lang="en-US" sz="1850" dirty="0">
                <a:latin typeface="Khmer OS Battambang" pitchFamily="2" charset="0"/>
                <a:cs typeface="Khmer OS Battambang" pitchFamily="2" charset="0"/>
              </a:rPr>
              <a:t>Vehicle </a:t>
            </a:r>
            <a:r>
              <a:rPr lang="km-KH" sz="1850" dirty="0">
                <a:latin typeface="Khmer OS Battambang" pitchFamily="2" charset="0"/>
                <a:cs typeface="Khmer OS Battambang" pitchFamily="2" charset="0"/>
              </a:rPr>
              <a:t>ដែលបានប្រកាស</a:t>
            </a:r>
            <a:r>
              <a:rPr lang="en-US" sz="1850" dirty="0">
                <a:latin typeface="Khmer OS Battambang" pitchFamily="2" charset="0"/>
                <a:cs typeface="Khmer OS Battambang" pitchFamily="2" charset="0"/>
              </a:rPr>
              <a:t>Variable </a:t>
            </a:r>
            <a:r>
              <a:rPr lang="km-KH" sz="1850" dirty="0">
                <a:latin typeface="Khmer OS Battambang" pitchFamily="2" charset="0"/>
                <a:cs typeface="Khmer OS Battambang" pitchFamily="2" charset="0"/>
              </a:rPr>
              <a:t>ឈ្មោះថា </a:t>
            </a:r>
            <a:r>
              <a:rPr lang="en-US" sz="1850" dirty="0">
                <a:latin typeface="Khmer OS Battambang" pitchFamily="2" charset="0"/>
                <a:cs typeface="Khmer OS Battambang" pitchFamily="2" charset="0"/>
              </a:rPr>
              <a:t>minVan </a:t>
            </a:r>
            <a:r>
              <a:rPr lang="km-KH" sz="1850" dirty="0">
                <a:latin typeface="Khmer OS Battambang" pitchFamily="2" charset="0"/>
                <a:cs typeface="Khmer OS Battambang" pitchFamily="2" charset="0"/>
              </a:rPr>
              <a:t>។</a:t>
            </a:r>
            <a:r>
              <a:rPr lang="en-US" sz="1850" dirty="0">
                <a:latin typeface="Khmer OS Battambang" pitchFamily="2" charset="0"/>
                <a:cs typeface="Khmer OS Battambang" pitchFamily="2" charset="0"/>
              </a:rPr>
              <a:t> minVan</a:t>
            </a:r>
            <a:r>
              <a:rPr lang="km-KH" sz="1850" dirty="0">
                <a:latin typeface="Khmer OS Battambang" pitchFamily="2" charset="0"/>
                <a:cs typeface="Khmer OS Battambang" pitchFamily="2" charset="0"/>
              </a:rPr>
              <a:t>​ មិនមែនជាអ្នកកំនត់</a:t>
            </a:r>
            <a:r>
              <a:rPr lang="en-US" sz="1850" dirty="0">
                <a:latin typeface="Khmer OS Battambang" pitchFamily="2" charset="0"/>
                <a:cs typeface="Khmer OS Battambang" pitchFamily="2" charset="0"/>
              </a:rPr>
              <a:t>Object </a:t>
            </a:r>
            <a:r>
              <a:rPr lang="km-KH" sz="1850" dirty="0">
                <a:latin typeface="Khmer OS Battambang" pitchFamily="2" charset="0"/>
                <a:cs typeface="Khmer OS Battambang" pitchFamily="2" charset="0"/>
              </a:rPr>
              <a:t>មួយនោះទេ</a:t>
            </a:r>
            <a:r>
              <a:rPr lang="en-US" sz="1850" dirty="0">
                <a:latin typeface="Khmer OS Battambang" pitchFamily="2" charset="0"/>
                <a:cs typeface="Khmer OS Battambang" pitchFamily="2" charset="0"/>
              </a:rPr>
              <a:t>, </a:t>
            </a:r>
            <a:r>
              <a:rPr lang="km-KH" sz="1850" dirty="0">
                <a:latin typeface="Khmer OS Battambang" pitchFamily="2" charset="0"/>
                <a:cs typeface="Khmer OS Battambang" pitchFamily="2" charset="0"/>
              </a:rPr>
              <a:t>វាគ្រាន់តែជាអ្នកយោងទៅលើ</a:t>
            </a:r>
            <a:r>
              <a:rPr lang="en-US" sz="1850" dirty="0">
                <a:latin typeface="Khmer OS Battambang" pitchFamily="2" charset="0"/>
                <a:cs typeface="Khmer OS Battambang" pitchFamily="2" charset="0"/>
              </a:rPr>
              <a:t> Object </a:t>
            </a:r>
            <a:r>
              <a:rPr lang="km-KH" sz="1850" dirty="0">
                <a:latin typeface="Khmer OS Battambang" pitchFamily="2" charset="0"/>
                <a:cs typeface="Khmer OS Battambang" pitchFamily="2" charset="0"/>
              </a:rPr>
              <a:t>នោះប៉ុ</a:t>
            </a:r>
            <a:r>
              <a:rPr lang="km-KH" sz="1850" dirty="0" smtClean="0">
                <a:latin typeface="Khmer OS Battambang" pitchFamily="2" charset="0"/>
                <a:cs typeface="Khmer OS Battambang" pitchFamily="2" charset="0"/>
              </a:rPr>
              <a:t>នោះ។</a:t>
            </a:r>
            <a:endParaRPr lang="en-US" sz="1850" dirty="0">
              <a:latin typeface="Khmer OS Battambang" pitchFamily="2" charset="0"/>
              <a:cs typeface="Khmer OS Battambang" pitchFamily="2" charset="0"/>
            </a:endParaRPr>
          </a:p>
          <a:p>
            <a:pPr marL="493633" lvl="1" indent="0">
              <a:lnSpc>
                <a:spcPct val="150000"/>
              </a:lnSpc>
              <a:buNone/>
            </a:pPr>
            <a:r>
              <a:rPr lang="en-US" sz="1850" dirty="0" smtClean="0">
                <a:latin typeface="Khmer OS Battambang" pitchFamily="2" charset="0"/>
                <a:cs typeface="Khmer OS Battambang" pitchFamily="2" charset="0"/>
              </a:rPr>
              <a:t>Example: Vehicle minVan;  // Declare reference to object </a:t>
            </a:r>
            <a:endParaRPr lang="km-KH" sz="1850" dirty="0" smtClean="0">
              <a:latin typeface="Khmer OS Battambang" pitchFamily="2" charset="0"/>
              <a:cs typeface="Khmer OS Battambang" pitchFamily="2" charset="0"/>
            </a:endParaRPr>
          </a:p>
          <a:p>
            <a:pPr marL="493633" lvl="1" indent="0">
              <a:lnSpc>
                <a:spcPct val="150000"/>
              </a:lnSpc>
              <a:buNone/>
            </a:pPr>
            <a:r>
              <a:rPr lang="km-KH" sz="1850" dirty="0">
                <a:latin typeface="Khmer OS Battambang" pitchFamily="2" charset="0"/>
                <a:cs typeface="Khmer OS Battambang" pitchFamily="2" charset="0"/>
              </a:rPr>
              <a:t>	</a:t>
            </a:r>
            <a:r>
              <a:rPr lang="km-KH" sz="1850" dirty="0" smtClean="0">
                <a:latin typeface="Khmer OS Battambang" pitchFamily="2" charset="0"/>
                <a:cs typeface="Khmer OS Battambang" pitchFamily="2" charset="0"/>
              </a:rPr>
              <a:t>	​​   </a:t>
            </a:r>
            <a:r>
              <a:rPr lang="en-US" sz="1850" dirty="0" smtClean="0">
                <a:latin typeface="Khmer OS Battambang" pitchFamily="2" charset="0"/>
                <a:cs typeface="Khmer OS Battambang" pitchFamily="2" charset="0"/>
              </a:rPr>
              <a:t>minVan=new Vehicle();  //Dynamic </a:t>
            </a:r>
            <a:r>
              <a:rPr lang="en-US" sz="1850" dirty="0" err="1" smtClean="0">
                <a:latin typeface="Khmer OS Battambang" pitchFamily="2" charset="0"/>
                <a:cs typeface="Khmer OS Battambang" pitchFamily="2" charset="0"/>
              </a:rPr>
              <a:t>allocationg</a:t>
            </a:r>
            <a:r>
              <a:rPr lang="en-US" sz="1850" dirty="0" smtClean="0">
                <a:latin typeface="Khmer OS Battambang" pitchFamily="2" charset="0"/>
                <a:cs typeface="Khmer OS Battambang" pitchFamily="2" charset="0"/>
              </a:rPr>
              <a:t> memory of object</a:t>
            </a:r>
            <a:r>
              <a:rPr lang="km-KH" sz="1850" dirty="0">
                <a:latin typeface="Khmer OS Battambang" pitchFamily="2" charset="0"/>
                <a:cs typeface="Khmer OS Battambang" pitchFamily="2" charset="0"/>
              </a:rPr>
              <a:t>	</a:t>
            </a:r>
            <a:r>
              <a:rPr lang="km-KH" sz="1850" dirty="0" smtClean="0">
                <a:latin typeface="Khmer OS Battambang" pitchFamily="2" charset="0"/>
                <a:cs typeface="Khmer OS Battambang" pitchFamily="2" charset="0"/>
              </a:rPr>
              <a:t>  </a:t>
            </a:r>
          </a:p>
          <a:p>
            <a:pPr marL="493633" lvl="1" indent="0">
              <a:lnSpc>
                <a:spcPct val="150000"/>
              </a:lnSpc>
              <a:buNone/>
            </a:pPr>
            <a:r>
              <a:rPr lang="en-US" sz="1850" b="1" dirty="0" smtClean="0">
                <a:latin typeface="Khmer OS Battambang" pitchFamily="2" charset="0"/>
                <a:cs typeface="Khmer OS Battambang" pitchFamily="2" charset="0"/>
              </a:rPr>
              <a:t>	</a:t>
            </a:r>
            <a:endParaRPr lang="km-KH" sz="1850" dirty="0">
              <a:latin typeface="Khmer OS Battambang" pitchFamily="2" charset="0"/>
              <a:cs typeface="Khmer OS Battambang" pitchFamily="2" charset="0"/>
            </a:endParaRPr>
          </a:p>
          <a:p>
            <a:pPr marL="493633" lvl="1" indent="0">
              <a:lnSpc>
                <a:spcPct val="150000"/>
              </a:lnSpc>
              <a:buNone/>
            </a:pPr>
            <a:endParaRPr lang="en-US" sz="1850" b="1" dirty="0" smtClean="0">
              <a:latin typeface="Khmer OS Battambang" pitchFamily="2" charset="0"/>
              <a:cs typeface="Khmer OS Battambang" pitchFamily="2" charset="0"/>
            </a:endParaRPr>
          </a:p>
          <a:p>
            <a:pPr marL="493633" lvl="1" indent="0">
              <a:lnSpc>
                <a:spcPct val="150000"/>
              </a:lnSpc>
              <a:buNone/>
            </a:pPr>
            <a:endParaRPr lang="en-US" sz="1850" b="1" dirty="0">
              <a:latin typeface="Khmer OS Battambang" pitchFamily="2" charset="0"/>
              <a:cs typeface="Khmer OS Battambang" pitchFamily="2" charset="0"/>
            </a:endParaRPr>
          </a:p>
          <a:p>
            <a:pPr marL="493633" lvl="1" indent="0">
              <a:lnSpc>
                <a:spcPct val="150000"/>
              </a:lnSpc>
              <a:buNone/>
            </a:pPr>
            <a:endParaRPr lang="en-US" sz="1850" b="1" dirty="0" smtClean="0">
              <a:latin typeface="Khmer OS Battambang" pitchFamily="2" charset="0"/>
              <a:cs typeface="Khmer OS Battambang" pitchFamily="2" charset="0"/>
            </a:endParaRPr>
          </a:p>
          <a:p>
            <a:pPr marL="493633" lvl="1" indent="0" algn="ctr">
              <a:lnSpc>
                <a:spcPct val="150000"/>
              </a:lnSpc>
              <a:buNone/>
            </a:pPr>
            <a:endParaRPr lang="en-US" sz="1850" b="1" dirty="0" smtClean="0">
              <a:solidFill>
                <a:srgbClr val="003399"/>
              </a:solidFill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 bwMode="auto">
          <a:xfrm>
            <a:off x="166255" y="127000"/>
            <a:ext cx="11443647" cy="11471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5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2. Class Structure and Object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645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2" y="331101"/>
            <a:ext cx="8245595" cy="856248"/>
          </a:xfrm>
        </p:spPr>
        <p:txBody>
          <a:bodyPr>
            <a:noAutofit/>
          </a:bodyPr>
          <a:lstStyle/>
          <a:p>
            <a:r>
              <a:rPr lang="ca-E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/>
            </a:r>
            <a:br>
              <a:rPr lang="ca-E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</a:br>
            <a:r>
              <a:rPr lang="ca-E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8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ប្រភពឯកសារ</a:t>
            </a:r>
            <a:r>
              <a:rPr lang="en-US" sz="3000" b="1" dirty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endParaRPr lang="en-US" dirty="0" smtClean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dirty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https</a:t>
            </a:r>
            <a:r>
              <a:rPr lang="en-US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://</a:t>
            </a:r>
            <a:r>
              <a:rPr lang="en-US" smtClean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docs.oracle.com/javase/tutorial/java/nutsandbolts</a:t>
            </a:r>
            <a:endParaRPr lang="en-US" dirty="0" smtClean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accent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Herbert </a:t>
            </a:r>
            <a:r>
              <a:rPr lang="en-US" dirty="0" err="1" smtClean="0">
                <a:solidFill>
                  <a:schemeClr val="accent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Schildt</a:t>
            </a:r>
            <a:r>
              <a:rPr lang="en-US" dirty="0" smtClean="0">
                <a:solidFill>
                  <a:schemeClr val="accent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, Java: The Complete Reference (9</a:t>
            </a:r>
            <a:r>
              <a:rPr lang="en-US" baseline="30000" dirty="0" smtClean="0">
                <a:solidFill>
                  <a:schemeClr val="accent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th</a:t>
            </a:r>
            <a:r>
              <a:rPr lang="en-US" dirty="0" smtClean="0">
                <a:solidFill>
                  <a:schemeClr val="accent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edition)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1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2"/>
              </a:rPr>
              <a:t>http://</a:t>
            </a:r>
            <a:r>
              <a:rPr lang="en-US" dirty="0" smtClean="0">
                <a:solidFill>
                  <a:schemeClr val="accent1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2"/>
              </a:rPr>
              <a:t>www.javatpoint.com/</a:t>
            </a:r>
            <a:endParaRPr lang="en-US" dirty="0" smtClean="0">
              <a:solidFill>
                <a:schemeClr val="accent1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3"/>
              </a:rPr>
              <a:t>http</a:t>
            </a:r>
            <a:r>
              <a:rPr lang="en-US" dirty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3"/>
              </a:rPr>
              <a:t>://www.tutorialspoint.com/java</a:t>
            </a:r>
            <a:r>
              <a:rPr lang="en-US" dirty="0" smtClean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3"/>
              </a:rPr>
              <a:t>/</a:t>
            </a:r>
            <a:endParaRPr lang="en-US" dirty="0" smtClean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4"/>
              </a:rPr>
              <a:t>https://</a:t>
            </a:r>
            <a:r>
              <a:rPr lang="en-US" dirty="0" smtClean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4"/>
              </a:rPr>
              <a:t>docs.oracle.com/javase/7/docs/api/java/util/Scanner.html</a:t>
            </a:r>
            <a:r>
              <a:rPr lang="en-US" dirty="0" smtClean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endParaRPr lang="en-US" dirty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dirty="0" smtClean="0">
              <a:solidFill>
                <a:schemeClr val="accent1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043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/>
          <p:cNvSpPr>
            <a:spLocks noGrp="1"/>
          </p:cNvSpPr>
          <p:nvPr>
            <p:ph type="title"/>
          </p:nvPr>
        </p:nvSpPr>
        <p:spPr>
          <a:xfrm>
            <a:off x="350351" y="425318"/>
            <a:ext cx="7295153" cy="616676"/>
          </a:xfrm>
        </p:spPr>
        <p:txBody>
          <a:bodyPr>
            <a:noAutofit/>
          </a:bodyPr>
          <a:lstStyle/>
          <a:p>
            <a:r>
              <a:rPr lang="km-KH" sz="3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ថ្នាក់ </a:t>
            </a:r>
            <a:r>
              <a:rPr lang="km-KH" sz="30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កំពង់សោម</a:t>
            </a:r>
            <a:endParaRPr lang="en-US" sz="11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103912" y="487996"/>
            <a:ext cx="1484702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m-KH" sz="3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ក្រុមទី </a:t>
            </a:r>
            <a:r>
              <a:rPr lang="km-KH" sz="30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១</a:t>
            </a:r>
            <a:endParaRPr lang="en-US" sz="3000" dirty="0"/>
          </a:p>
        </p:txBody>
      </p:sp>
      <p:sp>
        <p:nvSpPr>
          <p:cNvPr id="6" name="Rectangle 5"/>
          <p:cNvSpPr/>
          <p:nvPr/>
        </p:nvSpPr>
        <p:spPr>
          <a:xfrm>
            <a:off x="1952365" y="2379587"/>
            <a:ext cx="837312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m-KH" sz="3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ប្រធានបទ៖</a:t>
            </a:r>
            <a:r>
              <a:rPr lang="en-US" sz="3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3000" b="1" dirty="0" smtClean="0">
                <a:solidFill>
                  <a:srgbClr val="C0000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Khmer OS Muol Light" pitchFamily="2" charset="0"/>
                <a:cs typeface="Khmer OS Muol Light" pitchFamily="2" charset="0"/>
              </a:rPr>
              <a:t>Java Method and Class &amp; Object</a:t>
            </a:r>
            <a:endParaRPr lang="en-US" sz="3000" dirty="0"/>
          </a:p>
        </p:txBody>
      </p:sp>
      <p:sp>
        <p:nvSpPr>
          <p:cNvPr id="7" name="TextBox 6"/>
          <p:cNvSpPr txBox="1"/>
          <p:nvPr/>
        </p:nvSpPr>
        <p:spPr>
          <a:xfrm>
            <a:off x="2169353" y="3560675"/>
            <a:ext cx="1097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m-KH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សមាជិក</a:t>
            </a:r>
            <a:endParaRPr lang="en-US" b="1" dirty="0">
              <a:latin typeface="Khmer OS Battambang" panose="02000500000000020004" pitchFamily="2" charset="0"/>
              <a:ea typeface="Microsoft YaHei UI" panose="020B0503020204020204" pitchFamily="34" charset="-122"/>
              <a:cs typeface="Khmer OS Battambang" panose="02000500000000020004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16174" y="4095432"/>
            <a:ext cx="3163505" cy="1996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1650" dirty="0" smtClean="0">
                <a:latin typeface="Khmer OS Battambang" pitchFamily="2" charset="0"/>
                <a:cs typeface="Khmer OS Battambang" pitchFamily="2" charset="0"/>
              </a:rPr>
              <a:t>លោក ឆេន រីណា</a:t>
            </a:r>
            <a:endParaRPr lang="ca-ES" sz="1650" dirty="0" smtClean="0">
              <a:latin typeface="Khmer OS Battambang" pitchFamily="2" charset="0"/>
              <a:cs typeface="Khmer OS Battambang" pitchFamily="2" charset="0"/>
            </a:endParaRP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1650" dirty="0" smtClean="0">
                <a:latin typeface="Khmer OS Battambang" pitchFamily="2" charset="0"/>
                <a:cs typeface="Khmer OS Battambang" pitchFamily="2" charset="0"/>
              </a:rPr>
              <a:t>លោក ស៊ឹង សារ៉ាវីត</a:t>
            </a: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1650" dirty="0" smtClean="0">
                <a:latin typeface="Khmer OS Battambang" pitchFamily="2" charset="0"/>
                <a:cs typeface="Khmer OS Battambang" pitchFamily="2" charset="0"/>
              </a:rPr>
              <a:t>លោក ឆៃ សំភាស់</a:t>
            </a: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1650" dirty="0" smtClean="0">
                <a:latin typeface="Khmer OS Battambang" pitchFamily="2" charset="0"/>
                <a:cs typeface="Khmer OS Battambang" pitchFamily="2" charset="0"/>
              </a:rPr>
              <a:t>លោក ស៊ីម ហ្វិកគ្រី</a:t>
            </a:r>
            <a:endParaRPr lang="km-KH" sz="1650" dirty="0">
              <a:latin typeface="Khmer OS Battambang" pitchFamily="2" charset="0"/>
              <a:cs typeface="Khmer OS Battambang" pitchFamily="2" charset="0"/>
            </a:endParaRP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1650" dirty="0" smtClean="0">
                <a:latin typeface="Khmer OS Battambang" pitchFamily="2" charset="0"/>
                <a:cs typeface="Khmer OS Battambang" pitchFamily="2" charset="0"/>
              </a:rPr>
              <a:t>លោក វ៉យ រតនា</a:t>
            </a:r>
            <a:endParaRPr lang="en-US" sz="1650" dirty="0" smtClean="0">
              <a:latin typeface="Khmer OS Battambang" pitchFamily="2" charset="0"/>
              <a:cs typeface="Khmer OS Battambang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1605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 txBox="1">
            <a:spLocks/>
          </p:cNvSpPr>
          <p:nvPr/>
        </p:nvSpPr>
        <p:spPr>
          <a:xfrm>
            <a:off x="2654119" y="1890006"/>
            <a:ext cx="6848342" cy="3461007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74320" indent="-274320" algn="l" defTabSz="914400" rtl="0" eaLnBrk="1" latinLnBrk="0" hangingPunct="1">
              <a:spcBef>
                <a:spcPts val="2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360" indent="-274320" algn="l" defTabSz="914400" rtl="0" eaLnBrk="1" latinLnBrk="0" hangingPunct="1">
              <a:spcBef>
                <a:spcPts val="1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68680" indent="-228600" algn="l" defTabSz="914400" rtl="0" eaLnBrk="1" latinLnBrk="0" hangingPunct="1">
              <a:spcBef>
                <a:spcPts val="1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ts val="10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17320" indent="-228600" algn="l" defTabSz="914400" rtl="0" eaLnBrk="1" latinLnBrk="0" hangingPunct="1">
              <a:spcBef>
                <a:spcPts val="8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745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43" indent="-285743">
              <a:lnSpc>
                <a:spcPct val="150000"/>
              </a:lnSpc>
              <a:buFont typeface="Wingdings" pitchFamily="2" charset="2"/>
              <a:buChar char="Ø"/>
            </a:pPr>
            <a:endParaRPr lang="en-US" sz="1500" dirty="0"/>
          </a:p>
        </p:txBody>
      </p:sp>
      <p:sp>
        <p:nvSpPr>
          <p:cNvPr id="5" name="TextBox 4"/>
          <p:cNvSpPr txBox="1"/>
          <p:nvPr/>
        </p:nvSpPr>
        <p:spPr>
          <a:xfrm>
            <a:off x="2418729" y="3158844"/>
            <a:ext cx="68483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m-KH" sz="54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សូមអរគុណ!</a:t>
            </a:r>
            <a:endParaRPr lang="km-KH" sz="54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59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47662" y="324920"/>
            <a:ext cx="8245595" cy="760998"/>
          </a:xfrm>
        </p:spPr>
        <p:txBody>
          <a:bodyPr>
            <a:normAutofit/>
          </a:bodyPr>
          <a:lstStyle/>
          <a:p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មាតិកា</a:t>
            </a:r>
            <a:endParaRPr lang="en-US" sz="30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493462" y="1509486"/>
            <a:ext cx="9487300" cy="5159284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400" dirty="0" smtClean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1. Structure of method</a:t>
            </a:r>
            <a:endParaRPr lang="ca-ES" sz="2400" dirty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	1.1 Return type</a:t>
            </a:r>
            <a:endParaRPr lang="en-US" sz="2400" dirty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buNone/>
            </a:pPr>
            <a:r>
              <a:rPr lang="ca-ES" sz="2400" dirty="0" smtClean="0">
                <a:latin typeface="Khmer OS Battambang" pitchFamily="2" charset="0"/>
                <a:cs typeface="Khmer OS Battambang" pitchFamily="2" charset="0"/>
              </a:rPr>
              <a:t>	1.2 Access Modifier</a:t>
            </a:r>
            <a:endParaRPr lang="ca-ES" sz="2400" dirty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buNone/>
            </a:pPr>
            <a:r>
              <a:rPr lang="ca-ES" sz="2400" dirty="0" smtClean="0">
                <a:latin typeface="Khmer OS Battambang" pitchFamily="2" charset="0"/>
                <a:cs typeface="Khmer OS Battambang" pitchFamily="2" charset="0"/>
              </a:rPr>
              <a:t>        1.3 Paramater</a:t>
            </a:r>
            <a:endParaRPr lang="ca-ES" sz="2400" dirty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2  Class Structure &amp; Object</a:t>
            </a:r>
          </a:p>
          <a:p>
            <a:pPr marL="0" indent="0">
              <a:buNone/>
            </a:pP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	2.1 Constructor</a:t>
            </a:r>
          </a:p>
          <a:p>
            <a:pPr marL="0" indent="0">
              <a:buNone/>
            </a:pP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	2.2 this &amp; this()</a:t>
            </a:r>
          </a:p>
          <a:p>
            <a:pPr marL="0" indent="0">
              <a:buNone/>
            </a:pP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	2.3 Object creation</a:t>
            </a:r>
          </a:p>
          <a:p>
            <a:pPr marL="0" indent="0">
              <a:buNone/>
            </a:pPr>
            <a:endParaRPr lang="en-US" sz="2400" dirty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km-KH" sz="1800" dirty="0">
              <a:solidFill>
                <a:srgbClr val="000000"/>
              </a:solidFill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186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1. Method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24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Structure of Method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1800" b="1" dirty="0">
                <a:solidFill>
                  <a:schemeClr val="bg2">
                    <a:lumMod val="10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Method structure </a:t>
            </a:r>
            <a:r>
              <a:rPr lang="km-KH" sz="1800" b="1" dirty="0">
                <a:solidFill>
                  <a:schemeClr val="bg2">
                    <a:lumMod val="10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មានដូចជា</a:t>
            </a:r>
            <a:r>
              <a:rPr lang="en-US" sz="1800" b="1" dirty="0" smtClean="0">
                <a:solidFill>
                  <a:schemeClr val="bg2">
                    <a:lumMod val="10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: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2">
                    <a:lumMod val="10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1800" dirty="0" smtClean="0">
                <a:solidFill>
                  <a:schemeClr val="bg2">
                    <a:lumMod val="10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-Access modifier (Public ,Private ,Protected ,Default,…..)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2">
                    <a:lumMod val="10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1800" dirty="0" smtClean="0">
                <a:solidFill>
                  <a:schemeClr val="bg2">
                    <a:lumMod val="10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-return type of method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2">
                    <a:lumMod val="10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1800" dirty="0" smtClean="0">
                <a:solidFill>
                  <a:schemeClr val="bg2">
                    <a:lumMod val="10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-Method Name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2">
                    <a:lumMod val="10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1800" dirty="0" smtClean="0">
                <a:solidFill>
                  <a:schemeClr val="bg2">
                    <a:lumMod val="10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-Parameter in parenthesis “</a:t>
            </a:r>
            <a:r>
              <a:rPr lang="en-US" sz="1800" b="1" dirty="0" smtClean="0">
                <a:solidFill>
                  <a:schemeClr val="bg2">
                    <a:lumMod val="10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()</a:t>
            </a:r>
            <a:r>
              <a:rPr lang="en-US" sz="1800" dirty="0" smtClean="0">
                <a:solidFill>
                  <a:schemeClr val="bg2">
                    <a:lumMod val="10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”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2">
                    <a:lumMod val="10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1800" dirty="0" smtClean="0">
                <a:solidFill>
                  <a:schemeClr val="bg2">
                    <a:lumMod val="10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-Code statement in curly </a:t>
            </a:r>
            <a:r>
              <a:rPr lang="en-US" sz="1800" dirty="0">
                <a:solidFill>
                  <a:schemeClr val="bg2">
                    <a:lumMod val="10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bracket” </a:t>
            </a:r>
            <a:r>
              <a:rPr lang="en-US" sz="1800" b="1" dirty="0">
                <a:solidFill>
                  <a:schemeClr val="bg2">
                    <a:lumMod val="10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{}</a:t>
            </a:r>
            <a:r>
              <a:rPr lang="en-US" sz="1800" dirty="0">
                <a:solidFill>
                  <a:schemeClr val="bg2">
                    <a:lumMod val="10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”	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bg2">
                    <a:lumMod val="10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256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918005" y="324920"/>
            <a:ext cx="7675252" cy="760998"/>
          </a:xfrm>
        </p:spPr>
        <p:txBody>
          <a:bodyPr>
            <a:normAutofit/>
          </a:bodyPr>
          <a:lstStyle/>
          <a:p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1  Method</a:t>
            </a:r>
            <a:endParaRPr lang="en-US" sz="30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8004" y="1491342"/>
            <a:ext cx="11014165" cy="5177428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200" b="1" dirty="0" smtClean="0">
              <a:solidFill>
                <a:schemeClr val="bg2">
                  <a:lumMod val="10000"/>
                </a:schemeClr>
              </a:solidFill>
              <a:latin typeface="Khmer OS Battambang" panose="02000500000000020004" pitchFamily="2" charset="0"/>
              <a:ea typeface="+mj-ea"/>
              <a:cs typeface="Khmer OS Battambang" panose="02000500000000020004" pitchFamily="2" charset="0"/>
            </a:endParaRPr>
          </a:p>
          <a:p>
            <a:pPr marL="0" indent="0">
              <a:buNone/>
            </a:pPr>
            <a:r>
              <a:rPr lang="en-US" sz="2200" b="1" dirty="0" smtClean="0">
                <a:solidFill>
                  <a:schemeClr val="bg2">
                    <a:lumMod val="10000"/>
                  </a:schemeClr>
                </a:solidFill>
                <a:latin typeface="Khmer OS Battambang" panose="02000500000000020004" pitchFamily="2" charset="0"/>
                <a:ea typeface="+mj-ea"/>
                <a:cs typeface="Khmer OS Battambang" panose="02000500000000020004" pitchFamily="2" charset="0"/>
              </a:rPr>
              <a:t>Syntax for write a method	</a:t>
            </a:r>
            <a:endParaRPr lang="en-US" sz="2800" b="1" dirty="0" smtClean="0">
              <a:solidFill>
                <a:srgbClr val="003399"/>
              </a:solidFill>
              <a:latin typeface="Khmer OS Battambang" panose="02000500000000020004" pitchFamily="2" charset="0"/>
              <a:ea typeface="+mj-ea"/>
              <a:cs typeface="Khmer OS Battambang" panose="02000500000000020004" pitchFamily="2" charset="0"/>
            </a:endParaRPr>
          </a:p>
          <a:p>
            <a:pPr marL="0" indent="0">
              <a:buNone/>
            </a:pPr>
            <a:r>
              <a:rPr lang="en-US" sz="2200" dirty="0" smtClean="0">
                <a:solidFill>
                  <a:schemeClr val="accent6">
                    <a:lumMod val="75000"/>
                  </a:schemeClr>
                </a:solidFill>
                <a:latin typeface="Khmer OS Battambang" panose="02000500000000020004" pitchFamily="2" charset="0"/>
                <a:ea typeface="+mj-ea"/>
                <a:cs typeface="Khmer OS Battambang" panose="02000500000000020004" pitchFamily="2" charset="0"/>
              </a:rPr>
              <a:t>	     [</a:t>
            </a:r>
            <a:r>
              <a:rPr lang="en-US" sz="2200" dirty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Access_modifiers</a:t>
            </a:r>
            <a:r>
              <a:rPr lang="en-US" sz="2200" dirty="0" smtClean="0">
                <a:solidFill>
                  <a:schemeClr val="accent6">
                    <a:lumMod val="75000"/>
                  </a:schemeClr>
                </a:solidFill>
                <a:latin typeface="Khmer OS Battambang" panose="02000500000000020004" pitchFamily="2" charset="0"/>
                <a:ea typeface="+mj-ea"/>
                <a:cs typeface="Khmer OS Battambang" panose="02000500000000020004" pitchFamily="2" charset="0"/>
              </a:rPr>
              <a:t>] return_Type </a:t>
            </a:r>
            <a:r>
              <a:rPr lang="en-US" sz="2200" dirty="0" smtClean="0">
                <a:solidFill>
                  <a:schemeClr val="accent1">
                    <a:lumMod val="50000"/>
                  </a:schemeClr>
                </a:solidFill>
                <a:latin typeface="Khmer OS Battambang" panose="02000500000000020004" pitchFamily="2" charset="0"/>
                <a:ea typeface="+mj-ea"/>
                <a:cs typeface="Khmer OS Battambang" panose="02000500000000020004" pitchFamily="2" charset="0"/>
              </a:rPr>
              <a:t>method_Name</a:t>
            </a:r>
            <a:r>
              <a:rPr lang="en-US" sz="2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Khmer OS Battambang" panose="02000500000000020004" pitchFamily="2" charset="0"/>
                <a:ea typeface="+mj-ea"/>
                <a:cs typeface="Khmer OS Battambang" panose="02000500000000020004" pitchFamily="2" charset="0"/>
              </a:rPr>
              <a:t> ([</a:t>
            </a:r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Param1,Param2,…</a:t>
            </a:r>
            <a:r>
              <a:rPr lang="en-US" sz="2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Khmer OS Battambang" panose="02000500000000020004" pitchFamily="2" charset="0"/>
                <a:ea typeface="+mj-ea"/>
                <a:cs typeface="Khmer OS Battambang" panose="02000500000000020004" pitchFamily="2" charset="0"/>
              </a:rPr>
              <a:t>]){</a:t>
            </a:r>
          </a:p>
          <a:p>
            <a:pPr marL="0" indent="0">
              <a:buNone/>
            </a:pPr>
            <a:r>
              <a:rPr lang="en-US" sz="2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Khmer OS Battambang" panose="02000500000000020004" pitchFamily="2" charset="0"/>
                <a:ea typeface="+mj-ea"/>
                <a:cs typeface="Khmer OS Battambang" panose="02000500000000020004" pitchFamily="2" charset="0"/>
              </a:rPr>
              <a:t>		      [</a:t>
            </a:r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Code </a:t>
            </a:r>
            <a:r>
              <a:rPr lang="en-US" sz="2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Statement;</a:t>
            </a:r>
            <a:r>
              <a:rPr lang="en-US" sz="2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Khmer OS Battambang" panose="02000500000000020004" pitchFamily="2" charset="0"/>
                <a:ea typeface="+mj-ea"/>
                <a:cs typeface="Khmer OS Battambang" panose="02000500000000020004" pitchFamily="2" charset="0"/>
              </a:rPr>
              <a:t>]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Khmer OS Battambang" panose="02000500000000020004" pitchFamily="2" charset="0"/>
                <a:ea typeface="+mj-ea"/>
                <a:cs typeface="Khmer OS Battambang" panose="02000500000000020004" pitchFamily="2" charset="0"/>
              </a:rPr>
              <a:t>	</a:t>
            </a:r>
            <a:r>
              <a:rPr lang="en-US" sz="2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Khmer OS Battambang" panose="02000500000000020004" pitchFamily="2" charset="0"/>
                <a:ea typeface="+mj-ea"/>
                <a:cs typeface="Khmer OS Battambang" panose="02000500000000020004" pitchFamily="2" charset="0"/>
              </a:rPr>
              <a:t>	        ………</a:t>
            </a:r>
            <a:endParaRPr lang="en-US" sz="2200" dirty="0">
              <a:solidFill>
                <a:schemeClr val="tx1">
                  <a:lumMod val="95000"/>
                  <a:lumOff val="5000"/>
                </a:schemeClr>
              </a:solidFill>
              <a:latin typeface="Khmer OS Battambang" panose="02000500000000020004" pitchFamily="2" charset="0"/>
              <a:ea typeface="+mj-ea"/>
              <a:cs typeface="Khmer OS Battambang" panose="02000500000000020004" pitchFamily="2" charset="0"/>
            </a:endParaRPr>
          </a:p>
          <a:p>
            <a:pPr marL="0" indent="0">
              <a:buNone/>
            </a:pPr>
            <a:r>
              <a:rPr lang="en-US" sz="2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Khmer OS Battambang" panose="02000500000000020004" pitchFamily="2" charset="0"/>
                <a:ea typeface="+mj-ea"/>
                <a:cs typeface="Khmer OS Battambang" panose="02000500000000020004" pitchFamily="2" charset="0"/>
              </a:rPr>
              <a:t>	               [return </a:t>
            </a:r>
            <a:r>
              <a:rPr lang="en-US" sz="2200" dirty="0" smtClean="0">
                <a:solidFill>
                  <a:srgbClr val="003399"/>
                </a:solidFill>
                <a:latin typeface="Khmer OS Battambang" panose="02000500000000020004" pitchFamily="2" charset="0"/>
                <a:ea typeface="+mj-ea"/>
                <a:cs typeface="Khmer OS Battambang" panose="02000500000000020004" pitchFamily="2" charset="0"/>
              </a:rPr>
              <a:t>return_Type</a:t>
            </a:r>
            <a:r>
              <a:rPr lang="en-US" sz="2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Khmer OS Battambang" panose="02000500000000020004" pitchFamily="2" charset="0"/>
                <a:ea typeface="+mj-ea"/>
                <a:cs typeface="Khmer OS Battambang" panose="02000500000000020004" pitchFamily="2" charset="0"/>
              </a:rPr>
              <a:t>];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Khmer OS Battambang" panose="02000500000000020004" pitchFamily="2" charset="0"/>
                <a:ea typeface="+mj-ea"/>
                <a:cs typeface="Khmer OS Battambang" panose="02000500000000020004" pitchFamily="2" charset="0"/>
              </a:rPr>
              <a:t>	</a:t>
            </a:r>
            <a:r>
              <a:rPr lang="en-US" sz="2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Khmer OS Battambang" panose="02000500000000020004" pitchFamily="2" charset="0"/>
                <a:ea typeface="+mj-ea"/>
                <a:cs typeface="Khmer OS Battambang" panose="02000500000000020004" pitchFamily="2" charset="0"/>
              </a:rPr>
              <a:t>	}</a:t>
            </a:r>
          </a:p>
          <a:p>
            <a:pPr marL="0" indent="0">
              <a:buNone/>
            </a:pPr>
            <a:r>
              <a:rPr lang="en-US" sz="2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Khmer OS Battambang" panose="02000500000000020004" pitchFamily="2" charset="0"/>
                <a:ea typeface="+mj-ea"/>
                <a:cs typeface="Khmer OS Battambang" panose="02000500000000020004" pitchFamily="2" charset="0"/>
              </a:rPr>
              <a:t>	</a:t>
            </a:r>
            <a:endParaRPr lang="en-US" sz="2200" b="1" dirty="0" smtClean="0">
              <a:solidFill>
                <a:srgbClr val="003399"/>
              </a:solidFill>
              <a:latin typeface="Khmer OS Battambang" panose="02000500000000020004" pitchFamily="2" charset="0"/>
              <a:ea typeface="+mj-ea"/>
              <a:cs typeface="Khmer OS Battambang" panose="02000500000000020004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949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47662" y="324920"/>
            <a:ext cx="8245595" cy="760998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z="3200" b="1" dirty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>1.1 Return Type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20034" y="1524000"/>
            <a:ext cx="10917264" cy="4745220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b="1" dirty="0" smtClean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>	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b="1" dirty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000" b="1" dirty="0" smtClean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>	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return type </a:t>
            </a:r>
            <a:r>
              <a:rPr lang="km-KH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ក្នុង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Java</a:t>
            </a:r>
            <a:r>
              <a:rPr lang="km-KH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​​ មាន​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2 </a:t>
            </a:r>
            <a:r>
              <a:rPr lang="km-KH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ប្រភេទ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m-KH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	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-  Void   </a:t>
            </a:r>
            <a:r>
              <a:rPr lang="km-KH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ប្រើដើម្បីបញ្ជាក់ថា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Method </a:t>
            </a:r>
            <a:r>
              <a:rPr lang="km-KH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គ្មានការ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Return</a:t>
            </a:r>
            <a:r>
              <a:rPr lang="km-KH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តម្លៃ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អ្វីទាំងអស់។</a:t>
            </a:r>
            <a:endParaRPr lang="en-US" sz="2000" b="1" dirty="0">
              <a:solidFill>
                <a:srgbClr val="003399"/>
              </a:solidFill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km-KH" sz="20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	</a:t>
            </a:r>
            <a:r>
              <a:rPr lang="en-US" sz="200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- </a:t>
            </a:r>
            <a:r>
              <a:rPr lang="en-US" sz="2000" b="1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Return</a:t>
            </a:r>
            <a:r>
              <a:rPr lang="en-US" sz="200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000" b="1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by Data type </a:t>
            </a:r>
            <a:r>
              <a:rPr lang="km-KH" sz="200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ប្រើដើម្បីបញ្ជាក់ថា</a:t>
            </a:r>
            <a:r>
              <a:rPr lang="en-US" sz="200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Method </a:t>
            </a:r>
            <a:r>
              <a:rPr lang="km-KH" sz="200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ដែលយើងសរសេរត្រូវមានការ​</a:t>
            </a:r>
            <a:r>
              <a:rPr lang="en-US" sz="200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Return </a:t>
            </a:r>
            <a:r>
              <a:rPr lang="km-KH" sz="200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តម្លៃជាដាច់ខាត។</a:t>
            </a:r>
            <a:endParaRPr lang="km-KH" sz="2000" dirty="0">
              <a:solidFill>
                <a:srgbClr val="000000"/>
              </a:solidFill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378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06393" y="1771048"/>
            <a:ext cx="4475273" cy="4312251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Example : Non return </a:t>
            </a:r>
          </a:p>
          <a:p>
            <a:pPr marL="0" indent="0">
              <a:buNone/>
            </a:pPr>
            <a:r>
              <a:rPr lang="en-US" dirty="0" smtClean="0"/>
              <a:t>Public void sum (int a, int b){</a:t>
            </a:r>
          </a:p>
          <a:p>
            <a:pPr marL="240030" lvl="1" indent="0">
              <a:buNone/>
            </a:pPr>
            <a:r>
              <a:rPr lang="en-US" dirty="0" smtClean="0"/>
              <a:t>	int s;</a:t>
            </a:r>
          </a:p>
          <a:p>
            <a:pPr marL="240030" lvl="1" indent="0">
              <a:buNone/>
            </a:pPr>
            <a:r>
              <a:rPr lang="en-US" dirty="0"/>
              <a:t>	</a:t>
            </a:r>
            <a:r>
              <a:rPr lang="en-US" dirty="0" smtClean="0"/>
              <a:t>s=a + b;</a:t>
            </a:r>
          </a:p>
          <a:p>
            <a:pPr marL="240030" lvl="1" indent="0">
              <a:buNone/>
            </a:pPr>
            <a:r>
              <a:rPr lang="en-US" dirty="0" smtClean="0"/>
              <a:t>	System.out.println(“Sum of a + b=”+s);</a:t>
            </a:r>
            <a:endParaRPr lang="en-US" dirty="0"/>
          </a:p>
          <a:p>
            <a:pPr marL="240030" lvl="1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5705547" y="1771047"/>
            <a:ext cx="4475273" cy="4312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05740" indent="-205740" algn="l" defTabSz="685800" rtl="0" eaLnBrk="1" latinLnBrk="0" hangingPunct="1">
              <a:spcBef>
                <a:spcPts val="16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5770" indent="-205740" algn="l" defTabSz="685800" rtl="0" eaLnBrk="1" latinLnBrk="0" hangingPunct="1">
              <a:spcBef>
                <a:spcPts val="1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51510" indent="-171450" algn="l" defTabSz="685800" rtl="0" eaLnBrk="1" latinLnBrk="0" hangingPunct="1">
              <a:spcBef>
                <a:spcPts val="9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91540" indent="-171450" algn="l" defTabSz="685800" rtl="0" eaLnBrk="1" latinLnBrk="0" hangingPunct="1">
              <a:spcBef>
                <a:spcPts val="7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62990" indent="-171450" algn="l" defTabSz="6858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3444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0589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7734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4879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dirty="0" smtClean="0"/>
          </a:p>
          <a:p>
            <a:pPr marL="0" indent="0">
              <a:buFont typeface="Arial" pitchFamily="34" charset="0"/>
              <a:buNone/>
            </a:pPr>
            <a:r>
              <a:rPr lang="en-US" dirty="0" smtClean="0"/>
              <a:t>Example : With return 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/>
              <a:t>Public int sum (int a, int b){</a:t>
            </a:r>
          </a:p>
          <a:p>
            <a:pPr marL="240030" lvl="1" indent="0">
              <a:buFont typeface="Arial" pitchFamily="34" charset="0"/>
              <a:buNone/>
            </a:pPr>
            <a:r>
              <a:rPr lang="en-US" dirty="0" smtClean="0"/>
              <a:t>	int s;</a:t>
            </a:r>
          </a:p>
          <a:p>
            <a:pPr marL="240030" lvl="1" indent="0">
              <a:buFont typeface="Arial" pitchFamily="34" charset="0"/>
              <a:buNone/>
            </a:pPr>
            <a:r>
              <a:rPr lang="en-US" dirty="0" smtClean="0"/>
              <a:t>	s=a + b;</a:t>
            </a:r>
          </a:p>
          <a:p>
            <a:pPr marL="240030" lvl="1" indent="0">
              <a:buFont typeface="Arial" pitchFamily="34" charset="0"/>
              <a:buNone/>
            </a:pPr>
            <a:r>
              <a:rPr lang="en-US" dirty="0" smtClean="0"/>
              <a:t>	return s;</a:t>
            </a:r>
          </a:p>
          <a:p>
            <a:pPr marL="240030" lvl="1" indent="0">
              <a:buFont typeface="Arial" pitchFamily="34" charset="0"/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7" name="Title 5"/>
          <p:cNvSpPr>
            <a:spLocks noGrp="1"/>
          </p:cNvSpPr>
          <p:nvPr>
            <p:ph type="title"/>
          </p:nvPr>
        </p:nvSpPr>
        <p:spPr>
          <a:xfrm>
            <a:off x="767387" y="399870"/>
            <a:ext cx="8245595" cy="760998"/>
          </a:xfrm>
        </p:spPr>
        <p:txBody>
          <a:bodyPr>
            <a:normAutofit/>
          </a:bodyPr>
          <a:lstStyle/>
          <a:p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1. Method</a:t>
            </a:r>
            <a:endParaRPr lang="en-US" sz="30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1025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47662" y="324920"/>
            <a:ext cx="8245595" cy="760998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1.2 Access Modifier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" name="Content Placeholder 3"/>
          <p:cNvSpPr>
            <a:spLocks noGrp="1"/>
          </p:cNvSpPr>
          <p:nvPr>
            <p:ph sz="quarter" idx="13"/>
          </p:nvPr>
        </p:nvSpPr>
        <p:spPr>
          <a:xfrm>
            <a:off x="606393" y="1771048"/>
            <a:ext cx="11355758" cy="4897722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US" sz="1800" dirty="0">
                <a:solidFill>
                  <a:schemeClr val="bg2">
                    <a:lumMod val="10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1800" dirty="0" smtClean="0">
                <a:solidFill>
                  <a:schemeClr val="bg2">
                    <a:lumMod val="10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km-KH" sz="2200" dirty="0" smtClean="0">
                <a:solidFill>
                  <a:schemeClr val="bg2">
                    <a:lumMod val="10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ក្នុង​</a:t>
            </a:r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Java Modifier </a:t>
            </a:r>
            <a:r>
              <a:rPr lang="km-KH" sz="2200" dirty="0" smtClean="0">
                <a:solidFill>
                  <a:schemeClr val="bg2">
                    <a:lumMod val="10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បញ្ជាក់ពីការកំនត់</a:t>
            </a:r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Access</a:t>
            </a:r>
            <a:r>
              <a:rPr lang="km-KH" sz="2200" dirty="0" smtClean="0">
                <a:solidFill>
                  <a:schemeClr val="bg2">
                    <a:lumMod val="10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​​ របស់</a:t>
            </a:r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Scope </a:t>
            </a:r>
            <a:r>
              <a:rPr lang="km-KH" sz="2200" dirty="0" smtClean="0">
                <a:solidFill>
                  <a:schemeClr val="bg2">
                    <a:lumMod val="10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មួយ ដូចជា</a:t>
            </a:r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Method / Class </a:t>
            </a:r>
            <a:r>
              <a:rPr lang="km-KH" sz="2200" dirty="0" smtClean="0">
                <a:solidFill>
                  <a:schemeClr val="bg2">
                    <a:lumMod val="10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Java modifier </a:t>
            </a:r>
            <a:r>
              <a:rPr lang="km-KH" sz="2200" dirty="0" smtClean="0">
                <a:solidFill>
                  <a:schemeClr val="bg2">
                    <a:lumMod val="10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មានពីរ </a:t>
            </a:r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Access modifier &amp; Non Access Modifier</a:t>
            </a:r>
            <a:r>
              <a:rPr lang="km-KH" sz="2200" dirty="0" smtClean="0">
                <a:solidFill>
                  <a:schemeClr val="bg2">
                    <a:lumMod val="10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</a:p>
          <a:p>
            <a:r>
              <a:rPr lang="en-US" sz="2400" b="1" dirty="0" smtClean="0">
                <a:solidFill>
                  <a:srgbClr val="552BBF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Access </a:t>
            </a:r>
            <a:r>
              <a:rPr lang="en-US" sz="2400" b="1" dirty="0">
                <a:solidFill>
                  <a:srgbClr val="552BBF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Modifier </a:t>
            </a:r>
            <a:r>
              <a:rPr lang="en-US" sz="1800" dirty="0">
                <a:solidFill>
                  <a:schemeClr val="bg2">
                    <a:lumMod val="10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endParaRPr lang="en-US" sz="1800" dirty="0" smtClean="0">
              <a:solidFill>
                <a:schemeClr val="bg2">
                  <a:lumMod val="10000"/>
                </a:schemeClr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240030" lvl="1" indent="0">
              <a:buNone/>
            </a:pP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600" dirty="0" smtClean="0">
                <a:solidFill>
                  <a:schemeClr val="bg2">
                    <a:lumMod val="10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Access modifier </a:t>
            </a:r>
            <a:r>
              <a:rPr lang="km-KH" sz="2600" dirty="0" smtClean="0">
                <a:solidFill>
                  <a:schemeClr val="bg2">
                    <a:lumMod val="10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មាន​៤ ប្រភេទ</a:t>
            </a:r>
          </a:p>
          <a:p>
            <a:pPr marL="754380" lvl="1" indent="-514350">
              <a:buFont typeface="+mj-lt"/>
              <a:buAutoNum type="arabicPeriod"/>
            </a:pPr>
            <a:r>
              <a:rPr lang="en-US" sz="2600" dirty="0" smtClean="0">
                <a:solidFill>
                  <a:schemeClr val="bg2">
                    <a:lumMod val="10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Public </a:t>
            </a:r>
          </a:p>
          <a:p>
            <a:pPr marL="754380" lvl="1" indent="-514350">
              <a:buFont typeface="+mj-lt"/>
              <a:buAutoNum type="arabicPeriod"/>
            </a:pPr>
            <a:r>
              <a:rPr lang="en-US" sz="2600" dirty="0" smtClean="0">
                <a:solidFill>
                  <a:schemeClr val="bg2">
                    <a:lumMod val="10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Private</a:t>
            </a:r>
          </a:p>
          <a:p>
            <a:pPr marL="754380" lvl="1" indent="-514350">
              <a:buFont typeface="+mj-lt"/>
              <a:buAutoNum type="arabicPeriod"/>
            </a:pPr>
            <a:r>
              <a:rPr lang="en-US" sz="2600" dirty="0" smtClean="0">
                <a:solidFill>
                  <a:schemeClr val="bg2">
                    <a:lumMod val="10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Protected</a:t>
            </a:r>
          </a:p>
          <a:p>
            <a:pPr marL="754380" lvl="1" indent="-514350">
              <a:buFont typeface="+mj-lt"/>
              <a:buAutoNum type="arabicPeriod"/>
            </a:pPr>
            <a:r>
              <a:rPr lang="en-US" sz="2600" dirty="0" smtClean="0">
                <a:solidFill>
                  <a:schemeClr val="bg2">
                    <a:lumMod val="10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Default</a:t>
            </a:r>
          </a:p>
          <a:p>
            <a:pPr marL="240030" lvl="1" indent="0">
              <a:buNone/>
            </a:pPr>
            <a:endParaRPr lang="en-US" dirty="0">
              <a:solidFill>
                <a:schemeClr val="bg2">
                  <a:lumMod val="10000"/>
                </a:schemeClr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chemeClr val="bg2">
                    <a:lumMod val="10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98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6393" y="127000"/>
            <a:ext cx="11003509" cy="1147164"/>
          </a:xfrm>
        </p:spPr>
        <p:txBody>
          <a:bodyPr/>
          <a:lstStyle/>
          <a:p>
            <a:r>
              <a:rPr lang="en-US" sz="28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1.2. Access Modifier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sz="2400" dirty="0" smtClean="0">
                <a:solidFill>
                  <a:srgbClr val="552BBF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Public access modifier</a:t>
            </a: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public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មានន័យថាអាចប្រើដោយសេរី។</a:t>
            </a:r>
          </a:p>
          <a:p>
            <a:pPr marL="0" indent="0">
              <a:buNone/>
            </a:pP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Example: public class Person{</a:t>
            </a:r>
          </a:p>
          <a:p>
            <a:pPr marL="0" indent="0">
              <a:buNone/>
            </a:pP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		public void </a:t>
            </a:r>
            <a:r>
              <a:rPr lang="en-US" sz="24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pShow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(){</a:t>
            </a:r>
          </a:p>
          <a:p>
            <a:pPr marL="0" indent="0">
              <a:buNone/>
            </a:pP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			////………..;	</a:t>
            </a:r>
          </a:p>
          <a:p>
            <a:pPr marL="0" indent="0">
              <a:buNone/>
            </a:pP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		}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	</a:t>
            </a:r>
            <a:b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</a:b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		</a:t>
            </a:r>
            <a:b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</a:b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endParaRPr lang="en-US" sz="24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8949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S102922647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2993B34-2A1E-4D69-B46F-FD7F62543E3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627</Words>
  <Application>Microsoft Office PowerPoint</Application>
  <PresentationFormat>Widescreen</PresentationFormat>
  <Paragraphs>210</Paragraphs>
  <Slides>20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Microsoft YaHei UI</vt:lpstr>
      <vt:lpstr>Arial</vt:lpstr>
      <vt:lpstr>Khmer OS Battambang</vt:lpstr>
      <vt:lpstr>Khmer OS Muol Light</vt:lpstr>
      <vt:lpstr>Wingdings</vt:lpstr>
      <vt:lpstr>TS102922647</vt:lpstr>
      <vt:lpstr>PowerPoint Presentation</vt:lpstr>
      <vt:lpstr>ថ្នាក់ កំពង់សោម</vt:lpstr>
      <vt:lpstr>មាតិកា</vt:lpstr>
      <vt:lpstr>1. Method</vt:lpstr>
      <vt:lpstr>1  Method</vt:lpstr>
      <vt:lpstr>1.1 Return Type</vt:lpstr>
      <vt:lpstr>1. Method</vt:lpstr>
      <vt:lpstr>1.2 Access Modifier</vt:lpstr>
      <vt:lpstr>1.2. Access Modifier</vt:lpstr>
      <vt:lpstr>  </vt:lpstr>
      <vt:lpstr>  </vt:lpstr>
      <vt:lpstr>  </vt:lpstr>
      <vt:lpstr>  </vt:lpstr>
      <vt:lpstr>  </vt:lpstr>
      <vt:lpstr>  </vt:lpstr>
      <vt:lpstr>  </vt:lpstr>
      <vt:lpstr>2. Class Structure and Object</vt:lpstr>
      <vt:lpstr>  </vt:lpstr>
      <vt:lpstr> 8. ប្រភពឯកសារ 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2013-07-06T07:41:15Z</dcterms:created>
  <dcterms:modified xsi:type="dcterms:W3CDTF">2016-04-18T07:13:07Z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TC029226479991</vt:lpwstr>
  </property>
</Properties>
</file>