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475" r:id="rId3"/>
    <p:sldId id="476" r:id="rId4"/>
    <p:sldId id="477" r:id="rId5"/>
    <p:sldId id="446" r:id="rId6"/>
    <p:sldId id="447" r:id="rId7"/>
    <p:sldId id="455" r:id="rId8"/>
    <p:sldId id="448" r:id="rId9"/>
    <p:sldId id="453" r:id="rId10"/>
    <p:sldId id="452" r:id="rId11"/>
    <p:sldId id="450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9" r:id="rId25"/>
    <p:sldId id="478" r:id="rId26"/>
    <p:sldId id="479" r:id="rId27"/>
    <p:sldId id="4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84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592494"/>
            <a:ext cx="11000302" cy="47158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08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andlearn.co.uk/java/java_method_parameters.html" TargetMode="External"/><Relationship Id="rId2" Type="http://schemas.openxmlformats.org/officeDocument/2006/relationships/hyperlink" Target="http://www.javatpoint.com/construc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etcod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6794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4" y="1545465"/>
            <a:ext cx="9326715" cy="52425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98" y="3043001"/>
            <a:ext cx="1989202" cy="22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Class:​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គឺជាពុម្ពគំរូសំរាប់បង្កើត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ហេតុនេះនៅក្នុង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មានសមាសធាតុមួយចំនួនដូច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 Data Fields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គឺជាអថេរដែល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យើងត្រូវប្រកាសសំរាប់ផ្ទុកតំលៃ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(Instance)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នៃលក្ខណៈរបស់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ជាបណ្តោះអាសន្នក្នុង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RAM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ដើម្បីយកទៅប្រើប្រាស់នៅក្នុង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 Methods (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Function Members):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គឺជាអនុគមន៍ដែល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យើងបង្កើតឡើង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សំរាប់កំណត់តំលៃឬប្តូរតំលៃ ឬក៏ទាញយកតំលៃ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Fields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ម៉្យាងទៀតអនុគមន៍ខ្លះត្រូវបានបង្កើតឡើងសំរាប់ដោះ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ស្រាយ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បញ្ហា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ផងដែរ។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 err="1" smtClean="0"/>
              <a:t>accessControl</a:t>
            </a:r>
            <a:r>
              <a:rPr lang="en-US" sz="2000" dirty="0" smtClean="0"/>
              <a:t>  </a:t>
            </a:r>
            <a:r>
              <a:rPr lang="en-US" sz="2000" b="1" dirty="0"/>
              <a:t>class</a:t>
            </a:r>
            <a:r>
              <a:rPr lang="en-US" sz="2000" dirty="0"/>
              <a:t>  </a:t>
            </a:r>
            <a:r>
              <a:rPr lang="en-US" sz="2000" dirty="0" err="1"/>
              <a:t>Classname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//Class Field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accessControl</a:t>
            </a:r>
            <a:r>
              <a:rPr lang="en-US" sz="2000" b="1" dirty="0" smtClean="0"/>
              <a:t>  </a:t>
            </a:r>
            <a:r>
              <a:rPr lang="en-US" sz="2000" b="1" dirty="0"/>
              <a:t>Datatype</a:t>
            </a:r>
            <a:r>
              <a:rPr lang="en-US" sz="2000" dirty="0"/>
              <a:t>  fieldname1;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/>
              <a:t>		…</a:t>
            </a:r>
            <a:endParaRPr lang="en-US" sz="20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/>
              <a:t>		</a:t>
            </a:r>
            <a:r>
              <a:rPr lang="en-US" sz="2000" b="1" dirty="0" err="1"/>
              <a:t>accessControl</a:t>
            </a:r>
            <a:r>
              <a:rPr lang="en-US" sz="2000" b="1" dirty="0"/>
              <a:t>  Datatype</a:t>
            </a:r>
            <a:r>
              <a:rPr lang="en-US" sz="2000" dirty="0"/>
              <a:t>  </a:t>
            </a:r>
            <a:r>
              <a:rPr lang="en-US" sz="2000" dirty="0" err="1"/>
              <a:t>fieldnameN</a:t>
            </a:r>
            <a:r>
              <a:rPr lang="en-US" sz="2000" dirty="0"/>
              <a:t>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/>
              <a:t>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 smtClean="0"/>
              <a:t>		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//Class Methods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accessControl</a:t>
            </a:r>
            <a:r>
              <a:rPr lang="en-US" sz="2000" dirty="0" smtClean="0"/>
              <a:t>  </a:t>
            </a:r>
            <a:r>
              <a:rPr lang="en-US" sz="2000" dirty="0"/>
              <a:t>Datatype </a:t>
            </a:r>
            <a:r>
              <a:rPr lang="km-KH" sz="2000" dirty="0"/>
              <a:t>​  </a:t>
            </a:r>
            <a:r>
              <a:rPr lang="en-US" sz="2000" dirty="0"/>
              <a:t>methodName1(</a:t>
            </a:r>
            <a:r>
              <a:rPr lang="en-US" sz="2000" dirty="0" err="1"/>
              <a:t>ParameterList</a:t>
            </a:r>
            <a:r>
              <a:rPr lang="en-US" sz="2000" dirty="0" smtClean="0"/>
              <a:t>){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smtClean="0"/>
              <a:t>…</a:t>
            </a: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/>
              <a:t>		…</a:t>
            </a:r>
            <a:endParaRPr lang="en-US" sz="20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/>
              <a:t>		</a:t>
            </a:r>
            <a:r>
              <a:rPr lang="en-US" sz="2000" dirty="0" err="1"/>
              <a:t>accessControl</a:t>
            </a:r>
            <a:r>
              <a:rPr lang="en-US" sz="2000" dirty="0"/>
              <a:t>  Datatype   </a:t>
            </a:r>
            <a:r>
              <a:rPr lang="en-US" sz="2000" dirty="0" err="1"/>
              <a:t>methodNameN</a:t>
            </a:r>
            <a:r>
              <a:rPr lang="en-US" sz="2000" dirty="0"/>
              <a:t>(</a:t>
            </a:r>
            <a:r>
              <a:rPr lang="en-US" sz="2000" dirty="0" err="1"/>
              <a:t>ParameterList</a:t>
            </a:r>
            <a:r>
              <a:rPr lang="en-US" sz="2000" dirty="0" smtClean="0"/>
              <a:t>){ </a:t>
            </a:r>
            <a:r>
              <a:rPr lang="en-US" sz="2000" b="1" dirty="0" smtClean="0"/>
              <a:t>…</a:t>
            </a:r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/>
              <a:t>		</a:t>
            </a:r>
            <a:r>
              <a:rPr lang="en-US" sz="2000" dirty="0" smtClean="0"/>
              <a:t>…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3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in java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</a:t>
            </a: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ca-E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ពិសេស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ប្រើប្រាស់សំរាប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the object. 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constructor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គឺត្រូវបានហៅនៅពេលដែល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constructs the values i.e. provides data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object that is why it is known as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constructor.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392" y="643944"/>
            <a:ext cx="358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6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Rules for creating java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ត្រូវតែដូចនិង​ឈ្មោះ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មិនត្រូវមាន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15775" y="303472"/>
            <a:ext cx="1099412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 ២​ ប្រភេទគឺ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alt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en-US" alt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(no-</a:t>
            </a:r>
            <a:r>
              <a:rPr lang="en-US" alt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</a:t>
            </a:r>
            <a:r>
              <a:rPr lang="en-US" alt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constructor 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java constru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8" y="3581052"/>
            <a:ext cx="6953563" cy="25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15775" y="139879"/>
            <a:ext cx="10994126" cy="10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Java Default </a:t>
            </a:r>
            <a:r>
              <a:rPr lang="en-US" sz="3200" b="1" dirty="0" smtClean="0"/>
              <a:t>Constructor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constructor that have </a:t>
            </a:r>
            <a:r>
              <a:rPr lang="en-US" b="1" dirty="0"/>
              <a:t>no parameter</a:t>
            </a:r>
            <a:r>
              <a:rPr lang="en-US" dirty="0"/>
              <a:t> is known as </a:t>
            </a:r>
            <a:r>
              <a:rPr lang="en-US" b="1" dirty="0" smtClean="0"/>
              <a:t>default constructor.</a:t>
            </a:r>
          </a:p>
          <a:p>
            <a:pPr marL="0" indent="0">
              <a:buNone/>
            </a:pPr>
            <a:r>
              <a:rPr lang="en-US" b="1" dirty="0"/>
              <a:t>Syntax of default constructor: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927" y="3785506"/>
            <a:ext cx="3328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class_name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(){  }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031"/>
          <a:stretch/>
        </p:blipFill>
        <p:spPr>
          <a:xfrm>
            <a:off x="4868213" y="2981464"/>
            <a:ext cx="6439437" cy="2942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606425" y="242888"/>
            <a:ext cx="10993438" cy="101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Rule: If there is no constructor in a class, compiler automatically creates a default constructor.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96" y="2578482"/>
            <a:ext cx="7852880" cy="3337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378040"/>
            <a:ext cx="11020926" cy="470526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What is the purpose of default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constructor?					</a:t>
            </a:r>
            <a:r>
              <a:rPr lang="en-US" sz="2000" dirty="0" smtClean="0"/>
              <a:t>Default </a:t>
            </a:r>
            <a:r>
              <a:rPr lang="en-US" sz="2000" dirty="0"/>
              <a:t>constructor provides the </a:t>
            </a:r>
            <a:r>
              <a:rPr lang="en-US" sz="2000" b="1" dirty="0"/>
              <a:t>default values </a:t>
            </a:r>
            <a:r>
              <a:rPr lang="en-US" sz="2000" dirty="0"/>
              <a:t>to the object like </a:t>
            </a:r>
            <a:r>
              <a:rPr lang="en-US" sz="2000" b="1" dirty="0"/>
              <a:t>0, null </a:t>
            </a:r>
            <a:r>
              <a:rPr lang="en-US" sz="2000" dirty="0"/>
              <a:t>etc. depending on the </a:t>
            </a:r>
            <a:r>
              <a:rPr lang="en-US" sz="2000" dirty="0" smtClean="0"/>
              <a:t>type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29" y="2197264"/>
            <a:ext cx="8782307" cy="4122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4" y="2454269"/>
            <a:ext cx="2451431" cy="1804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468192"/>
            <a:ext cx="11020926" cy="4615107"/>
          </a:xfrm>
        </p:spPr>
        <p:txBody>
          <a:bodyPr/>
          <a:lstStyle/>
          <a:p>
            <a:r>
              <a:rPr lang="en-US" sz="3200" b="1" dirty="0"/>
              <a:t>Java parameterized constructor</a:t>
            </a:r>
          </a:p>
          <a:p>
            <a:pPr marL="0" indent="0">
              <a:buNone/>
            </a:pPr>
            <a:r>
              <a:rPr lang="en-US" dirty="0"/>
              <a:t>Parameterized constructor is </a:t>
            </a:r>
            <a:r>
              <a:rPr lang="en-US" dirty="0" smtClean="0"/>
              <a:t>used </a:t>
            </a:r>
            <a:r>
              <a:rPr lang="en-US" dirty="0"/>
              <a:t>to provide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different </a:t>
            </a:r>
            <a:r>
              <a:rPr lang="en-US" b="1" dirty="0"/>
              <a:t>values </a:t>
            </a:r>
            <a:r>
              <a:rPr lang="en-US" dirty="0" smtClean="0"/>
              <a:t>to </a:t>
            </a:r>
            <a:r>
              <a:rPr lang="en-US" dirty="0"/>
              <a:t>the distinct objects.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0"/>
          <a:stretch/>
        </p:blipFill>
        <p:spPr>
          <a:xfrm>
            <a:off x="7089913" y="1468192"/>
            <a:ext cx="5102087" cy="50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31" y="1625719"/>
            <a:ext cx="1825607" cy="162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 smtClean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Touch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Sophonara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Phone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Kimseak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Mrs.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Moeung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Theara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Nuon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Veyo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Ly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Pisith</a:t>
            </a:r>
            <a:endParaRPr lang="km-KH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470992"/>
            <a:ext cx="11020926" cy="4612308"/>
          </a:xfrm>
        </p:spPr>
        <p:txBody>
          <a:bodyPr/>
          <a:lstStyle/>
          <a:p>
            <a:r>
              <a:rPr lang="en-US" sz="2400" b="1" dirty="0"/>
              <a:t>Constructor Overloading in Java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81" y="424071"/>
            <a:ext cx="5772437" cy="625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57488"/>
            <a:ext cx="2320676" cy="201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1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Copy Constructor</a:t>
            </a:r>
          </a:p>
          <a:p>
            <a:r>
              <a:rPr lang="en-US" dirty="0"/>
              <a:t>There is no copy constructor in java. But, we can copy the values of one object to another like copy constructor in C++.</a:t>
            </a:r>
          </a:p>
          <a:p>
            <a:r>
              <a:rPr lang="en-US" dirty="0"/>
              <a:t>There are many ways to copy the values of one object into another in java. They are:</a:t>
            </a:r>
          </a:p>
          <a:p>
            <a:r>
              <a:rPr lang="en-US" dirty="0"/>
              <a:t>By constructor</a:t>
            </a:r>
          </a:p>
          <a:p>
            <a:r>
              <a:rPr lang="en-US" dirty="0"/>
              <a:t>By assigning the values of one object into another</a:t>
            </a:r>
          </a:p>
          <a:p>
            <a:r>
              <a:rPr lang="en-US" dirty="0"/>
              <a:t>By clone() method of Object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3" y="1036750"/>
            <a:ext cx="4806231" cy="58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5" y="2023644"/>
            <a:ext cx="2528999" cy="2084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this keyword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reference variable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ដែលប្រើសំដៅទៅ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current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this keyword  &amp; this()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ត្រូវបានគេប្រើប្រាស់សំដែងនូវការងារជាច្រើនប្រភេទដូចជា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pPr marL="320040" lvl="1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+ this keyword				    +this()</a:t>
            </a:r>
          </a:p>
          <a:p>
            <a:pPr marL="64008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-ប្រើសំដៅទៅលើ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current object instance variable	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call current class constructor</a:t>
            </a: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64008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-ប្រើសម្រាប់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call method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នៅក្នុង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current class</a:t>
            </a:r>
          </a:p>
          <a:p>
            <a:pPr marL="640080" lvl="2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pass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argument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ទៅក្នុង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method</a:t>
            </a:r>
          </a:p>
          <a:p>
            <a:pPr marL="640080" lvl="2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pass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argument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ទៅក្នុង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constructor call</a:t>
            </a:r>
          </a:p>
          <a:p>
            <a:pPr marL="640080" lvl="2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return current class instance</a:t>
            </a:r>
          </a:p>
          <a:p>
            <a:pPr marL="640080" lvl="2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640080" lvl="2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		</a:t>
            </a:r>
          </a:p>
          <a:p>
            <a:pPr lvl="2"/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/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15775" y="421966"/>
            <a:ext cx="109941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8DFC"/>
                </a:solidFill>
              </a:rPr>
              <a:t>this &amp; this()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475" y="317500"/>
            <a:ext cx="10994126" cy="1014664"/>
          </a:xfrm>
        </p:spPr>
        <p:txBody>
          <a:bodyPr/>
          <a:lstStyle/>
          <a:p>
            <a:r>
              <a:rPr lang="en-US" dirty="0" smtClean="0">
                <a:solidFill>
                  <a:srgbClr val="288DFC"/>
                </a:solidFill>
              </a:rPr>
              <a:t>Object Creation</a:t>
            </a:r>
            <a:endParaRPr lang="km-KH" dirty="0">
              <a:solidFill>
                <a:srgbClr val="288DF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ត្រូវបានបង្កើតឡើងចេញពី​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ដោយប្រើ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keyword new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ដើម្បីបង្កើត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មាន​៣​ ចំណុចសំខាន់គឺ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pPr lvl="1"/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Declaration :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ជាការប្រកាស​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variable name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ដែលជាប្រភេទ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object</a:t>
            </a:r>
          </a:p>
          <a:p>
            <a:pPr lvl="1"/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Instantiation: </a:t>
            </a:r>
            <a:r>
              <a:rPr lang="en-US" dirty="0" smtClean="0">
                <a:solidFill>
                  <a:srgbClr val="288DFC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new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keyword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ប្រើសំរាប់បង្កើតនូវ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</a:p>
          <a:p>
            <a:pPr lvl="1"/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Initialization:  new keyword call constructor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ហើយវាជាការ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initailize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ឲ្យ​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ថ្មីមួយ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Example create an object</a:t>
            </a:r>
          </a:p>
          <a:p>
            <a:pPr marL="320040" lvl="1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Student </a:t>
            </a:r>
            <a:r>
              <a:rPr lang="en-US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stu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=new Student(); </a:t>
            </a:r>
          </a:p>
          <a:p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775" y="355600"/>
            <a:ext cx="10994126" cy="1014664"/>
          </a:xfrm>
        </p:spPr>
        <p:txBody>
          <a:bodyPr/>
          <a:lstStyle/>
          <a:p>
            <a:r>
              <a:rPr lang="en-US" dirty="0" smtClean="0">
                <a:solidFill>
                  <a:srgbClr val="288DFC"/>
                </a:solidFill>
              </a:rPr>
              <a:t>Object Creation</a:t>
            </a:r>
            <a:endParaRPr lang="km-KH" dirty="0">
              <a:solidFill>
                <a:srgbClr val="288DFC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0" y="1516063"/>
            <a:ext cx="10841220" cy="4716462"/>
          </a:xfrm>
        </p:spPr>
      </p:pic>
    </p:spTree>
    <p:extLst>
      <p:ext uri="{BB962C8B-B14F-4D97-AF65-F5344CB8AC3E}">
        <p14:creationId xmlns:p14="http://schemas.microsoft.com/office/powerpoint/2010/main" val="370738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www.javatpoint.com/constructor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www.homeandlearn.co.uk/java/java_method_parameters.html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http://zetcode.com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Method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Structure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marL="777240" lvl="1" indent="-4572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b="1" spc="3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Object creation </a:t>
            </a:r>
          </a:p>
          <a:p>
            <a:pPr marL="777240" lvl="1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777240" lvl="1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4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2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8" y="1802220"/>
            <a:ext cx="10630487" cy="43122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code block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ដែលក្នុងនោះជាបណ្តុំនៃ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series of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ជាធម្មតាយើងធ្វើការប្រកាសនៅក្នុង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​បានត្រឹមត្រូវបានផ្តល់នូវគុណសម្បត្តិមួយចំនួនដូចខាងក្រោម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		-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Reducing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duplication of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- Decomposing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complex problems into simpler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pieces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- Improving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clarity of the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- Reuse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- Information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hiding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3168328"/>
            <a:ext cx="3298851" cy="3363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69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64" y="1485901"/>
            <a:ext cx="4240882" cy="5195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</a:t>
            </a:r>
            <a:r>
              <a:rPr lang="en-US" sz="36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Method</a:t>
            </a:r>
            <a:r>
              <a:rPr lang="km-KH" sz="36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6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 characteristics of methods are: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Access level</a:t>
            </a:r>
            <a:endParaRPr lang="km-KH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Return </a:t>
            </a:r>
            <a:r>
              <a:rPr lang="en-US" dirty="0"/>
              <a:t>value </a:t>
            </a:r>
            <a:r>
              <a:rPr lang="en-US" dirty="0" smtClean="0"/>
              <a:t>type</a:t>
            </a:r>
            <a:endParaRPr lang="km-KH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Method name</a:t>
            </a:r>
            <a:endParaRPr lang="km-KH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Method parameters</a:t>
            </a:r>
            <a:endParaRPr lang="km-KH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Parentheses</a:t>
            </a:r>
            <a:endParaRPr lang="km-KH" dirty="0" smtClean="0"/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Block </a:t>
            </a:r>
            <a:r>
              <a:rPr lang="en-US" dirty="0"/>
              <a:t>of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Structure </a:t>
            </a:r>
            <a:r>
              <a:rPr lang="en-US" b="1" dirty="0"/>
              <a:t>of a Java </a:t>
            </a:r>
            <a:r>
              <a:rPr lang="en-US" b="1" dirty="0" smtClean="0"/>
              <a:t>method</a:t>
            </a:r>
            <a:endParaRPr lang="en-US" b="1" dirty="0"/>
          </a:p>
          <a:p>
            <a:r>
              <a:rPr lang="en-US" b="1" dirty="0"/>
              <a:t>Method </a:t>
            </a:r>
            <a:r>
              <a:rPr lang="en-US" b="1" dirty="0" smtClean="0"/>
              <a:t>Header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[Modifiers + Return Value Type + Method Name + </a:t>
            </a:r>
            <a:r>
              <a:rPr lang="en-US"/>
              <a:t>List </a:t>
            </a:r>
            <a:r>
              <a:rPr lang="en-US" smtClean="0"/>
              <a:t>of Parameters</a:t>
            </a:r>
            <a:r>
              <a:rPr lang="en-US" dirty="0"/>
              <a:t>]</a:t>
            </a:r>
          </a:p>
          <a:p>
            <a:r>
              <a:rPr lang="en-US" b="1" dirty="0"/>
              <a:t>Method Body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/>
              <a:t>Programming Statements + Return Value]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2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2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5775" y="1590744"/>
            <a:ext cx="11020926" cy="4312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1" dirty="0"/>
              <a:t>S</a:t>
            </a:r>
            <a:r>
              <a:rPr lang="en-US" b="1" i="1" dirty="0" smtClean="0"/>
              <a:t>tructure </a:t>
            </a:r>
            <a:r>
              <a:rPr lang="en-US" b="1" i="1" dirty="0"/>
              <a:t>of a Java </a:t>
            </a:r>
            <a:r>
              <a:rPr lang="en-US" b="1" i="1" dirty="0" smtClean="0"/>
              <a:t>method</a:t>
            </a:r>
            <a:endParaRPr lang="en-US" b="1" i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2344078"/>
            <a:ext cx="9362941" cy="43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Modifiers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ca-E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access level and type of method.</a:t>
            </a: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Ex: Public, Private, Protected, Static, Final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ទិន្នន័យរឺតំលៃដែលធ្វើ​ការ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value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Not Return Anything </a:t>
            </a:r>
            <a:r>
              <a:rPr lang="ca-E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គេត្រូវការប្រប្រាស់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</a:t>
            </a:r>
            <a:r>
              <a:rPr lang="en-US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</a:p>
          <a:p>
            <a:pPr marL="0" indent="0">
              <a:buNone/>
            </a:pPr>
            <a:endParaRPr lang="en-US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20040" lvl="1" indent="0">
              <a:buNone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Java Method</a:t>
            </a:r>
            <a:r>
              <a:rPr lang="km-KH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6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Name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ជាឈ្នោះរបស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 Method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មួយ។យើងអាចយក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name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ទៅប្រើក្នុង​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Call Method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​ដែលនៅក្នុ	រឺខាងក្រៅ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of Parameters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variables​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ដែលទទួលតំលៃរបស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 argument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បញ្ជូនទៅកាន់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នៅពេលដែលវាត្រូវ    បានហៅមកប្រើ។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</a:t>
            </a:r>
            <a:r>
              <a:rPr lang="ca-E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គឺជាបណ្តុំនៃ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execution statements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​ធ្វើការងារជាក់លាក់ណាមួយ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ប្រសិនបើ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Value Type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កំណត់ក្នុង​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Header 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</a:t>
            </a:r>
            <a:r>
              <a:rPr lang="ca-E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​តំលៃទៅឲ្យ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7019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Widescreen</PresentationFormat>
  <Paragraphs>147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DaunPenh (Body)</vt:lpstr>
      <vt:lpstr>Arial</vt:lpstr>
      <vt:lpstr>DaunPenh</vt:lpstr>
      <vt:lpstr>Khmer OS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Java Method </vt:lpstr>
      <vt:lpstr>Java Method (Continue)</vt:lpstr>
      <vt:lpstr>Java Method (Continue)</vt:lpstr>
      <vt:lpstr>Java Method (Continue)</vt:lpstr>
      <vt:lpstr>Java Method (Continue)</vt:lpstr>
      <vt:lpstr>Java Method (Continue)</vt:lpstr>
      <vt:lpstr>Java Method (Continue)</vt:lpstr>
      <vt:lpstr>Class and Object</vt:lpstr>
      <vt:lpstr>Class Structure</vt:lpstr>
      <vt:lpstr>PowerPoint Presentation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this &amp; this() </vt:lpstr>
      <vt:lpstr>Object Creation</vt:lpstr>
      <vt:lpstr>Object Creation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2016-04-19T03:11:20Z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