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03" r:id="rId3"/>
    <p:sldId id="505" r:id="rId4"/>
    <p:sldId id="533" r:id="rId5"/>
    <p:sldId id="509" r:id="rId6"/>
    <p:sldId id="510" r:id="rId7"/>
    <p:sldId id="532" r:id="rId8"/>
    <p:sldId id="514" r:id="rId9"/>
    <p:sldId id="506" r:id="rId10"/>
    <p:sldId id="507" r:id="rId11"/>
    <p:sldId id="508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4" r:id="rId30"/>
    <p:sldId id="4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1481" autoAdjust="0"/>
  </p:normalViewPr>
  <p:slideViewPr>
    <p:cSldViewPr snapToGrid="0">
      <p:cViewPr varScale="1">
        <p:scale>
          <a:sx n="76" d="100"/>
          <a:sy n="76" d="100"/>
        </p:scale>
        <p:origin x="70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70560" y="1706880"/>
            <a:ext cx="11033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Paramarray</a:t>
            </a:r>
            <a:r>
              <a:rPr lang="km-KH" sz="2800" dirty="0" smtClean="0"/>
              <a:t> គេប្រើប្រាស់នៅពេលដែលពុំដឹងច្បាស់ពីចំនួន</a:t>
            </a:r>
            <a:r>
              <a:rPr lang="en-US" sz="2800" dirty="0" smtClean="0"/>
              <a:t> Parameters </a:t>
            </a:r>
            <a:r>
              <a:rPr lang="km-KH" sz="2800" dirty="0" smtClean="0"/>
              <a:t>ដែលត្រូវផ្តល់ទៅឲ </a:t>
            </a:r>
            <a:r>
              <a:rPr lang="km-KH" sz="2800" dirty="0"/>
              <a:t>របស់ </a:t>
            </a:r>
            <a:r>
              <a:rPr lang="en-US" sz="2800" dirty="0"/>
              <a:t>Methods </a:t>
            </a:r>
            <a:r>
              <a:rPr lang="km-KH" sz="2800" dirty="0"/>
              <a:t>និង </a:t>
            </a:r>
            <a:r>
              <a:rPr lang="en-US" sz="2800" dirty="0" smtClean="0"/>
              <a:t>Constructors</a:t>
            </a:r>
            <a:r>
              <a:rPr lang="km-KH" sz="2800" dirty="0" smtClean="0"/>
              <a:t> ទាំងនោះ។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m-KH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017520"/>
            <a:ext cx="8763000" cy="3823261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70560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១.៤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1100" b="1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531892"/>
            <a:ext cx="11020926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ជាពុម្ពគំរូសំរាប់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បង្កើត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ចេញនូវ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object​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មានផ្ទុកនូវ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State(fields)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Behaviors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methods or functions) </a:t>
            </a:r>
          </a:p>
          <a:p>
            <a:pPr marL="32004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Access Modifier class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classname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	State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Behaviors 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27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 : </a:t>
            </a:r>
            <a:endParaRPr lang="en-US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ជាអ្វីៗដែលនៅជុំវិញយើង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មួយកើតចេញពី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ជាក់លាក់មួយ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វារួមបញ្ជូលទាំង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states and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behaviors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វាមានរយៈពេលកំណត់នៅក្នុងការប្រើប្រាស់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 </a:t>
            </a:r>
            <a:r>
              <a:rPr lang="en-US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34528" y="1574101"/>
            <a:ext cx="11020926" cy="47422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ពិសេសមួយដែលប្រើ</a:t>
            </a: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សម្រាប់ផ្ដើម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តម្លៃទៅឲ្យ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។ វាត្រូវបាន ហៅនៅពេលដែល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ត្រូវបានបង្កើត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គោល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ការនៃការបង្កើត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r​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Constructor​ </a:t>
            </a:r>
            <a:r>
              <a:rPr lang="en-US" sz="24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ត្រូវតែមានឈ្មោះដូច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មិនត្រូវការ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ទេ</a:t>
            </a:r>
            <a:endParaRPr lang="ca-E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718932" y="1801516"/>
            <a:ext cx="11020926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សម្គាល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់៖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ប្រសិនបើនៅក្នុង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មួយគ្មាន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 Compiler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នឹងបង្កើត​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Consturctor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ដោយស្វ័យប្រវត្តិ(default consturctor)។</a:t>
            </a:r>
          </a:p>
          <a:p>
            <a:pPr marL="0" indent="0">
              <a:buFont typeface="Arial" pitchFamily="34" charset="0"/>
              <a:buNone/>
            </a:pPr>
            <a:endParaRPr lang="ca-ES" dirty="0" smtClean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ca-ES" dirty="0" smtClean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ca-ES" dirty="0" smtClean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ca-ES" dirty="0" smtClean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ca-ES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Test.java</a:t>
            </a:r>
            <a:r>
              <a:rPr lang="ca-ES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                                                                  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Test.class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7874" y="3281668"/>
            <a:ext cx="2159000" cy="171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Test 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9607" y="3273201"/>
            <a:ext cx="2159000" cy="171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Test{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Test(){}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91407" y="3654202"/>
            <a:ext cx="2243667" cy="7704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456874" y="3959001"/>
            <a:ext cx="1134533" cy="17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35074" y="3959001"/>
            <a:ext cx="1134533" cy="17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ប្រភេទនៃ</a:t>
            </a:r>
            <a:r>
              <a:rPr lang="ca-E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en-US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២ប្រភេទគឺ៖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Default Constructor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(Constructor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ដែលគ្មាន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Parameterized Constructor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(Constructor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Parameters)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/>
          </a:bodyPr>
          <a:lstStyle/>
          <a:p>
            <a:pPr marL="32004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ផ្ត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នូវ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ឲ្យ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object.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r>
              <a:rPr lang="en-US" dirty="0" smtClean="0"/>
              <a:t>Ex: 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19" y="2798303"/>
            <a:ext cx="3319114" cy="2892022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/>
          </a:bodyPr>
          <a:lstStyle/>
          <a:p>
            <a:pPr marL="32004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Parameterize 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ប្រើសំរាប់ផ្តល់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តម្លៃឲ្យ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ពីខាងក្រៅ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តាមរយះ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parameters</a:t>
            </a:r>
            <a:endParaRPr lang="en-US" dirty="0" smtClean="0"/>
          </a:p>
          <a:p>
            <a:pPr marL="320040" lvl="1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80" y="3167485"/>
            <a:ext cx="4084600" cy="2915814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()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Reference Variable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ដែលតំណាងឲ្យ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Current Object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មាន២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this Keyword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this() </a:t>
            </a:r>
            <a:endParaRPr lang="ca-ES" sz="2400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606" y="1525645"/>
            <a:ext cx="11131135" cy="5332355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this keyword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ប្រើសំរាប់ តំណាងឲ្យ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Current  Object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​ 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ប្រសិនបើ​​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instance Variable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មានឈ្មោះដូចគ្នាទៅនិង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Local Variable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ដូចនេះគេប្រើ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សំរាប់សំគាល់ទៅលើ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instance variable. 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Ex: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84" y="3768221"/>
            <a:ext cx="7043522" cy="3548240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()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0021" y="2375065"/>
            <a:ext cx="7177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៖​ 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OVERIVEW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18020" y="3390728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4356" y="3967809"/>
            <a:ext cx="3163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លោក រ៉ន់ រិត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3007" y="1585100"/>
            <a:ext cx="11131135" cy="4892219"/>
          </a:xfrm>
        </p:spPr>
        <p:txBody>
          <a:bodyPr numCol="1">
            <a:no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ផ្ដល់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ទៅឲ្យ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នៅពេលហៅប្រើ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Ex:</a:t>
            </a:r>
          </a:p>
          <a:p>
            <a:pPr marL="640080" lvl="2" indent="0">
              <a:lnSpc>
                <a:spcPct val="15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64" y="2285772"/>
            <a:ext cx="8264111" cy="4457928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3007" y="1585100"/>
            <a:ext cx="11131135" cy="4892219"/>
          </a:xfrm>
        </p:spPr>
        <p:txBody>
          <a:bodyPr numCol="1">
            <a:noAutofit/>
          </a:bodyPr>
          <a:lstStyle/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 Variable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ដែលយើងមិនអាច ផ្ដល់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តំលៃឲ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្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យវា បាន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ទេ</a:t>
            </a:r>
          </a:p>
          <a:p>
            <a:pPr marL="64008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Ex: </a:t>
            </a:r>
          </a:p>
          <a:p>
            <a:pPr marL="64008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itchFamily="2" charset="0"/>
              </a:rPr>
              <a:t>this </a:t>
            </a:r>
            <a:r>
              <a:rPr lang="en-US" sz="2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 new Loan();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cannot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 value to final variable 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</a:p>
          <a:p>
            <a:pPr marL="64008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សំរាប់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 Object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4008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Ex: </a:t>
            </a: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Loan </a:t>
            </a: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getLoan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 </a:t>
            </a:r>
            <a:r>
              <a:rPr lang="en-US" sz="2200" b="1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64008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3007" y="1585100"/>
            <a:ext cx="11131135" cy="4892219"/>
          </a:xfrm>
        </p:spPr>
        <p:txBody>
          <a:bodyPr numCol="1">
            <a:no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មិនអាចប្រើនៅក្នុង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Static Method 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itchFamily="2" charset="0"/>
              </a:rPr>
              <a:t>Static Block 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itchFamily="2" charset="0"/>
              </a:rPr>
              <a:t>Ex: </a:t>
            </a: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itchFamily="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 public static void </a:t>
            </a: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main(String[] </a:t>
            </a:r>
            <a:r>
              <a:rPr lang="en-US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 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this.toString</a:t>
            </a:r>
            <a:r>
              <a:rPr lang="en-US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//compilation error: non static variable this can not be used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//in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context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}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640080" lvl="2" indent="0">
              <a:lnSpc>
                <a:spcPct val="15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2375" y="1567848"/>
            <a:ext cx="11020926" cy="4892219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this()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ប្រើសំរាប់ហៅ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Overload constructor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ដែលពេលយកទៅប្រើវាត្រូវតែជា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First Statement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Constructor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40080" lvl="2" indent="0">
              <a:lnSpc>
                <a:spcPct val="150000"/>
              </a:lnSpc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marL="640080" lvl="2" indent="0">
              <a:lnSpc>
                <a:spcPct val="150000"/>
              </a:lnSpc>
              <a:buNone/>
            </a:pP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marL="640080" lvl="2" indent="0">
              <a:lnSpc>
                <a:spcPct val="150000"/>
              </a:lnSpc>
              <a:buNone/>
            </a:pP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ca-ES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0335" y="3598332"/>
            <a:ext cx="461665" cy="2142067"/>
          </a:xfrm>
          <a:prstGeom prst="rect">
            <a:avLst/>
          </a:prstGeom>
          <a:noFill/>
        </p:spPr>
        <p:txBody>
          <a:bodyPr vert="eaVert" wrap="square" numCol="2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()</a:t>
            </a:r>
            <a:r>
              <a:rPr lang="km-KH" sz="320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0335" y="3598332"/>
            <a:ext cx="461665" cy="2142067"/>
          </a:xfrm>
          <a:prstGeom prst="rect">
            <a:avLst/>
          </a:prstGeom>
          <a:noFill/>
        </p:spPr>
        <p:txBody>
          <a:bodyPr vert="eaVert" wrap="square" numCol="2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890" y="1735801"/>
            <a:ext cx="11032066" cy="4001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94360" lvl="2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98269" y="2117970"/>
            <a:ext cx="11032066" cy="47089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94360" lvl="2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Student14{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id;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String name;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String city;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Student14(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id,String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name){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this.id = id;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this.name = name;  </a:t>
            </a:r>
          </a:p>
          <a:p>
            <a:pPr marL="59436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Student14(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id,String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name,String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city){  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//now no need to initialize id and name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id,name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this.city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=city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(id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+" "+name+" "+city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 }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4360" lvl="2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587889" y="1940979"/>
          <a:ext cx="11022012" cy="38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006"/>
                <a:gridCol w="5511006"/>
              </a:tblGrid>
              <a:tr h="51039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()</a:t>
                      </a:r>
                      <a:endParaRPr lang="en-US" sz="2200" dirty="0"/>
                    </a:p>
                  </a:txBody>
                  <a:tcPr/>
                </a:tc>
              </a:tr>
              <a:tr h="9424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ប្រើសំរាប់តំណាងឲ្យ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Current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</a:t>
                      </a: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ប្រើជាមួយ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1338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ប្រើនៅពេល​ </a:t>
                      </a:r>
                      <a:r>
                        <a:rPr lang="en-US" sz="2200" dirty="0" smtClean="0">
                          <a:latin typeface="Khmer OS Battambang" pitchFamily="2" charset="0"/>
                          <a:cs typeface="Khmer OS Battambang" pitchFamily="2" charset="0"/>
                        </a:rPr>
                        <a:t>instance Variable </a:t>
                      </a:r>
                      <a:r>
                        <a:rPr lang="ca-ES" sz="22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មានឈ្មោះដូចគ្នាទៅនិង </a:t>
                      </a:r>
                      <a:r>
                        <a:rPr lang="en-US" sz="2200" dirty="0" smtClean="0">
                          <a:latin typeface="Khmer OS Battambang" pitchFamily="2" charset="0"/>
                          <a:cs typeface="Khmer OS Battambang" pitchFamily="2" charset="0"/>
                        </a:rPr>
                        <a:t>Local Variable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ប្រើសំរាប់ហៅ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មួយទៅក្នុង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មួយទៀត</a:t>
                      </a:r>
                      <a:r>
                        <a:rPr lang="km-KH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ដែលនៅ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Class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តែមួយ</a:t>
                      </a: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510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30335" y="3598332"/>
            <a:ext cx="461665" cy="2142067"/>
          </a:xfrm>
          <a:prstGeom prst="rect">
            <a:avLst/>
          </a:prstGeom>
          <a:noFill/>
        </p:spPr>
        <p:txBody>
          <a:bodyPr vert="eaVert" wrap="square" numCol="2" rtlCol="0">
            <a:spAutoFit/>
          </a:bodyPr>
          <a:lstStyle/>
          <a:p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២.៣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km-KH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២.៤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ស្វែងយល់ពីការបង្កើត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2375" y="1567848"/>
            <a:ext cx="11020926" cy="4892219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ការបង្កើត 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មាន​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3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ផ្នែក​ ៖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Declaration: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Name 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Type​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</a:t>
            </a:r>
            <a:r>
              <a:rPr lang="en-US" sz="22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New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endParaRPr lang="en-US" sz="22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</a:t>
            </a:r>
            <a:r>
              <a:rPr lang="en-US" sz="22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ការប្រកាស 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New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​ន​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96012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</a:p>
          <a:p>
            <a:pPr marL="960120" lvl="3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60120" lvl="3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Person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p;                                       //Declaration (Person is class)</a:t>
            </a:r>
          </a:p>
          <a:p>
            <a:pPr marL="960120" lvl="3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Person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 =new Person();	        //Instantiation (Person is class)</a:t>
            </a:r>
          </a:p>
          <a:p>
            <a:pPr marL="960120" lvl="3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Person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 =new Person(“Dara” )      //Initialization  (Person is class)</a:t>
            </a:r>
          </a:p>
          <a:p>
            <a:pPr marL="960120" lvl="3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60120" lvl="3" indent="0">
              <a:buNone/>
            </a:pP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960120" lvl="3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 smtClean="0">
                <a:latin typeface="Khmer OS Battambang" pitchFamily="2" charset="0"/>
                <a:cs typeface="Khmer OS Battambang" pitchFamily="2" charset="0"/>
              </a:rPr>
            </a:b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40080" lvl="2" indent="0">
              <a:lnSpc>
                <a:spcPct val="150000"/>
              </a:lnSpc>
              <a:buNone/>
            </a:pP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m-KH" dirty="0" smtClean="0"/>
              <a:t>ឧទាហរណ៍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6" y="2381057"/>
            <a:ext cx="11123646" cy="393401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២.៤ 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ស្វែងយល់ពីការបង្កើត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err="1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Refernce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docs.oracle.com/javase/tutorial/java/nutsandbolts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Herbert </a:t>
            </a:r>
            <a:r>
              <a:rPr lang="en-US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Schildt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Java: The Complete Reference (9</a:t>
            </a:r>
            <a:r>
              <a:rPr lang="en-US" baseline="30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</a:t>
            </a: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://www.tutorialspoint.com/java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661396" y="1687354"/>
            <a:ext cx="71776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3000" dirty="0" smtClean="0"/>
              <a:t>១</a:t>
            </a:r>
            <a:r>
              <a:rPr lang="en-US" sz="3000" dirty="0" smtClean="0"/>
              <a:t>. Java Methods</a:t>
            </a:r>
            <a:endParaRPr lang="km-KH" sz="3000" dirty="0" smtClean="0"/>
          </a:p>
          <a:p>
            <a:r>
              <a:rPr lang="en-US" sz="3000" dirty="0" smtClean="0"/>
              <a:t>	</a:t>
            </a:r>
            <a:r>
              <a:rPr lang="km-KH" sz="3000" dirty="0" smtClean="0"/>
              <a:t>១</a:t>
            </a:r>
            <a:r>
              <a:rPr lang="en-US" sz="3000" dirty="0" smtClean="0"/>
              <a:t>.</a:t>
            </a:r>
            <a:r>
              <a:rPr lang="km-KH" sz="3000" dirty="0" smtClean="0"/>
              <a:t>១</a:t>
            </a:r>
            <a:r>
              <a:rPr lang="en-US" sz="3000" dirty="0" smtClean="0"/>
              <a:t> Structure</a:t>
            </a:r>
            <a:endParaRPr lang="km-KH" sz="3000" dirty="0" smtClean="0"/>
          </a:p>
          <a:p>
            <a:r>
              <a:rPr lang="en-US" sz="3000" dirty="0" smtClean="0"/>
              <a:t>	</a:t>
            </a:r>
            <a:r>
              <a:rPr lang="km-KH" sz="3000" dirty="0" smtClean="0"/>
              <a:t>១</a:t>
            </a:r>
            <a:r>
              <a:rPr lang="en-US" sz="3000" dirty="0" smtClean="0"/>
              <a:t>.</a:t>
            </a:r>
            <a:r>
              <a:rPr lang="km-KH" sz="3000" dirty="0" smtClean="0"/>
              <a:t>២</a:t>
            </a:r>
            <a:r>
              <a:rPr lang="en-US" sz="3000" dirty="0" smtClean="0"/>
              <a:t> Return Type</a:t>
            </a:r>
            <a:endParaRPr lang="km-KH" sz="3000" dirty="0" smtClean="0"/>
          </a:p>
          <a:p>
            <a:r>
              <a:rPr lang="en-US" sz="3000" dirty="0" smtClean="0"/>
              <a:t> 	</a:t>
            </a:r>
            <a:r>
              <a:rPr lang="km-KH" sz="3000" dirty="0" smtClean="0"/>
              <a:t>១</a:t>
            </a:r>
            <a:r>
              <a:rPr lang="en-US" sz="3000" dirty="0" smtClean="0"/>
              <a:t>.</a:t>
            </a:r>
            <a:r>
              <a:rPr lang="km-KH" sz="3000" dirty="0" smtClean="0"/>
              <a:t>៣</a:t>
            </a:r>
            <a:r>
              <a:rPr lang="en-US" sz="3000" dirty="0" smtClean="0"/>
              <a:t> Access Modifier</a:t>
            </a:r>
            <a:endParaRPr lang="km-KH" sz="3000" dirty="0" smtClean="0"/>
          </a:p>
          <a:p>
            <a:r>
              <a:rPr lang="en-US" sz="3000" dirty="0" smtClean="0"/>
              <a:t>	</a:t>
            </a:r>
            <a:r>
              <a:rPr lang="km-KH" sz="3000" dirty="0" smtClean="0"/>
              <a:t>១</a:t>
            </a:r>
            <a:r>
              <a:rPr lang="en-US" sz="3000" dirty="0" smtClean="0"/>
              <a:t>.</a:t>
            </a:r>
            <a:r>
              <a:rPr lang="km-KH" sz="3000" dirty="0" smtClean="0"/>
              <a:t>៤</a:t>
            </a:r>
            <a:r>
              <a:rPr lang="en-US" sz="3000" dirty="0" smtClean="0"/>
              <a:t> Parameters</a:t>
            </a:r>
            <a:endParaRPr lang="km-KH" sz="3000" dirty="0" smtClean="0"/>
          </a:p>
          <a:p>
            <a:r>
              <a:rPr lang="km-KH" sz="3000" dirty="0" smtClean="0"/>
              <a:t>២</a:t>
            </a:r>
            <a:r>
              <a:rPr lang="en-US" sz="3000" dirty="0" smtClean="0"/>
              <a:t>. Class and Object</a:t>
            </a:r>
            <a:endParaRPr lang="km-KH" sz="3000" dirty="0" smtClean="0"/>
          </a:p>
          <a:p>
            <a:r>
              <a:rPr lang="en-US" sz="3000" dirty="0" smtClean="0"/>
              <a:t>	</a:t>
            </a:r>
            <a:r>
              <a:rPr lang="km-KH" sz="3000" dirty="0" smtClean="0"/>
              <a:t>២</a:t>
            </a:r>
            <a:r>
              <a:rPr lang="en-US" sz="3000" dirty="0" smtClean="0"/>
              <a:t>.</a:t>
            </a:r>
            <a:r>
              <a:rPr lang="km-KH" sz="3000" dirty="0" smtClean="0"/>
              <a:t>១</a:t>
            </a:r>
            <a:r>
              <a:rPr lang="en-US" sz="3000" dirty="0" smtClean="0"/>
              <a:t> Class Structure</a:t>
            </a:r>
            <a:endParaRPr lang="km-KH" sz="3000" dirty="0" smtClean="0"/>
          </a:p>
          <a:p>
            <a:r>
              <a:rPr lang="en-US" sz="3000" dirty="0" smtClean="0"/>
              <a:t> 	</a:t>
            </a:r>
            <a:r>
              <a:rPr lang="km-KH" sz="3000" dirty="0" smtClean="0"/>
              <a:t>២</a:t>
            </a:r>
            <a:r>
              <a:rPr lang="en-US" sz="3000" dirty="0"/>
              <a:t>.</a:t>
            </a:r>
            <a:r>
              <a:rPr lang="km-KH" sz="3000" dirty="0" smtClean="0"/>
              <a:t>២</a:t>
            </a:r>
            <a:r>
              <a:rPr lang="en-US" sz="3000" dirty="0" smtClean="0"/>
              <a:t> Constructor</a:t>
            </a:r>
            <a:endParaRPr lang="km-KH" sz="3000" dirty="0" smtClean="0"/>
          </a:p>
          <a:p>
            <a:r>
              <a:rPr lang="en-US" sz="3000" dirty="0" smtClean="0"/>
              <a:t>  	</a:t>
            </a:r>
            <a:r>
              <a:rPr lang="km-KH" sz="3000" dirty="0" smtClean="0"/>
              <a:t>២</a:t>
            </a:r>
            <a:r>
              <a:rPr lang="en-US" sz="3000" dirty="0" smtClean="0"/>
              <a:t>.</a:t>
            </a:r>
            <a:r>
              <a:rPr lang="km-KH" sz="3000" dirty="0" smtClean="0"/>
              <a:t>៣</a:t>
            </a:r>
            <a:r>
              <a:rPr lang="en-US" sz="3000" dirty="0" smtClean="0"/>
              <a:t> This and This ()</a:t>
            </a:r>
            <a:endParaRPr lang="km-KH" sz="3000" dirty="0" smtClean="0"/>
          </a:p>
          <a:p>
            <a:r>
              <a:rPr lang="en-US" sz="3000" dirty="0" smtClean="0"/>
              <a:t>	</a:t>
            </a:r>
            <a:r>
              <a:rPr lang="km-KH" sz="3000" dirty="0" smtClean="0"/>
              <a:t>២</a:t>
            </a:r>
            <a:r>
              <a:rPr lang="en-US" sz="3000" dirty="0" smtClean="0"/>
              <a:t>.</a:t>
            </a:r>
            <a:r>
              <a:rPr lang="km-KH" sz="3000" dirty="0" smtClean="0"/>
              <a:t>៤</a:t>
            </a:r>
            <a:r>
              <a:rPr lang="en-US" sz="3000" dirty="0" smtClean="0"/>
              <a:t> Object Creation </a:t>
            </a:r>
            <a:endParaRPr lang="km-KH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901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គឺជាការប្រមូលផ្តុំនៃ 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Statements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សំរាប់ដំណើរ</a:t>
            </a: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នូវសកម្មភាព ឬការងារអ្វីមួយ។</a:t>
            </a:r>
            <a:endParaRPr lang="en-US" sz="20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km-KH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342900" indent="0">
              <a:lnSpc>
                <a:spcPct val="150000"/>
              </a:lnSpc>
              <a:buNone/>
            </a:pP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នៅពេលដែលហៅ </a:t>
            </a:r>
            <a:r>
              <a:rPr lang="en-US" sz="20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System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បានដំណើរការនូវ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    n  Statement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ជាច្រើនដើម្បីបង្ហាញទិន្នន័យនៅលើ </a:t>
            </a:r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Console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23" y="4423268"/>
            <a:ext cx="6294480" cy="20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ure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2375" y="1413861"/>
            <a:ext cx="11020926" cy="5101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sz="3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Strucure</a:t>
            </a:r>
            <a:endParaRPr lang="en-US" sz="3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modifier </a:t>
            </a:r>
            <a:r>
              <a:rPr lang="en-US" sz="2000" b="1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returnType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nameOfMethod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 </a:t>
            </a:r>
            <a:r>
              <a:rPr lang="en-US" sz="20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Parameter Lis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 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// Statement;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pPr marL="8572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3086100" algn="l"/>
              </a:tabLst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Modifier	</a:t>
            </a: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ជាការកំណត់កំរិតនៃការ​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8572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3086100" algn="l"/>
              </a:tabLst>
            </a:pP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ReturnType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return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ឬមិន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return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8572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3086100" algn="l"/>
              </a:tabLst>
            </a:pP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nameOfMethod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ជាឈ្មោះរបស់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b="1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8572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3028950" algn="l"/>
              </a:tabLst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Parameter List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អាចបោះតម្លៃចូលក្នុង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b="1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8572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3028950" algn="l"/>
              </a:tabLst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Statement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ជាកន្លែងសំរាប់ដំណើរការងាររបស់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១.២​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  <a:endParaRPr lang="en-US" sz="3200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2375" y="1413861"/>
            <a:ext cx="11020926" cy="5101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sz="3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​គឺជាការផ្តល់តម្លៃ ចេញក្រោយពេល</a:t>
            </a: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Methods </a:t>
            </a:r>
            <a:r>
              <a:rPr lang="km-KH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មួយធ្វើការងាររបស់វារួចរាល់ 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, double , String….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Private 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sum(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a , 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b){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….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a+b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ca-E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en-US" sz="3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0" y="1561514"/>
            <a:ext cx="12084148" cy="5134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ca-E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Keyword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ដែលគេប្រើប្រាស់សំរាប់កំណត់កំរិត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ទៅឲ្យ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 , 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Variable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មាន​៤ ដូចជា៖</a:t>
            </a:r>
          </a:p>
          <a:p>
            <a:pPr lvl="4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Default</a:t>
            </a:r>
          </a:p>
          <a:p>
            <a:pPr lvl="4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Public </a:t>
            </a:r>
          </a:p>
          <a:p>
            <a:pPr lvl="4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Protected</a:t>
            </a:r>
          </a:p>
          <a:p>
            <a:pPr lvl="4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Private </a:t>
            </a:r>
          </a:p>
          <a:p>
            <a:pPr marL="640080" lvl="2" indent="0">
              <a:lnSpc>
                <a:spcPct val="150000"/>
              </a:lnSpc>
              <a:buNone/>
            </a:pP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70560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១.៤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endParaRPr lang="en-US" sz="1100" b="1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70560" y="1706880"/>
            <a:ext cx="11033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m-KH" sz="2800" dirty="0" smtClean="0"/>
              <a:t>អ្វីទៅជា</a:t>
            </a:r>
            <a:r>
              <a:rPr lang="en-US" sz="2800" dirty="0" smtClean="0"/>
              <a:t> Parameter ?</a:t>
            </a:r>
            <a:endParaRPr lang="km-KH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km-KH" sz="2400" dirty="0" smtClean="0"/>
              <a:t> </a:t>
            </a:r>
            <a:r>
              <a:rPr lang="en-US" sz="2400" dirty="0" smtClean="0"/>
              <a:t>Parameter </a:t>
            </a:r>
            <a:r>
              <a:rPr lang="km-KH" sz="2400" dirty="0" smtClean="0"/>
              <a:t>គឺជា </a:t>
            </a:r>
            <a:r>
              <a:rPr lang="en-US" sz="2400" dirty="0" smtClean="0"/>
              <a:t>variables </a:t>
            </a:r>
            <a:r>
              <a:rPr lang="km-KH" sz="2400" dirty="0" smtClean="0"/>
              <a:t>ដែលមាននៅក្នុង </a:t>
            </a:r>
            <a:r>
              <a:rPr lang="en-US" sz="2400" dirty="0" smtClean="0"/>
              <a:t> Head </a:t>
            </a:r>
            <a:r>
              <a:rPr lang="km-KH" sz="2400" dirty="0" smtClean="0"/>
              <a:t>របស់ </a:t>
            </a:r>
            <a:r>
              <a:rPr lang="en-US" sz="2400" dirty="0" smtClean="0"/>
              <a:t>Methods </a:t>
            </a:r>
            <a:r>
              <a:rPr lang="km-KH" sz="2400" dirty="0" smtClean="0"/>
              <a:t>និង </a:t>
            </a:r>
            <a:r>
              <a:rPr lang="en-US" sz="2400" dirty="0" smtClean="0"/>
              <a:t>Constructors </a:t>
            </a:r>
            <a:r>
              <a:rPr lang="km-KH" sz="2400" dirty="0" smtClean="0"/>
              <a:t>នៅក្នុង</a:t>
            </a:r>
            <a:r>
              <a:rPr lang="en-US" sz="2400" dirty="0" smtClean="0"/>
              <a:t> Class </a:t>
            </a:r>
            <a:r>
              <a:rPr lang="km-KH" sz="2400" dirty="0" smtClean="0"/>
              <a:t>របស់ </a:t>
            </a:r>
            <a:r>
              <a:rPr lang="en-US" sz="2400" dirty="0" smtClean="0"/>
              <a:t>Java </a:t>
            </a:r>
            <a:r>
              <a:rPr lang="km-KH" sz="2400" dirty="0" smtClean="0"/>
              <a:t>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" y="3688080"/>
            <a:ext cx="110337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m-KH" sz="2400" dirty="0" smtClean="0"/>
              <a:t>ហេតុអ្វីប្រើប្រាស់</a:t>
            </a:r>
            <a:r>
              <a:rPr lang="en-US" sz="2400" dirty="0" smtClean="0"/>
              <a:t> Parameter ?</a:t>
            </a:r>
            <a:endParaRPr lang="km-KH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km-KH" sz="2400" dirty="0" smtClean="0"/>
              <a:t> </a:t>
            </a:r>
            <a:r>
              <a:rPr lang="en-US" sz="2400" dirty="0" smtClean="0"/>
              <a:t>Parameter </a:t>
            </a:r>
            <a:r>
              <a:rPr lang="km-KH" sz="2400" dirty="0" smtClean="0"/>
              <a:t>ប្រើប្រាស់សម្រាប់ ផ្តល់តម្លៃទៅឲ </a:t>
            </a:r>
            <a:r>
              <a:rPr lang="en-US" sz="2400" dirty="0" smtClean="0"/>
              <a:t>Methods </a:t>
            </a:r>
            <a:r>
              <a:rPr lang="km-KH" sz="2400" dirty="0" smtClean="0"/>
              <a:t>និង </a:t>
            </a:r>
            <a:r>
              <a:rPr lang="en-US" sz="2400" dirty="0" smtClean="0"/>
              <a:t>Constructors</a:t>
            </a:r>
            <a:r>
              <a:rPr lang="km-KH" sz="2400" dirty="0" smtClean="0"/>
              <a:t> ដែល </a:t>
            </a:r>
            <a:r>
              <a:rPr lang="en-US" sz="2400" dirty="0" smtClean="0"/>
              <a:t>Programs </a:t>
            </a:r>
            <a:r>
              <a:rPr lang="km-KH" sz="2400" dirty="0" smtClean="0"/>
              <a:t>អាចយក</a:t>
            </a:r>
            <a:r>
              <a:rPr lang="en-US" sz="2400" dirty="0" smtClean="0"/>
              <a:t> Variables </a:t>
            </a:r>
            <a:r>
              <a:rPr lang="km-KH" sz="2400" dirty="0" smtClean="0"/>
              <a:t> ដែលមានឈ្មោះ(ដូចគ្នាទៅនឹងឈ្មោះ </a:t>
            </a:r>
            <a:r>
              <a:rPr lang="en-US" sz="2400" dirty="0" smtClean="0"/>
              <a:t>Parameters</a:t>
            </a:r>
            <a:r>
              <a:rPr lang="km-KH" sz="2400" dirty="0" smtClean="0"/>
              <a:t>) ទៅប្រើប្រាស់ក្នុង​ </a:t>
            </a:r>
            <a:r>
              <a:rPr lang="en-US" sz="2400" dirty="0" smtClean="0"/>
              <a:t>Scopes</a:t>
            </a:r>
            <a:r>
              <a:rPr lang="km-KH" sz="2400" dirty="0" smtClean="0"/>
              <a:t> របស់ </a:t>
            </a:r>
            <a:r>
              <a:rPr lang="en-US" sz="2400" dirty="0"/>
              <a:t>Methods </a:t>
            </a:r>
            <a:r>
              <a:rPr lang="km-KH" sz="2400" dirty="0"/>
              <a:t>និង </a:t>
            </a:r>
            <a:r>
              <a:rPr lang="en-US" sz="2400" dirty="0"/>
              <a:t>Constructors</a:t>
            </a:r>
            <a:r>
              <a:rPr lang="km-KH" sz="2400" dirty="0"/>
              <a:t> </a:t>
            </a:r>
            <a:r>
              <a:rPr lang="km-KH" sz="2400" dirty="0" smtClean="0"/>
              <a:t>ទាំងអស់នោះ។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416040"/>
            <a:ext cx="1010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 smtClean="0">
                <a:solidFill>
                  <a:srgbClr val="FF0000"/>
                </a:solidFill>
              </a:rPr>
              <a:t>បញ្ជាក់</a:t>
            </a:r>
            <a:r>
              <a:rPr lang="km-KH" dirty="0" smtClean="0"/>
              <a:t>៖ គ្រប់</a:t>
            </a:r>
            <a:r>
              <a:rPr lang="en-US" dirty="0"/>
              <a:t> Methods </a:t>
            </a:r>
            <a:r>
              <a:rPr lang="km-KH" dirty="0"/>
              <a:t>និង </a:t>
            </a:r>
            <a:r>
              <a:rPr lang="en-US" dirty="0" smtClean="0"/>
              <a:t>Constructors</a:t>
            </a:r>
            <a:r>
              <a:rPr lang="km-KH" dirty="0" smtClean="0"/>
              <a:t> ទាំងអស់មិនមែនតម្រូវឲត្រូវតែមាន</a:t>
            </a:r>
            <a:r>
              <a:rPr lang="en-US" dirty="0" smtClean="0"/>
              <a:t> Parameters</a:t>
            </a:r>
            <a:r>
              <a:rPr lang="km-KH" dirty="0" smtClean="0"/>
              <a:t> នោះទេ៕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70560" y="1706880"/>
            <a:ext cx="11033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m-KH" sz="2800" dirty="0" smtClean="0"/>
              <a:t>ប្រភេទរបស់ </a:t>
            </a:r>
            <a:r>
              <a:rPr lang="en-US" sz="2800" dirty="0" smtClean="0"/>
              <a:t>Parameter</a:t>
            </a:r>
            <a:endParaRPr lang="km-KH" sz="28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Primitive data type (</a:t>
            </a:r>
            <a:r>
              <a:rPr lang="en-US" sz="2800" dirty="0" err="1" smtClean="0"/>
              <a:t>int</a:t>
            </a:r>
            <a:r>
              <a:rPr lang="en-US" sz="2800" dirty="0" smtClean="0"/>
              <a:t>, byte, short, long ...)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/>
                </a:solidFill>
              </a:rPr>
              <a:t>p</a:t>
            </a:r>
            <a:r>
              <a:rPr lang="en-US" sz="2400" dirty="0" smtClean="0">
                <a:solidFill>
                  <a:schemeClr val="accent5"/>
                </a:solidFill>
              </a:rPr>
              <a:t>rivate 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 err="1" smtClean="0">
                <a:solidFill>
                  <a:schemeClr val="accent5"/>
                </a:solidFill>
              </a:rPr>
              <a:t>nt</a:t>
            </a:r>
            <a:r>
              <a:rPr lang="en-US" sz="2400" dirty="0" smtClean="0">
                <a:solidFill>
                  <a:schemeClr val="accent5"/>
                </a:solidFill>
              </a:rPr>
              <a:t> Sum(</a:t>
            </a:r>
            <a:r>
              <a:rPr lang="en-US" sz="2400" dirty="0" err="1" smtClean="0">
                <a:solidFill>
                  <a:schemeClr val="accent5"/>
                </a:solidFill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</a:rPr>
              <a:t>a,int</a:t>
            </a:r>
            <a:r>
              <a:rPr lang="en-US" sz="2400" dirty="0" smtClean="0">
                <a:solidFill>
                  <a:schemeClr val="accent5"/>
                </a:solidFill>
              </a:rPr>
              <a:t> b){</a:t>
            </a:r>
          </a:p>
          <a:p>
            <a:pPr lvl="2"/>
            <a:r>
              <a:rPr lang="en-US" sz="2400" dirty="0" smtClean="0">
                <a:solidFill>
                  <a:schemeClr val="accent5"/>
                </a:solidFill>
              </a:rPr>
              <a:t>	return </a:t>
            </a:r>
            <a:r>
              <a:rPr lang="en-US" sz="2400" dirty="0" err="1" smtClean="0">
                <a:solidFill>
                  <a:schemeClr val="accent5"/>
                </a:solidFill>
              </a:rPr>
              <a:t>a+b</a:t>
            </a:r>
            <a:r>
              <a:rPr lang="en-US" sz="2400" dirty="0" smtClean="0">
                <a:solidFill>
                  <a:schemeClr val="accent5"/>
                </a:solidFill>
              </a:rPr>
              <a:t>;	</a:t>
            </a:r>
          </a:p>
          <a:p>
            <a:pPr lvl="2"/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}</a:t>
            </a:r>
            <a:endParaRPr lang="en-US" sz="2800" dirty="0" smtClean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Reference data type (collection, array, object, </a:t>
            </a:r>
            <a:r>
              <a:rPr lang="en-US" sz="2800" dirty="0" err="1" smtClean="0"/>
              <a:t>paramarray</a:t>
            </a:r>
            <a:r>
              <a:rPr lang="en-US" sz="2800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/>
                </a:solidFill>
              </a:rPr>
              <a:t>Private </a:t>
            </a:r>
            <a:r>
              <a:rPr lang="en-US" sz="2400" dirty="0" err="1" smtClean="0">
                <a:solidFill>
                  <a:schemeClr val="accent5"/>
                </a:solidFill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</a:rPr>
              <a:t> Sum(</a:t>
            </a:r>
            <a:r>
              <a:rPr lang="en-US" sz="2400" dirty="0" err="1" smtClean="0">
                <a:solidFill>
                  <a:schemeClr val="accent5"/>
                </a:solidFill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</a:rPr>
              <a:t> a){</a:t>
            </a:r>
          </a:p>
          <a:p>
            <a:pPr lvl="3"/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</a:rPr>
              <a:t> s=0;</a:t>
            </a:r>
          </a:p>
          <a:p>
            <a:pPr lvl="3"/>
            <a:r>
              <a:rPr lang="en-US" sz="2400" dirty="0" smtClean="0">
                <a:solidFill>
                  <a:schemeClr val="accent5"/>
                </a:solidFill>
              </a:rPr>
              <a:t> for(</a:t>
            </a:r>
            <a:r>
              <a:rPr lang="en-US" sz="2400" dirty="0" err="1" smtClean="0">
                <a:solidFill>
                  <a:schemeClr val="accent5"/>
                </a:solidFill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</a:rPr>
              <a:t>i</a:t>
            </a:r>
            <a:r>
              <a:rPr lang="en-US" sz="2400" dirty="0" smtClean="0">
                <a:solidFill>
                  <a:schemeClr val="accent5"/>
                </a:solidFill>
              </a:rPr>
              <a:t>=0;i&lt;</a:t>
            </a:r>
            <a:r>
              <a:rPr lang="en-US" sz="2400" dirty="0" err="1" smtClean="0">
                <a:solidFill>
                  <a:schemeClr val="accent5"/>
                </a:solidFill>
              </a:rPr>
              <a:t>a.length;i</a:t>
            </a:r>
            <a:r>
              <a:rPr lang="en-US" sz="2400" dirty="0" smtClean="0">
                <a:solidFill>
                  <a:schemeClr val="accent5"/>
                </a:solidFill>
              </a:rPr>
              <a:t>++){</a:t>
            </a:r>
          </a:p>
          <a:p>
            <a:pPr lvl="3"/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s+=a[</a:t>
            </a:r>
            <a:r>
              <a:rPr lang="en-US" sz="2400" dirty="0" err="1" smtClean="0">
                <a:solidFill>
                  <a:schemeClr val="accent5"/>
                </a:solidFill>
              </a:rPr>
              <a:t>i</a:t>
            </a:r>
            <a:r>
              <a:rPr lang="en-US" sz="2400" dirty="0" smtClean="0">
                <a:solidFill>
                  <a:schemeClr val="accent5"/>
                </a:solidFill>
              </a:rPr>
              <a:t>];</a:t>
            </a:r>
          </a:p>
          <a:p>
            <a:pPr lvl="3"/>
            <a:r>
              <a:rPr lang="en-US" sz="2400" dirty="0" smtClean="0">
                <a:solidFill>
                  <a:schemeClr val="accent5"/>
                </a:solidFill>
              </a:rPr>
              <a:t> }</a:t>
            </a:r>
          </a:p>
          <a:p>
            <a:pPr lvl="3"/>
            <a:r>
              <a:rPr lang="en-US" sz="2400" dirty="0">
                <a:solidFill>
                  <a:schemeClr val="accent5"/>
                </a:solidFill>
              </a:rPr>
              <a:t>  </a:t>
            </a:r>
            <a:r>
              <a:rPr lang="en-US" sz="2400" dirty="0" smtClean="0">
                <a:solidFill>
                  <a:schemeClr val="accent5"/>
                </a:solidFill>
              </a:rPr>
              <a:t>return s;</a:t>
            </a:r>
          </a:p>
          <a:p>
            <a:pPr lvl="2"/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}</a:t>
            </a:r>
            <a:endParaRPr lang="km-KH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0560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១.៤ 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(</a:t>
            </a:r>
            <a:r>
              <a:rPr lang="km-KH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000" b="1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1100" b="1" dirty="0">
              <a:solidFill>
                <a:schemeClr val="accent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Office PowerPoint</Application>
  <PresentationFormat>Widescreen</PresentationFormat>
  <Paragraphs>225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មាតិការ</vt:lpstr>
      <vt:lpstr>១. Java Method</vt:lpstr>
      <vt:lpstr>១.១  Structure</vt:lpstr>
      <vt:lpstr>១.២​ Return Type</vt:lpstr>
      <vt:lpstr>១.៣ Access Modifier</vt:lpstr>
      <vt:lpstr>១.៤ Parameter</vt:lpstr>
      <vt:lpstr>១.៤ Parameter (បន្ត)</vt:lpstr>
      <vt:lpstr>១.៤ Parameter (បន្ត)</vt:lpstr>
      <vt:lpstr>២.១ Class និង​ Structure </vt:lpstr>
      <vt:lpstr>PowerPoint Presentation</vt:lpstr>
      <vt:lpstr>២.២ Constructor</vt:lpstr>
      <vt:lpstr>PowerPoint Presentation</vt:lpstr>
      <vt:lpstr>PowerPoint Presentation</vt:lpstr>
      <vt:lpstr>PowerPoint Presentation</vt:lpstr>
      <vt:lpstr>PowerPoint Presentation</vt:lpstr>
      <vt:lpstr>២.៣ ស្វែងយល់ពី this និង this ()</vt:lpstr>
      <vt:lpstr>PowerPoint Presentation</vt:lpstr>
      <vt:lpstr>២.៣ ស្វែងយល់ពី this និង this () (បន្ត)</vt:lpstr>
      <vt:lpstr>២.៣ ស្វែងយល់ពី this និង this () (បន្ត)</vt:lpstr>
      <vt:lpstr>២.៣ ស្វែងយល់ពី this និង this () (បន្ត)</vt:lpstr>
      <vt:lpstr>PowerPoint Presentation</vt:lpstr>
      <vt:lpstr>២.៣ ស្វែងយល់ពី this និង this () (បន្ត)</vt:lpstr>
      <vt:lpstr>២.៣ ស្វែងយល់ពី this និង this () (បន្ត)</vt:lpstr>
      <vt:lpstr>២.៤ ស្វែងយល់ពីការបង្កើត Object</vt:lpstr>
      <vt:lpstr>២.៤ ស្វែងយល់ពីការបង្កើត Object (បន្ត)</vt:lpstr>
      <vt:lpstr>Refernce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2016-04-19T03:28:12Z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