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568" r:id="rId5"/>
    <p:sldId id="575" r:id="rId6"/>
    <p:sldId id="590" r:id="rId7"/>
    <p:sldId id="577" r:id="rId8"/>
    <p:sldId id="578" r:id="rId9"/>
    <p:sldId id="579" r:id="rId10"/>
    <p:sldId id="593" r:id="rId11"/>
    <p:sldId id="594" r:id="rId12"/>
    <p:sldId id="589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91" r:id="rId22"/>
    <p:sldId id="592" r:id="rId23"/>
    <p:sldId id="595" r:id="rId24"/>
    <p:sldId id="574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constructor" TargetMode="External"/><Relationship Id="rId2" Type="http://schemas.openxmlformats.org/officeDocument/2006/relationships/hyperlink" Target="http://www.javatpoint.com/access-modifier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java/javaOO/thiskey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4" y="406587"/>
            <a:ext cx="1216753" cy="155559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792872" y="3705602"/>
            <a:ext cx="3886643" cy="916697"/>
          </a:xfrm>
        </p:spPr>
        <p:txBody>
          <a:bodyPr>
            <a:normAutofit/>
          </a:bodyPr>
          <a:lstStyle/>
          <a:p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ឣ្នកប្រឹក្សាយោបល់</a:t>
            </a:r>
            <a:r>
              <a:rPr lang="en-US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:  </a:t>
            </a:r>
            <a:r>
              <a:rPr lang="km-KH" sz="2000" b="1" dirty="0" smtClean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បណ្ឌិត</a:t>
            </a:r>
            <a:r>
              <a:rPr lang="km-KH" sz="2000" b="1" dirty="0">
                <a:solidFill>
                  <a:schemeClr val="tx1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​​ គីម​ ថេខ្យុង</a:t>
            </a:r>
            <a:endParaRPr lang="en-US" sz="2000" b="1" dirty="0">
              <a:solidFill>
                <a:schemeClr val="tx1"/>
              </a:solidFill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9659" y="2159667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FUNDAMENTAL </a:t>
            </a:r>
            <a:endParaRPr lang="km-KH" sz="2800" b="1" u="sng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9659" y="183067"/>
            <a:ext cx="12191999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m-KH" sz="2200" dirty="0" smtClean="0"/>
              <a:t>​	</a:t>
            </a:r>
            <a:r>
              <a:rPr lang="en-US" sz="2200" dirty="0" smtClean="0"/>
              <a:t>Parameter </a:t>
            </a:r>
            <a:r>
              <a:rPr lang="km-KH" sz="2200" dirty="0" smtClean="0"/>
              <a:t>គឺជាអញ្ញាតដែលចាំទទួលយកតម្លៃពី</a:t>
            </a:r>
            <a:r>
              <a:rPr lang="en-US" sz="2200" dirty="0" smtClean="0"/>
              <a:t> argument</a:t>
            </a:r>
            <a:r>
              <a:rPr lang="km-KH" sz="2200" dirty="0" smtClean="0"/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m-KH" sz="2200" dirty="0"/>
              <a:t> 	</a:t>
            </a:r>
            <a:r>
              <a:rPr lang="en-US" sz="2200" dirty="0"/>
              <a:t> </a:t>
            </a:r>
            <a:r>
              <a:rPr lang="en-US" sz="2200" dirty="0" smtClean="0"/>
              <a:t>Parameter</a:t>
            </a:r>
            <a:r>
              <a:rPr lang="km-KH" sz="2200" dirty="0" smtClean="0"/>
              <a:t> ត្រូវាបានគេប្រកាស់នៅពេលគេបង្កើត</a:t>
            </a:r>
            <a:r>
              <a:rPr lang="en-US" sz="2200" dirty="0" smtClean="0"/>
              <a:t> method </a:t>
            </a:r>
            <a:r>
              <a:rPr lang="km-KH" sz="2200" dirty="0" smtClean="0"/>
              <a:t>ដោយគេដាក់ក្នុង(</a:t>
            </a:r>
            <a:r>
              <a:rPr lang="en-US" sz="2200" dirty="0" smtClean="0"/>
              <a:t>…</a:t>
            </a:r>
            <a:r>
              <a:rPr lang="km-KH" sz="2200" dirty="0" smtClean="0"/>
              <a:t>)បន្ទាប់​ពីឈ្មោះរបស់</a:t>
            </a:r>
            <a:r>
              <a:rPr lang="en-US" sz="2200" dirty="0"/>
              <a:t> </a:t>
            </a:r>
            <a:r>
              <a:rPr lang="en-US" sz="2200" dirty="0" smtClean="0"/>
              <a:t>method</a:t>
            </a:r>
            <a:r>
              <a:rPr lang="km-KH" sz="2200" dirty="0" smtClean="0"/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/>
              <a:t>         </a:t>
            </a:r>
            <a:r>
              <a:rPr lang="en-US" sz="2200" dirty="0" smtClean="0"/>
              <a:t>Argument : </a:t>
            </a:r>
            <a:r>
              <a:rPr lang="km-KH" sz="2200" dirty="0" smtClean="0"/>
              <a:t>ការដាក់តម្លៃមួយ ឬ ច្រើនទៅកាន់ </a:t>
            </a:r>
            <a:r>
              <a:rPr lang="en-US" sz="2200" dirty="0" smtClean="0"/>
              <a:t>method </a:t>
            </a:r>
            <a:r>
              <a:rPr lang="km-KH" sz="2200" dirty="0" smtClean="0"/>
              <a:t>មួយនៅពេលដែលគេហៅវា មកប្រើប្រាស់​ តម្លៃដែលយើងដាក់នោះហ</a:t>
            </a:r>
            <a:r>
              <a:rPr lang="km-KH" sz="2200" dirty="0"/>
              <a:t>ៅ</a:t>
            </a:r>
            <a:r>
              <a:rPr lang="km-KH" sz="2200" dirty="0" smtClean="0"/>
              <a:t>ថា </a:t>
            </a:r>
            <a:r>
              <a:rPr lang="en-US" sz="2200" dirty="0" smtClean="0"/>
              <a:t>argument</a:t>
            </a:r>
            <a:r>
              <a:rPr lang="km-KH" sz="2200" dirty="0" smtClean="0"/>
              <a:t>។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m-KH" sz="2200" dirty="0" smtClean="0"/>
              <a:t>​	គេអាច </a:t>
            </a:r>
            <a:r>
              <a:rPr lang="en-US" sz="2200" dirty="0" smtClean="0"/>
              <a:t>Pass </a:t>
            </a:r>
            <a:r>
              <a:rPr lang="km-KH" sz="2200" dirty="0" smtClean="0"/>
              <a:t>បានពីររបៀប គឺ </a:t>
            </a:r>
            <a:r>
              <a:rPr lang="en-US" sz="2200" dirty="0" smtClean="0"/>
              <a:t>Pass By Value </a:t>
            </a:r>
            <a:r>
              <a:rPr lang="km-KH" sz="2200" dirty="0" smtClean="0"/>
              <a:t>និង </a:t>
            </a:r>
            <a:r>
              <a:rPr lang="en-US" sz="2200" dirty="0" smtClean="0"/>
              <a:t>Pass By Reference</a:t>
            </a:r>
            <a:endParaRPr lang="km-KH" sz="205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163773"/>
            <a:ext cx="8245595" cy="953129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chemeClr val="accent1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4. Parameter</a:t>
            </a:r>
            <a:r>
              <a:rPr lang="en-US" sz="3000" b="1" dirty="0">
                <a:solidFill>
                  <a:schemeClr val="accent1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chemeClr val="accent1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en-US" sz="3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km-KH" sz="3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50"/>
            <a:ext cx="11499197" cy="542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759868"/>
            <a:ext cx="11020927" cy="4312251"/>
          </a:xfrm>
        </p:spPr>
        <p:txBody>
          <a:bodyPr>
            <a:normAutofit/>
          </a:bodyPr>
          <a:lstStyle/>
          <a:p>
            <a:pPr marL="0" lvl="1" indent="0">
              <a:spcBef>
                <a:spcPts val="1650"/>
              </a:spcBef>
              <a:buNone/>
            </a:pPr>
            <a:r>
              <a:rPr lang="en-US" sz="2400" dirty="0" smtClean="0"/>
              <a:t>4.1 Pass </a:t>
            </a:r>
            <a:r>
              <a:rPr lang="en-US" sz="2400" dirty="0"/>
              <a:t>by value </a:t>
            </a:r>
            <a:endParaRPr lang="en-US" sz="2400" dirty="0" smtClean="0"/>
          </a:p>
          <a:p>
            <a:pPr marL="0" lvl="1" indent="0">
              <a:spcBef>
                <a:spcPts val="165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57" y="2490421"/>
            <a:ext cx="8511149" cy="35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en-US" sz="3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en-US" sz="3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5108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4.2 Pass by reference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ឩទាហរណ៍ៈ</a:t>
            </a:r>
          </a:p>
          <a:p>
            <a:pPr marL="0" indent="0">
              <a:buNone/>
            </a:pPr>
            <a:r>
              <a:rPr lang="en-US" sz="2400" dirty="0"/>
              <a:t>//Sub-program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class Data{</a:t>
            </a:r>
          </a:p>
          <a:p>
            <a:pPr marL="0" indent="0">
              <a:buNone/>
            </a:pPr>
            <a:r>
              <a:rPr lang="en-US" sz="2400" dirty="0" smtClean="0"/>
              <a:t>		int </a:t>
            </a:r>
            <a:r>
              <a:rPr lang="en-US" sz="2400" dirty="0"/>
              <a:t>a, b;</a:t>
            </a:r>
          </a:p>
          <a:p>
            <a:pPr marL="0" indent="0">
              <a:buNone/>
            </a:pPr>
            <a:r>
              <a:rPr lang="en-US" sz="2400" dirty="0" smtClean="0"/>
              <a:t>		void </a:t>
            </a:r>
            <a:r>
              <a:rPr lang="en-US" sz="2400" dirty="0"/>
              <a:t>changeValue(Data obj){</a:t>
            </a:r>
          </a:p>
          <a:p>
            <a:pPr marL="0" indent="0">
              <a:buNone/>
            </a:pPr>
            <a:r>
              <a:rPr lang="en-US" sz="2400" dirty="0" smtClean="0"/>
              <a:t>		obj.a</a:t>
            </a:r>
            <a:r>
              <a:rPr lang="en-US" sz="2400" dirty="0"/>
              <a:t>+=2;</a:t>
            </a:r>
          </a:p>
          <a:p>
            <a:pPr marL="0" indent="0">
              <a:buNone/>
            </a:pPr>
            <a:r>
              <a:rPr lang="en-US" sz="2400" dirty="0" smtClean="0"/>
              <a:t>		obj.b</a:t>
            </a:r>
            <a:r>
              <a:rPr lang="en-US" sz="2400" dirty="0"/>
              <a:t>+=4;</a:t>
            </a:r>
          </a:p>
          <a:p>
            <a:pPr marL="0" indent="0">
              <a:buNone/>
            </a:pPr>
            <a:r>
              <a:rPr lang="en-US" sz="2400" dirty="0" smtClean="0"/>
              <a:t>	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4. </a:t>
            </a:r>
            <a:r>
              <a:rPr lang="en-US" sz="32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Parameter </a:t>
            </a:r>
            <a:r>
              <a:rPr lang="en-US" sz="3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5108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	//</a:t>
            </a:r>
            <a:r>
              <a:rPr lang="en-US" sz="2400" dirty="0"/>
              <a:t>Main-program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class main{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main(String[] args){</a:t>
            </a:r>
          </a:p>
          <a:p>
            <a:pPr marL="0" indent="0">
              <a:buNone/>
            </a:pPr>
            <a:r>
              <a:rPr lang="en-US" sz="2400" dirty="0" smtClean="0"/>
              <a:t>		Data </a:t>
            </a:r>
            <a:r>
              <a:rPr lang="en-US" sz="2400" dirty="0"/>
              <a:t>obj=new Data();</a:t>
            </a:r>
          </a:p>
          <a:p>
            <a:pPr marL="0" indent="0">
              <a:buNone/>
            </a:pPr>
            <a:r>
              <a:rPr lang="en-US" sz="2400" dirty="0" smtClean="0"/>
              <a:t>		obj.a=10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	obj.b=10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		obj.changeValue(obj</a:t>
            </a:r>
            <a:r>
              <a:rPr lang="en-US" sz="2400" dirty="0"/>
              <a:t>); // Pass by </a:t>
            </a:r>
            <a:r>
              <a:rPr lang="en-US" sz="2400" dirty="0" smtClean="0"/>
              <a:t>reference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5. Class Structure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492625"/>
            <a:ext cx="11020927" cy="5176146"/>
          </a:xfrm>
        </p:spPr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ផ្ទុក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នូវ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Instance Variables, Methods, Constructor, block, Class or Interface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050" name="Picture 2" descr="http://java5tutor.info/images/classsynt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18" y="2181652"/>
            <a:ext cx="6363007" cy="45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6. Constructor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5108911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ពិសេសសម្រាប់ </a:t>
            </a:r>
            <a:r>
              <a:rPr lang="en-US" sz="2200" dirty="0"/>
              <a:t>initialize the object. </a:t>
            </a:r>
            <a:endParaRPr lang="km-KH" sz="2200" dirty="0" smtClean="0"/>
          </a:p>
          <a:p>
            <a:pPr lvl="1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Invoked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នៅពេលបង្កើត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ត្រូវមានឈ្មោះដូច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និងគ្មាន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return type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pPr marL="240030" lvl="1" indent="0">
              <a:buNone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9" y="3434260"/>
            <a:ext cx="7881111" cy="25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6. Constructor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529814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600" dirty="0" smtClean="0">
                <a:latin typeface="Khmer OS Battambang" pitchFamily="2" charset="0"/>
                <a:cs typeface="Khmer OS Battambang" pitchFamily="2" charset="0"/>
              </a:rPr>
              <a:t>6.1 Default Constructor  </a:t>
            </a:r>
          </a:p>
          <a:p>
            <a:pPr marL="240030" lvl="1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-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ដែលគ្មាន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Tx/>
              <a:buChar char="-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គោលបំណងនៃ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Default Constructor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គឺដើម្បីកំណត់ </a:t>
            </a:r>
            <a:r>
              <a:rPr lang="en-US" sz="2400" dirty="0" smtClean="0"/>
              <a:t>default values to the object like 0, null etc.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400" dirty="0" smtClean="0"/>
              <a:t>public class Boxes{</a:t>
            </a:r>
          </a:p>
          <a:p>
            <a:pPr marL="0" indent="0">
              <a:buNone/>
            </a:pPr>
            <a:r>
              <a:rPr lang="en-US" sz="2400" dirty="0" smtClean="0"/>
              <a:t>	double </a:t>
            </a:r>
            <a:r>
              <a:rPr lang="en-US" sz="2400" dirty="0"/>
              <a:t>w, h, d;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Boxes</a:t>
            </a:r>
            <a:r>
              <a:rPr lang="en-US" sz="2400" dirty="0" smtClean="0"/>
              <a:t>(){ //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Default Constructor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w </a:t>
            </a:r>
            <a:r>
              <a:rPr lang="en-US" sz="2400" dirty="0"/>
              <a:t>= 10;</a:t>
            </a:r>
          </a:p>
          <a:p>
            <a:pPr marL="0" indent="0">
              <a:buNone/>
            </a:pPr>
            <a:r>
              <a:rPr lang="en-US" sz="2400" dirty="0" smtClean="0"/>
              <a:t>	h </a:t>
            </a:r>
            <a:r>
              <a:rPr lang="en-US" sz="2400" dirty="0"/>
              <a:t>= 10;</a:t>
            </a:r>
          </a:p>
          <a:p>
            <a:pPr marL="0" indent="0">
              <a:buNone/>
            </a:pPr>
            <a:r>
              <a:rPr lang="en-US" sz="2400" dirty="0" smtClean="0"/>
              <a:t>	d </a:t>
            </a:r>
            <a:r>
              <a:rPr lang="en-US" sz="2400" dirty="0"/>
              <a:t>= 10;</a:t>
            </a:r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6. Constructor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52981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6.2 parameterized constructor </a:t>
            </a:r>
            <a:r>
              <a:rPr lang="km-KH" sz="2200" dirty="0" smtClean="0"/>
              <a:t>ប្រើសម្រាប់ផ្ដល់តម្លៃផ្សេងគ្នាទៅកាន់ </a:t>
            </a:r>
            <a:r>
              <a:rPr lang="en-US" sz="2200" dirty="0" smtClean="0"/>
              <a:t>Object</a:t>
            </a:r>
            <a:r>
              <a:rPr lang="km-KH" sz="2200" dirty="0" smtClean="0"/>
              <a:t> ជាក់លាក់ណាមួយ។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240030" lvl="1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0" y="2461507"/>
            <a:ext cx="4728519" cy="42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6. Constructor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483459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6.3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Overloaded constructors: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ជា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 ហើយ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ទាំងអស់នោះចាំបាច់ត្រូវខុសគ្នាដោយចំនួន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lv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ផលប្រយោជន៍អាចឲ្យយើង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ទិន្នន័យទៅឲ្យ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បានច្រើនរបៀប។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6. Constructor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483459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6.2.1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Overloaded constructors: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95" y="2176181"/>
            <a:ext cx="7549123" cy="41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u="sng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Method, Class &amp; Object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ខែម សុវត្ដី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ទន់​​ សុខលី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សំណាង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សួស​ វិសាល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 លោក​ ស៊្រុន វណ្ណារ៉ា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his &amp; this()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48345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7.1 this</a:t>
            </a:r>
          </a:p>
          <a:p>
            <a:pPr marL="0" indent="0">
              <a:buNone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 </a:t>
            </a:r>
            <a:r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គេប្រើប្រាស់វានៅពេល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ត្រូវបាន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Shadowed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lvl="0">
              <a:buFontTx/>
              <a:buChar char="-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59" y="3144398"/>
            <a:ext cx="4173429" cy="31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his &amp; this() </a:t>
            </a:r>
            <a:r>
              <a:rPr lang="en-US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0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811149"/>
            <a:ext cx="11499197" cy="262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6393" y="1559859"/>
            <a:ext cx="11020927" cy="48345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7.2 this()</a:t>
            </a:r>
          </a:p>
          <a:p>
            <a:pPr lvl="0"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សម្រាប់ហៅនូវ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lv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7" y="2552700"/>
            <a:ext cx="5800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8. </a:t>
            </a:r>
            <a:r>
              <a:rPr lang="en-US" dirty="0">
                <a:solidFill>
                  <a:schemeClr val="accent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Object Creation </a:t>
            </a:r>
            <a:endParaRPr lang="en-US" b="1" dirty="0">
              <a:solidFill>
                <a:schemeClr val="accent1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91" y="1614189"/>
            <a:ext cx="1095847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ចែកចេញជា៣ផ្នែក​៖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 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Initialization: new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វានឺងផ្ជាប់មកជាមួយ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 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ថ្មីមួយ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</a:p>
          <a:p>
            <a:pPr marL="960120" lvl="3" indent="0">
              <a:buNone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stu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                                      //Declaration (Student is class)</a:t>
            </a:r>
          </a:p>
          <a:p>
            <a:pPr marL="960120" lvl="3" indent="0">
              <a:buNone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stu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=new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	        	  //Instantiation (Student is class)</a:t>
            </a:r>
          </a:p>
          <a:p>
            <a:pPr marL="960120" lvl="3" indent="0">
              <a:buNone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stu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=new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(“Dara” )      //Initialization  (Student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is class)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>
                <a:solidFill>
                  <a:schemeClr val="accent1"/>
                </a:solidFill>
              </a:rPr>
              <a:t>ឯកសារយោង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http://www.javatpoint.com/access-modifiers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http://www.javatpoint.com/constructor</a:t>
            </a:r>
            <a:endParaRPr lang="km-KH" dirty="0" smtClean="0"/>
          </a:p>
          <a:p>
            <a:r>
              <a:rPr lang="en-US" dirty="0" smtClean="0">
                <a:hlinkClick r:id="rId4"/>
              </a:rPr>
              <a:t>https://docs.oracle.com/javase/tutorial/java/javaOO/thiskey.html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545771"/>
            <a:ext cx="10914767" cy="49858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Structure of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Parameter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his &amp; this()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91824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500062" y="505896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Method Structure 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50726" y="1456790"/>
            <a:ext cx="6893273" cy="52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Structure of </a:t>
            </a:r>
            <a:r>
              <a:rPr lang="en-US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method</a:t>
            </a: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 (បន្ត)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545771"/>
            <a:ext cx="10914767" cy="498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Overloading Method</a:t>
            </a: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73" y="2016698"/>
            <a:ext cx="6517341" cy="45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2. Return Type of Method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545771"/>
            <a:ext cx="10914767" cy="498583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return type ជា double, long, int, ... នឹង 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0" indent="0">
              <a:buNone/>
            </a:pPr>
            <a:r>
              <a:rPr lang="en-US" sz="2200" dirty="0" smtClean="0"/>
              <a:t>	double </a:t>
            </a:r>
            <a:r>
              <a:rPr lang="en-US" sz="2200" dirty="0"/>
              <a:t>max(double a, double b){         </a:t>
            </a:r>
          </a:p>
          <a:p>
            <a:pPr marL="0" indent="0">
              <a:buNone/>
            </a:pPr>
            <a:r>
              <a:rPr lang="en-US" sz="2200" dirty="0" smtClean="0"/>
              <a:t>		if(a&gt;b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return </a:t>
            </a:r>
            <a:r>
              <a:rPr lang="en-US" sz="2200" dirty="0"/>
              <a:t>a;</a:t>
            </a:r>
          </a:p>
          <a:p>
            <a:pPr marL="0" indent="0">
              <a:buNone/>
            </a:pPr>
            <a:r>
              <a:rPr lang="en-US" sz="2200" dirty="0" smtClean="0"/>
              <a:t>		else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return </a:t>
            </a:r>
            <a:r>
              <a:rPr lang="en-US" sz="2200" dirty="0"/>
              <a:t>b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2. Return Type of Method (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93461" y="1545771"/>
            <a:ext cx="10914767" cy="498583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ដែលមានគ្មាន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Return Type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value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void display(){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System.out.println(“Hello World!”);</a:t>
            </a:r>
          </a:p>
          <a:p>
            <a:pPr marL="0" lvl="1" indent="0">
              <a:spcBef>
                <a:spcPts val="165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3. Access Modifier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0249" y="2531972"/>
            <a:ext cx="7515131" cy="3866306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496997"/>
            <a:ext cx="11499197" cy="127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Access Modifier</a:t>
            </a:r>
            <a:r>
              <a:rPr lang="km-KH" sz="2400" dirty="0"/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ជាអ្នកកំណត់​ </a:t>
            </a:r>
            <a:r>
              <a:rPr lang="en-US" sz="2200" dirty="0" smtClean="0"/>
              <a:t>scope</a:t>
            </a:r>
            <a:r>
              <a:rPr lang="km-KH" sz="2200" dirty="0" smtClean="0"/>
              <a:t> នៃការ </a:t>
            </a:r>
            <a:r>
              <a:rPr lang="en-US" sz="2200" dirty="0" smtClean="0"/>
              <a:t>Access </a:t>
            </a:r>
            <a:r>
              <a:rPr lang="km-KH" sz="2200" dirty="0" smtClean="0"/>
              <a:t>របស់ </a:t>
            </a:r>
            <a:r>
              <a:rPr lang="en-US" sz="2200" dirty="0"/>
              <a:t>data member, method, constructor or class. </a:t>
            </a:r>
          </a:p>
          <a:p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3. Access Modifier (</a:t>
            </a:r>
            <a:r>
              <a:rPr lang="km-KH" sz="30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បន្ត)</a:t>
            </a:r>
            <a:endParaRPr lang="en-US" sz="30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0249" y="2988494"/>
            <a:ext cx="6363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http://2.bp.blogspot.com/-fHg6rAWuvUg/UMJQryYKGuI/AAAAAAAAAWk/jnVaxjcg_1k/s1600/table-of-Member-level-access-modifiers.png"/>
          <p:cNvSpPr>
            <a:spLocks noChangeAspect="1" noChangeArrowheads="1"/>
          </p:cNvSpPr>
          <p:nvPr/>
        </p:nvSpPr>
        <p:spPr bwMode="auto">
          <a:xfrm>
            <a:off x="155575" y="-731838"/>
            <a:ext cx="2962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347662" y="1496997"/>
            <a:ext cx="11499197" cy="127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9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25" y="1473820"/>
            <a:ext cx="4925664" cy="51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</Words>
  <Application>Microsoft Office PowerPoint</Application>
  <PresentationFormat>Widescreen</PresentationFormat>
  <Paragraphs>148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Microsoft YaHei UI</vt:lpstr>
      <vt:lpstr>Arial</vt:lpstr>
      <vt:lpstr>DaunPenh</vt:lpstr>
      <vt:lpstr>Khmer OS Battambang</vt:lpstr>
      <vt:lpstr>Khmer OS Bokor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PowerPoint Presentation</vt:lpstr>
      <vt:lpstr>Structure of method (បន្ត)</vt:lpstr>
      <vt:lpstr>2. Return Type of Method</vt:lpstr>
      <vt:lpstr>2. Return Type of Method (បន្ត)</vt:lpstr>
      <vt:lpstr>3. Access Modifier</vt:lpstr>
      <vt:lpstr>3. Access Modifier (បន្ត)</vt:lpstr>
      <vt:lpstr> 4. Parameter </vt:lpstr>
      <vt:lpstr>4. Parameter (បន្ត)</vt:lpstr>
      <vt:lpstr>4. Parameter (បន្ត)</vt:lpstr>
      <vt:lpstr>4. Parameter (បន្ត)</vt:lpstr>
      <vt:lpstr>5. Class Structure</vt:lpstr>
      <vt:lpstr>6. Constructor</vt:lpstr>
      <vt:lpstr>6. Constructor​ (បន្ត)</vt:lpstr>
      <vt:lpstr>6. Constructor​ (បន្ត)</vt:lpstr>
      <vt:lpstr>6. Constructor​ (បន្ត)</vt:lpstr>
      <vt:lpstr>6. Constructor​ (បន្ត)</vt:lpstr>
      <vt:lpstr>7. this &amp; this()</vt:lpstr>
      <vt:lpstr>7. this &amp; this() (បន្ត)</vt:lpstr>
      <vt:lpstr>8. Object Creation </vt:lpstr>
      <vt:lpstr>ឯកសារយោង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2016-04-19T00:58:05Z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