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03" r:id="rId3"/>
    <p:sldId id="505" r:id="rId4"/>
    <p:sldId id="426" r:id="rId5"/>
    <p:sldId id="428" r:id="rId6"/>
    <p:sldId id="526" r:id="rId7"/>
    <p:sldId id="529" r:id="rId8"/>
    <p:sldId id="527" r:id="rId9"/>
    <p:sldId id="530" r:id="rId10"/>
    <p:sldId id="531" r:id="rId11"/>
    <p:sldId id="532" r:id="rId12"/>
    <p:sldId id="533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24" r:id="rId23"/>
    <p:sldId id="439" r:id="rId24"/>
    <p:sldId id="4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2" d="100"/>
          <a:sy n="82" d="100"/>
        </p:scale>
        <p:origin x="653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2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2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meracademy.org/elearning/play.act?v=63&amp;p=4" TargetMode="External"/><Relationship Id="rId7" Type="http://schemas.openxmlformats.org/officeDocument/2006/relationships/hyperlink" Target="http://www.javatpoint.com/this-keyword" TargetMode="External"/><Relationship Id="rId2" Type="http://schemas.openxmlformats.org/officeDocument/2006/relationships/hyperlink" Target="http://www.tutorialspoint.com/java/java_method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object-and-class-in-java" TargetMode="External"/><Relationship Id="rId5" Type="http://schemas.openxmlformats.org/officeDocument/2006/relationships/hyperlink" Target="https://www.cs.rice.edu/~cork/book/node9.html" TargetMode="External"/><Relationship Id="rId4" Type="http://schemas.openxmlformats.org/officeDocument/2006/relationships/hyperlink" Target="http://www.tutorialspoint.com/java/java_modifier_types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 startAt="4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ភាពខុសគ្នារវាង 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 and Argument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arameter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យើងហៅវានៅពេលដែល វានៅក្នុង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នៅក្នុងភាសា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</a:p>
          <a:p>
            <a:pPr marL="720090" lvl="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 ២ ប្រភេទគឺ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implicit parameter and explicit parameter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Explicit Parameter : </a:t>
            </a:r>
            <a:r>
              <a:rPr lang="en-US" sz="2400" dirty="0"/>
              <a:t>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are specified within the parentheses of a method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implicit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are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object on which the method acts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វាជាតម្លៃ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instance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ដែលយើង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passed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ក្នុងពេល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runtime</a:t>
            </a:r>
            <a:r>
              <a:rPr lang="en-US" sz="175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1750" dirty="0"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 startAt="4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Ex: 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public class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Dif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public static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add(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x ,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y){	// x , y are parameters here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x + y ;    }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public static void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main(String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x = 10 ; 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 y = 20;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sum = add( x , y);	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// x , y are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arguments here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err="1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System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000" b="1" i="1" dirty="0" err="1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out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.println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(“Sum of x &amp; y is : +sum);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}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?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ជាពុម្ពគំរូសម្រាប់បង្កើត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,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ដែលក្នុងនោះវាមាននូវ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Behaviors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?</a:t>
            </a:r>
          </a:p>
          <a:p>
            <a:pPr marL="240030" lvl="1" indent="0">
              <a:buNone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ជាអ្វីៗដែលនៅជុំវិញខ្លូនយើង ។ ជាទូទៅ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វាកើតចេញពី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ជាក់លាក់មួយ , </a:t>
            </a:r>
          </a:p>
          <a:p>
            <a:pPr marL="240030" lvl="1" indent="0">
              <a:buNone/>
            </a:pP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ហើយវាក៏មាន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Behaviors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ដូច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ដែរ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31" y="2428692"/>
            <a:ext cx="6953250" cy="3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2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ពិសេសមួយដែលប្រើប្រាស់នៅពេលដែល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បាន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កើតឡើង។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ជាទូទៅ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ត្រូវតែមានឈ្មោះដូច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ហើយវាមិនមាន 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ទេ 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មានពីរប្រភេទគឺ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Default constructor 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 constructor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GB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2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Constructor (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ត)</a:t>
            </a: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វាមិនមាន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parameter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នោះទេ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ហើយវាផ្តល់តម្លៃទៅ</a:t>
            </a:r>
            <a:endParaRPr lang="en-GB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អោយ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នូវតម្លៃ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default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 constructor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វាមានតម្លៃ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parameter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ហើយវាផ្តល់តម្លៃផ្សេងៗគ្នាទៅអោយ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​​​   </a:t>
            </a:r>
            <a:r>
              <a:rPr lang="en-GB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ទៅតាមអ្វីដែលយើងផ្តល់អោយ</a:t>
            </a:r>
            <a:r>
              <a:rPr lang="en-GB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constructor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lvl="1" indent="0">
              <a:spcBef>
                <a:spcPts val="1650"/>
              </a:spcBef>
              <a:buNone/>
            </a:pP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GB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2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(ត)</a:t>
            </a: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Ex: default &amp; parameter constructor 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A{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age; 	</a:t>
            </a:r>
            <a:r>
              <a:rPr lang="en-GB" sz="22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// instance variable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A(){ 	</a:t>
            </a:r>
            <a:r>
              <a:rPr lang="en-GB" sz="22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// default constructor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  <a:endParaRPr lang="en-GB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A(</a:t>
            </a:r>
            <a:r>
              <a:rPr lang="en-GB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a){ 		</a:t>
            </a:r>
            <a:r>
              <a:rPr lang="en-GB" sz="22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// parameter constructor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age=a</a:t>
            </a:r>
            <a:r>
              <a:rPr lang="en-GB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}</a:t>
            </a:r>
            <a:endParaRPr lang="en-GB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GB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3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This()</a:t>
            </a:r>
          </a:p>
          <a:p>
            <a:pPr marL="548640" lvl="2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q"/>
            </a:pP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This :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តំណាងឲ្យ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Current  Object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​ សំរាប់សំគាល់ទៅលើ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instance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នៅពេលដែល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instance Variable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មានឈ្មោះដូចគ្នាទៅនិង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Local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Ex: public class Student{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age ; String name;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public Student(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age, String name){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this.age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=age ; this.name= name;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}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   }</a:t>
            </a:r>
            <a:endParaRPr lang="en-GB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3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(ត)</a:t>
            </a: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05740" lvl="2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km-KH" sz="22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 ៖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ü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Call Current Class Method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ü"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ផ្តល់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ទៅឲ្យ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ពេលដែលគេ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Call .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ü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Return Object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ជាទូទៅ យើងមិនអាចផ្តល់តម្លៃទៅឲ្យវាបានទេ ​ ដោយសារតែវាជា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Final Variable  ,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ហើយ វាក៏មិន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អាចប្រើនៅក្នុង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Static Method and Static Block 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បានទេ ។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endParaRPr lang="km-KH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3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​  (ត)</a:t>
            </a:r>
            <a:endParaRPr lang="en-US" sz="24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()</a:t>
            </a: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ប្រើសំរាប់ហៅ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Overload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ដែលពេលយកទៅប្រើវាត្រូវតែជា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First Statement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993784"/>
              </p:ext>
            </p:extLst>
          </p:nvPr>
        </p:nvGraphicFramePr>
        <p:xfrm>
          <a:off x="937021" y="3393501"/>
          <a:ext cx="10983430" cy="306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1715"/>
                <a:gridCol w="5491715"/>
              </a:tblGrid>
              <a:tr h="3060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()</a:t>
                      </a:r>
                      <a:endParaRPr lang="en-US" sz="1600" dirty="0"/>
                    </a:p>
                  </a:txBody>
                  <a:tcPr/>
                </a:tc>
              </a:tr>
              <a:tr h="7364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ប្រើជាមួយ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ប្រើជាមួយ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endParaRPr lang="en-US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10807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ប្រើសំរាប់តំណាងឲ្យ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Current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ប្រើសំរាប់តំណាងឲ្យ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Constructor​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ដែលមាន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 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ដូចគ្នា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7364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ប្រើនៅពេល​ </a:t>
                      </a:r>
                      <a:r>
                        <a:rPr lang="en-US" sz="1600" dirty="0" smtClean="0">
                          <a:latin typeface="Khmer OS Battambang" pitchFamily="2" charset="0"/>
                          <a:cs typeface="Khmer OS Battambang" pitchFamily="2" charset="0"/>
                        </a:rPr>
                        <a:t>instance Variable </a:t>
                      </a:r>
                      <a:r>
                        <a:rPr lang="ca-ES" sz="16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មានឈ្មោះដូចគ្នាទៅនិង </a:t>
                      </a:r>
                      <a:r>
                        <a:rPr lang="en-US" sz="1600" dirty="0" smtClean="0">
                          <a:latin typeface="Khmer OS Battambang" pitchFamily="2" charset="0"/>
                          <a:cs typeface="Khmer OS Battambang" pitchFamily="2" charset="0"/>
                        </a:rPr>
                        <a:t>Local Variable 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ប្រើសំរាប់ហៅ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មួយទៅក្នុង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មួយទៀតក្នុង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Class </a:t>
                      </a:r>
                      <a:r>
                        <a:rPr lang="ca-E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តែមួយ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តាក សិលា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គ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ា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 អនរ៉ាន់នី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លាង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សេង​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យូរ៉ា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លោក​ កេង​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តារាវុឌ្ឍិ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ប៉ែន ដារ៉ាយុទ្ធ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9438" y="2417314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, Class &amp; Object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spcBef>
                <a:spcPts val="1650"/>
              </a:spcBef>
              <a:buFont typeface="+mj-lt"/>
              <a:buAutoNum type="romanUcPeriod" startAt="4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អំពី​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Object Creation 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ការបង្កើត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មាន​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3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ផ្នែក​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Declaration: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Name 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Type​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Instantiation: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New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Initialization: 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ការប្រកាស 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​ន​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endParaRPr lang="ca-E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Ex: Person p ;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GB" sz="2250" b="1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GB" sz="225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Person p = new Person();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GB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  Person p = new Person(“</a:t>
            </a:r>
            <a:r>
              <a:rPr lang="en-GB" sz="225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Rany</a:t>
            </a:r>
            <a:r>
              <a:rPr lang="en-GB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”) ;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GB" sz="2250" b="1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GB" sz="225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៤. ស្វែងយល់ពីការបង្កើត </a:t>
            </a:r>
            <a:r>
              <a:rPr lang="en-US" sz="36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Object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Initialization: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6" y="2381057"/>
            <a:ext cx="11123646" cy="39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www.tutorialspoint.com/java/java_methods.htm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www.khmeracademy.org/elearning/play.act?v=63&amp;p=4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www.tutorialspoint.com/java/java_modifier_types.htm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https://www.cs.rice.edu/~</a:t>
            </a:r>
            <a:r>
              <a:rPr lang="en-US" dirty="0" smtClean="0">
                <a:hlinkClick r:id="rId5"/>
              </a:rPr>
              <a:t>cork/book/node9.html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www.javatpoint.com/object-and-class-in-java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www.javatpoint.com/this-keyword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75272" y="1789102"/>
            <a:ext cx="4955144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Method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Structure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Return type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Access Modifier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Parameter</a:t>
            </a:r>
            <a:endParaRPr lang="en-US" sz="22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/>
        </p:nvSpPr>
        <p:spPr>
          <a:xfrm>
            <a:off x="5834156" y="1782884"/>
            <a:ext cx="5250615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&amp; Object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Constructor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This &amp; This()</a:t>
            </a:r>
          </a:p>
          <a:p>
            <a:pPr marL="754380" lvl="1" indent="-514350">
              <a:lnSpc>
                <a:spcPct val="150000"/>
              </a:lnSpc>
              <a:buFont typeface="+mj-lt"/>
              <a:buAutoNum type="romanUcPeriod"/>
            </a:pPr>
            <a:r>
              <a:rPr lang="km-KH" sz="225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សិក្សា</a:t>
            </a:r>
            <a:r>
              <a:rPr lang="km-KH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Creation</a:t>
            </a:r>
            <a:endParaRPr lang="en-US" sz="22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km-KH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គឺជាការប្រមូលផ្តុំនៃ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ដែលត្រូវបានគេបែងចែកជាក្រុម ក្នុងការ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ប្រតិបត្តិ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ដំណើរការអ្វី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យកមកប្រើ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នឹងធ្វើការ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នូវរាល់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 ដើម្បី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Display Message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ដែលយើងតែងតែប្រើប្រាស់ជាទូទៅនៅក្នុងភាសា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&amp; Return Type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តែមាន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តែគ្មាន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ដែលមានទាំង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&amp; Return Type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Structure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	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return value type</a:t>
            </a:r>
            <a:endParaRPr lang="en-US" sz="2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    	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modifier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 Name	formal parameters</a:t>
            </a:r>
            <a:endParaRPr lang="en-US" sz="2000" b="1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public  static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add(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num1 ,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num2){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result;			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 list</a:t>
            </a:r>
            <a:endParaRPr lang="en-US" sz="24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result = num1 + num2;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return value</a:t>
            </a:r>
            <a:endParaRPr lang="en-US" sz="24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result;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88091" y="3369342"/>
            <a:ext cx="327259" cy="3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24976" y="3350090"/>
            <a:ext cx="385010" cy="3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00873" y="2829827"/>
            <a:ext cx="0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97645" y="3445844"/>
            <a:ext cx="347293" cy="25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43045" y="3350090"/>
            <a:ext cx="808522" cy="3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613577" y="3369342"/>
            <a:ext cx="808522" cy="3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88682" y="3838758"/>
            <a:ext cx="44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6"/>
          <p:cNvSpPr txBox="1">
            <a:spLocks/>
          </p:cNvSpPr>
          <p:nvPr/>
        </p:nvSpPr>
        <p:spPr>
          <a:xfrm>
            <a:off x="567887" y="3503595"/>
            <a:ext cx="1387156" cy="75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 Header</a:t>
            </a: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606393" y="4649001"/>
            <a:ext cx="1387156" cy="75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 Body</a:t>
            </a: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67300" y="5028950"/>
            <a:ext cx="44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>
            <a:off x="2444817" y="4263492"/>
            <a:ext cx="259882" cy="1530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600873" y="5275142"/>
            <a:ext cx="169405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6200000">
            <a:off x="6661003" y="2983650"/>
            <a:ext cx="201636" cy="2358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Structure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Modifier		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វាជាការកំណត់នូវព្រំដែននៃការ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Return type 	: 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របស់យើងមាន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Return type or not 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name	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ជាឈ្មោះរបស់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Parameter list	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ជាតម្លៃដែលយើងបោះទៅឲ្យ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marL="788670" lvl="3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body	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Block Statement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ដែលសរសេរសម្រាប់ឲ្យ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បំពេញ</a:t>
            </a:r>
          </a:p>
          <a:p>
            <a:pPr marL="445770" lvl="3" indent="0">
              <a:lnSpc>
                <a:spcPct val="110000"/>
              </a:lnSpc>
              <a:spcBef>
                <a:spcPts val="1650"/>
              </a:spcBef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		មុខងារ អ្វីមួយ 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 startAt="2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548640" lvl="2" indent="-34290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ជាតម្លៃដែលយើងចង់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ទៅខាងក្រៅ </a:t>
            </a:r>
            <a:r>
              <a:rPr lang="en-GB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GB" sz="22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Type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ត្រូវតែដាក់នៅពេលដែលយើងប្រកាស​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Function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ទាំងប្រភេទ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នឹង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reference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។​ ប៉ុន្តែបើយើងមិនចង់​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en-GB" sz="22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តម្លៃ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យើងត្រូវប្រើពាក្យ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void​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។</a:t>
            </a:r>
            <a:endParaRPr lang="en-GB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ប្រសិនបើ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យើងប្រកាស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void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ហើយយើង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វានឹងមាន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compiler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error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​ប្រសិនបើមានការ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តម្លៃ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តម្លៃដែល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ត្រូវតែដូចគ្នាទៅនឹង តម្លៃដែលបានប្រកាស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លើ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342900" lvl="1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 startAt="3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គឺជាការកំណត់សិទ្ធក្នុងការ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es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, variables, method​s </a:t>
            </a:r>
            <a:r>
              <a:rPr lang="en-GB" sz="2200" dirty="0" err="1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 constructors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 Access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 ៤ គឺ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55" y="3519549"/>
            <a:ext cx="9430602" cy="31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34218"/>
          </a:xfrm>
        </p:spPr>
        <p:txBody>
          <a:bodyPr>
            <a:noAutofit/>
          </a:bodyPr>
          <a:lstStyle/>
          <a:p>
            <a:pPr marL="514350" lvl="1" indent="-514350">
              <a:lnSpc>
                <a:spcPct val="110000"/>
              </a:lnSpc>
              <a:spcBef>
                <a:spcPts val="1650"/>
              </a:spcBef>
              <a:buFont typeface="+mj-lt"/>
              <a:buAutoNum type="romanUcPeriod" startAt="4"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សិក្សាអំពី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</a:p>
          <a:p>
            <a:pPr>
              <a:buFont typeface="Wingdings" pitchFamily="2" charset="2"/>
              <a:buChar char="§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list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variables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method declaration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នៅពេលគេហៅវាមកប្រើ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ហៅវាថាជា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 Arguments 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ដែលវាមានតម្លៃ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ពិត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ពេលហៅ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method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មកប្រើ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 arguments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ត្រូវតែដូចគ្នាទៅនឹង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ទាំង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 type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&amp;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order</a:t>
            </a:r>
            <a:endParaRPr lang="en-GB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 Parameter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អាចជាប្រភេទ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GB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, double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..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.)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នឹង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reference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(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Object &amp; Array</a:t>
            </a:r>
            <a:r>
              <a:rPr lang="en-GB" sz="22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ការបោះ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en-GB" sz="2200" dirty="0" err="1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បោះ​ </a:t>
            </a:r>
            <a:r>
              <a:rPr lang="en-GB" sz="2200" dirty="0" smtClean="0">
                <a:latin typeface="Khmer OS Battambang" pitchFamily="2" charset="0"/>
                <a:cs typeface="Khmer OS Battambang" pitchFamily="2" charset="0"/>
              </a:rPr>
              <a:t>by </a:t>
            </a: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reference or by </a:t>
            </a:r>
            <a:r>
              <a:rPr lang="en-GB" sz="2200" dirty="0" smtClean="0">
                <a:latin typeface="Khmer OS Battambang" pitchFamily="2" charset="0"/>
                <a:cs typeface="Khmer OS Battambang" pitchFamily="2" charset="0"/>
              </a:rPr>
              <a:t>value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បោះ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by reference, primitives ប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ោះ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by value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10000"/>
              </a:lnSpc>
              <a:spcBef>
                <a:spcPts val="1650"/>
              </a:spcBef>
              <a:buNone/>
            </a:pP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830</Words>
  <Application>Microsoft Office PowerPoint</Application>
  <PresentationFormat>Widescreen</PresentationFormat>
  <Paragraphs>228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 1. ស្វែងយល់អំពី Java Method </vt:lpstr>
      <vt:lpstr> 1. ស្វែងយល់អំពី Java Method </vt:lpstr>
      <vt:lpstr> 1. ស្វែងយល់អំពី Java Method </vt:lpstr>
      <vt:lpstr> 1. ស្វែងយល់អំពី Java Method </vt:lpstr>
      <vt:lpstr> 1. ស្វែងយល់អំពី Java Method </vt:lpstr>
      <vt:lpstr> 1. ស្វែងយល់អំពី Java Method </vt:lpstr>
      <vt:lpstr> 1. ស្វែងយល់អំពី Java Method </vt:lpstr>
      <vt:lpstr> 1. ស្វែងយល់អំពី Java Method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 2. ស្វែងយល់អំពី Class &amp; Object </vt:lpstr>
      <vt:lpstr>៤. ស្វែងយល់ពីការបង្កើត Object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2016-04-19T00:58:16Z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