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503" r:id="rId3"/>
    <p:sldId id="505" r:id="rId4"/>
    <p:sldId id="522" r:id="rId5"/>
    <p:sldId id="537" r:id="rId6"/>
    <p:sldId id="562" r:id="rId7"/>
    <p:sldId id="555" r:id="rId8"/>
    <p:sldId id="551" r:id="rId9"/>
    <p:sldId id="550" r:id="rId10"/>
    <p:sldId id="556" r:id="rId11"/>
    <p:sldId id="553" r:id="rId12"/>
    <p:sldId id="554" r:id="rId13"/>
    <p:sldId id="549" r:id="rId14"/>
    <p:sldId id="538" r:id="rId15"/>
    <p:sldId id="540" r:id="rId16"/>
    <p:sldId id="543" r:id="rId17"/>
    <p:sldId id="546" r:id="rId18"/>
    <p:sldId id="547" r:id="rId19"/>
    <p:sldId id="544" r:id="rId20"/>
    <p:sldId id="558" r:id="rId21"/>
    <p:sldId id="561" r:id="rId22"/>
    <p:sldId id="560" r:id="rId23"/>
    <p:sldId id="559" r:id="rId24"/>
    <p:sldId id="439" r:id="rId25"/>
    <p:sldId id="4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8" autoAdjust="0"/>
    <p:restoredTop sz="87645" autoAdjust="0"/>
  </p:normalViewPr>
  <p:slideViewPr>
    <p:cSldViewPr snapToGrid="0">
      <p:cViewPr varScale="1">
        <p:scale>
          <a:sx n="77" d="100"/>
          <a:sy n="77" d="100"/>
        </p:scale>
        <p:origin x="115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19-Apr-16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Note</a:t>
            </a:r>
            <a:r>
              <a:rPr lang="en-US" dirty="0" smtClean="0"/>
              <a:t>: Some programming languages refer to methods as </a:t>
            </a:r>
            <a:r>
              <a:rPr lang="en-US" i="1" dirty="0" smtClean="0"/>
              <a:t>procedures </a:t>
            </a:r>
            <a:r>
              <a:rPr lang="en-US" dirty="0" smtClean="0"/>
              <a:t>and </a:t>
            </a:r>
            <a:r>
              <a:rPr lang="en-US" i="1" dirty="0" smtClean="0"/>
              <a:t>functions. </a:t>
            </a:r>
            <a:r>
              <a:rPr lang="en-US" dirty="0" smtClean="0"/>
              <a:t>In those languages, a value-returning method is called a </a:t>
            </a:r>
            <a:r>
              <a:rPr lang="en-US" i="1" dirty="0" smtClean="0"/>
              <a:t>function </a:t>
            </a:r>
            <a:r>
              <a:rPr lang="en-US" dirty="0" smtClean="0"/>
              <a:t>and a void method is called a </a:t>
            </a:r>
            <a:r>
              <a:rPr lang="en-US" i="1" dirty="0" smtClean="0"/>
              <a:t>procedure.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Enumrate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setOrigin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setOrigin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(5, 6);//5,6 is argument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provides a number of non-access modifiers to achieve many other functionality.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static</a:t>
            </a:r>
            <a:r>
              <a:rPr lang="en-US" dirty="0" smtClean="0"/>
              <a:t> modifier for creating class methods and variables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final</a:t>
            </a:r>
            <a:r>
              <a:rPr lang="en-US" dirty="0" smtClean="0"/>
              <a:t> modifier for finalizing the implementations of classes, methods, and variables.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abstract</a:t>
            </a:r>
            <a:r>
              <a:rPr lang="en-US" dirty="0" smtClean="0"/>
              <a:t> modifier for creating abstract classes and methods.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synchronized</a:t>
            </a:r>
            <a:r>
              <a:rPr lang="en-US" dirty="0" smtClean="0"/>
              <a:t> and </a:t>
            </a:r>
            <a:r>
              <a:rPr lang="en-US" i="1" dirty="0" smtClean="0"/>
              <a:t>volatile</a:t>
            </a:r>
            <a:r>
              <a:rPr lang="en-US" dirty="0" smtClean="0"/>
              <a:t> modifiers, which are used for threads.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8665-9D13-41A2-96D2-68427C408CCD}" type="datetimeFigureOut">
              <a:rPr lang="en-US" smtClean="0"/>
              <a:t>19-Apr-16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19-Apr-16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19-Apr-16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19-Apr-16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19-Apr-16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19-Apr-16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ay2java.com/oops-concepts/difference-between-this-and-this-in-java-with-example/" TargetMode="External"/><Relationship Id="rId2" Type="http://schemas.openxmlformats.org/officeDocument/2006/relationships/hyperlink" Target="http://www.javaworld.com/article/2075239/java-platform/java-101--object-oriented-language-basics--part-2--fields-and-methods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6393" y="3004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1.3	Access modifier</a:t>
            </a:r>
            <a:endParaRPr lang="en-US" sz="3000" b="1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00409"/>
              </p:ext>
            </p:extLst>
          </p:nvPr>
        </p:nvGraphicFramePr>
        <p:xfrm>
          <a:off x="3504290" y="4217731"/>
          <a:ext cx="5980670" cy="2325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6134"/>
                <a:gridCol w="1196134"/>
                <a:gridCol w="1196134"/>
                <a:gridCol w="1196134"/>
                <a:gridCol w="1196134"/>
              </a:tblGrid>
              <a:tr h="465000">
                <a:tc>
                  <a:txBody>
                    <a:bodyPr/>
                    <a:lstStyle/>
                    <a:p>
                      <a:r>
                        <a:rPr lang="en-US" sz="1300" b="1" dirty="0"/>
                        <a:t>Modifier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Class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Package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Subclass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World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5000">
                <a:tc>
                  <a:txBody>
                    <a:bodyPr/>
                    <a:lstStyle/>
                    <a:p>
                      <a:r>
                        <a:rPr lang="en-US" sz="13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</a:t>
                      </a:r>
                    </a:p>
                  </a:txBody>
                  <a:tcPr anchor="ctr"/>
                </a:tc>
              </a:tr>
              <a:tr h="465000">
                <a:tc>
                  <a:txBody>
                    <a:bodyPr/>
                    <a:lstStyle/>
                    <a:p>
                      <a:r>
                        <a:rPr lang="en-US" sz="13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</a:t>
                      </a:r>
                    </a:p>
                  </a:txBody>
                  <a:tcPr anchor="ctr"/>
                </a:tc>
              </a:tr>
              <a:tr h="465000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no modifier</a:t>
                      </a:r>
                      <a:endParaRPr lang="en-US" sz="1300" i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</a:t>
                      </a:r>
                    </a:p>
                  </a:txBody>
                  <a:tcPr anchor="ctr"/>
                </a:tc>
              </a:tr>
              <a:tr h="465000">
                <a:tc>
                  <a:txBody>
                    <a:bodyPr/>
                    <a:lstStyle/>
                    <a:p>
                      <a:r>
                        <a:rPr lang="en-US" sz="13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>
            <a:normAutofit/>
          </a:bodyPr>
          <a:lstStyle/>
          <a:p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គេប្រើដើម្បីកំណត់កំរិតនៃការ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Classes, variables, methods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3914" y="2207471"/>
            <a:ext cx="7652951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Visible to the package. the default. No modifiers are needed.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Visible to the class only (private).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Visible to the world (public).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Visible to the package and all subclasses (protected).</a:t>
            </a:r>
          </a:p>
        </p:txBody>
      </p:sp>
    </p:spTree>
    <p:extLst>
      <p:ext uri="{BB962C8B-B14F-4D97-AF65-F5344CB8AC3E}">
        <p14:creationId xmlns:p14="http://schemas.microsoft.com/office/powerpoint/2010/main" val="746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698641"/>
            <a:ext cx="11356428" cy="43122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list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 () 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declaration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មួយ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</a:t>
            </a:r>
            <a:r>
              <a:rPr lang="km-KH" sz="24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actual values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ដែលវាបានបោះក្នុងអំឡុងពេល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invoked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invoke a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arguments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ត្រូវដាក់ឲ្យ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match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គ្នាជាមួយនឹងប្រភេទនៃ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type declaration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និងតាមលំដាប់លំដោយ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6393" y="3004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1.4	Parameter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9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17" y="1867600"/>
            <a:ext cx="9058275" cy="3609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25475" y="58852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 method definition consists of a method header and a method body.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9792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Structure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r="51042"/>
          <a:stretch/>
        </p:blipFill>
        <p:spPr>
          <a:xfrm>
            <a:off x="5334965" y="2855625"/>
            <a:ext cx="1555743" cy="3028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96" y="4468214"/>
            <a:ext cx="988801" cy="1926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7" y="1604141"/>
            <a:ext cx="1913354" cy="2374327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476178" y="4917346"/>
            <a:ext cx="1169233" cy="3897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395720" y="3218315"/>
            <a:ext cx="1169233" cy="3897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09346" y="2082474"/>
            <a:ext cx="34069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Class </a:t>
            </a:r>
            <a:r>
              <a:rPr lang="en-US" sz="32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iP</a:t>
            </a:r>
            <a:r>
              <a:rPr lang="en-US" sz="32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hone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85041" y="3950179"/>
            <a:ext cx="34069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iP</a:t>
            </a:r>
            <a:r>
              <a:rPr lang="en-US" sz="2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hone 6 plus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43196" y="6402483"/>
            <a:ext cx="340698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iP</a:t>
            </a:r>
            <a:r>
              <a:rPr lang="en-US" sz="2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hone 4</a:t>
            </a:r>
            <a:endParaRPr lang="en-US" sz="2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Double Brace 19"/>
          <p:cNvSpPr/>
          <p:nvPr/>
        </p:nvSpPr>
        <p:spPr>
          <a:xfrm>
            <a:off x="8436234" y="1798820"/>
            <a:ext cx="2860363" cy="224438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uble Brace 20"/>
          <p:cNvSpPr/>
          <p:nvPr/>
        </p:nvSpPr>
        <p:spPr>
          <a:xfrm>
            <a:off x="8436233" y="4328791"/>
            <a:ext cx="2982191" cy="233997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7239301" y="3143150"/>
            <a:ext cx="1169233" cy="3897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7227143" y="4992047"/>
            <a:ext cx="1169233" cy="38974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010183" y="1463320"/>
            <a:ext cx="18342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State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151225" y="4181011"/>
            <a:ext cx="18342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Behavior</a:t>
            </a:r>
            <a:endParaRPr lang="en-U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89322" y="2002256"/>
            <a:ext cx="17796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Brand Name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52517" y="2439499"/>
            <a:ext cx="168026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Screen size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89322" y="2920853"/>
            <a:ext cx="12378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Storage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891512" y="3385779"/>
            <a:ext cx="1133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Weight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890625" y="4822243"/>
            <a:ext cx="112723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Calling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903731" y="5303597"/>
            <a:ext cx="15808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Messaging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974280" y="5768523"/>
            <a:ext cx="115288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Surfing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928317" y="6301068"/>
            <a:ext cx="13676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- Listening</a:t>
            </a:r>
            <a:endParaRPr lang="en-US" sz="20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90527" y="2728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II.	Class &amp; Object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03" y="1616710"/>
            <a:ext cx="5715000" cy="49149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flipH="1">
            <a:off x="4392445" y="1724986"/>
            <a:ext cx="622767" cy="742950"/>
          </a:xfrm>
          <a:prstGeom prst="leftBrace">
            <a:avLst>
              <a:gd name="adj1" fmla="val 8333"/>
              <a:gd name="adj2" fmla="val 4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flipH="1">
            <a:off x="5234597" y="2663506"/>
            <a:ext cx="622767" cy="742950"/>
          </a:xfrm>
          <a:prstGeom prst="leftBrace">
            <a:avLst>
              <a:gd name="adj1" fmla="val 8333"/>
              <a:gd name="adj2" fmla="val 4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flipH="1">
            <a:off x="5982960" y="4163695"/>
            <a:ext cx="622767" cy="742950"/>
          </a:xfrm>
          <a:prstGeom prst="leftBrace">
            <a:avLst>
              <a:gd name="adj1" fmla="val 8333"/>
              <a:gd name="adj2" fmla="val 45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34597" y="1780992"/>
            <a:ext cx="2119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 Member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1519" y="2804148"/>
            <a:ext cx="19463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Constructor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2337" y="4176621"/>
            <a:ext cx="12779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0527" y="2728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2.1	Class structure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9852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2.2	Constructor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75" y="2160984"/>
            <a:ext cx="10994127" cy="4697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 </a:t>
            </a:r>
            <a:r>
              <a:rPr lang="en-US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Special Method</a:t>
            </a: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ដែលត្រូវបានកោះហៅដោយស្វ័យប្រវត្តិនៅពេល </a:t>
            </a:r>
            <a:r>
              <a:rPr lang="en-US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ត្រូវបានបង្កើត។​ វាជាអ្នកផ្តល់តម្លៃទៅ </a:t>
            </a:r>
            <a:r>
              <a:rPr lang="en-US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</a:t>
            </a:r>
            <a:r>
              <a:rPr lang="en-US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fields/data member</a:t>
            </a: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altLang="en-US" sz="20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មាននូវ </a:t>
            </a:r>
            <a:r>
              <a:rPr lang="en-US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special </a:t>
            </a:r>
            <a:r>
              <a:rPr lang="en-US" altLang="en-US" sz="20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properties </a:t>
            </a: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ដែលធ្វើឲ្យវាខុសប្លែកពី </a:t>
            </a:r>
            <a:r>
              <a:rPr lang="en-US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alt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ធម្មតាដូចជា៖</a:t>
            </a:r>
            <a:endParaRPr lang="en-US" alt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Clr>
                <a:srgbClr val="6600CC"/>
              </a:buClr>
              <a:buFont typeface="Wingdings" panose="05000000000000000000" pitchFamily="2" charset="2"/>
              <a:buChar char="Ø"/>
            </a:pPr>
            <a:r>
              <a:rPr lang="km-KH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មានឈ្មោះដូច </a:t>
            </a: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Class </a:t>
            </a:r>
            <a:endParaRPr lang="en-US" altLang="en-US" sz="1800" dirty="0">
              <a:latin typeface="Khmer OS Battambang" panose="02000500000000020004" pitchFamily="2" charset="0"/>
              <a:ea typeface="Arial" panose="020B0604020202020204" pitchFamily="34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Clr>
                <a:srgbClr val="6600CC"/>
              </a:buClr>
              <a:buFont typeface="Wingdings" panose="05000000000000000000" pitchFamily="2" charset="2"/>
              <a:buChar char="Ø"/>
            </a:pPr>
            <a:r>
              <a:rPr lang="km-KH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មិនមាន </a:t>
            </a: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return </a:t>
            </a:r>
            <a:r>
              <a:rPr lang="en-US" altLang="en-US" sz="1800" dirty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type (not even void</a:t>
            </a: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)</a:t>
            </a:r>
            <a:endParaRPr lang="en-US" altLang="en-US" sz="1800" dirty="0">
              <a:latin typeface="Khmer OS Battambang" panose="02000500000000020004" pitchFamily="2" charset="0"/>
              <a:ea typeface="Arial" panose="020B0604020202020204" pitchFamily="34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Clr>
                <a:srgbClr val="6600CC"/>
              </a:buClr>
              <a:buFont typeface="Wingdings" panose="05000000000000000000" pitchFamily="2" charset="2"/>
              <a:buChar char="Ø"/>
            </a:pPr>
            <a:r>
              <a:rPr lang="km-KH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មិន</a:t>
            </a:r>
            <a:r>
              <a:rPr lang="km-KH" altLang="en-US" sz="1800" dirty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មាន</a:t>
            </a: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 </a:t>
            </a:r>
            <a:r>
              <a:rPr lang="en-US" altLang="en-US" sz="1800" dirty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return any </a:t>
            </a: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values</a:t>
            </a:r>
            <a:endParaRPr lang="en-US" altLang="en-US" sz="1800" dirty="0">
              <a:latin typeface="Khmer OS Battambang" panose="02000500000000020004" pitchFamily="2" charset="0"/>
              <a:ea typeface="Arial" panose="020B0604020202020204" pitchFamily="34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Clr>
                <a:srgbClr val="6600CC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Access Modifier </a:t>
            </a:r>
            <a:r>
              <a:rPr lang="km-KH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ជា</a:t>
            </a:r>
            <a:r>
              <a:rPr lang="en-US" altLang="en-US" sz="1800" dirty="0" smtClean="0">
                <a:latin typeface="Khmer OS Battambang" panose="02000500000000020004" pitchFamily="2" charset="0"/>
                <a:ea typeface="Arial" panose="020B0604020202020204" pitchFamily="34" charset="0"/>
                <a:cs typeface="Khmer OS Battambang" panose="02000500000000020004" pitchFamily="2" charset="0"/>
              </a:rPr>
              <a:t> public</a:t>
            </a:r>
            <a:endParaRPr lang="en-US" altLang="en-US" sz="1800" dirty="0">
              <a:latin typeface="Khmer OS Battambang" panose="02000500000000020004" pitchFamily="2" charset="0"/>
              <a:ea typeface="Arial" panose="020B0604020202020204" pitchFamily="34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US" sz="2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602422"/>
            <a:ext cx="4073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alt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លក្ខណៈរបស់ </a:t>
            </a:r>
            <a:r>
              <a:rPr lang="en-US" alt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alt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r>
              <a:rPr lang="en-US" alt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4" y="349395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this &amp; this()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14" y="1697434"/>
            <a:ext cx="10994127" cy="46970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</a:t>
            </a: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:  to refer to this class/instance inside a class definition</a:t>
            </a: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គោលដៅសំខាន់នៃការប្រើ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 “this”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ដើម្បីដោះស្រាយភាពមិនច្បាស់លាស់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1166"/>
          <a:stretch/>
        </p:blipFill>
        <p:spPr>
          <a:xfrm>
            <a:off x="1021967" y="3134259"/>
            <a:ext cx="6671605" cy="368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033" y="3134259"/>
            <a:ext cx="4208475" cy="18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3970" y="1403524"/>
            <a:ext cx="11078637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this()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គេប្រើដើម្បី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kumimoji="0" lang="km-K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 </a:t>
            </a:r>
            <a:r>
              <a:rPr kumimoji="0" lang="km-K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មួយទៅកាន់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km-KH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ដទៃទៀតដែលស្ថិតនៅក្នុង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kumimoji="0" lang="km-KH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736" r="28229"/>
          <a:stretch/>
        </p:blipFill>
        <p:spPr>
          <a:xfrm>
            <a:off x="609600" y="2645758"/>
            <a:ext cx="5802443" cy="4212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44" y="2645758"/>
            <a:ext cx="4876800" cy="19720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5774" y="349395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this &amp; this()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4" y="2957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Object Creation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គឺជាសមទ្ឋិផលដែលបង្កើតចេញពីពុម្ពគំរូ ឬ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សំដៅទៅលើអ្វីៗទាំងអស់នៅក្នុងពិភពលោក ដែលមាននូវ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State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Behavior </a:t>
            </a:r>
            <a:r>
              <a:rPr lang="km-KH" sz="20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0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0" t="21245" r="11984" b="23514"/>
          <a:stretch/>
        </p:blipFill>
        <p:spPr>
          <a:xfrm>
            <a:off x="1480041" y="2578323"/>
            <a:ext cx="5579270" cy="2205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 r="1248"/>
          <a:stretch/>
        </p:blipFill>
        <p:spPr>
          <a:xfrm>
            <a:off x="5045924" y="3823692"/>
            <a:ext cx="3312400" cy="2139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58" y="4294443"/>
            <a:ext cx="1913354" cy="23743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7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39159" y="1530777"/>
            <a:ext cx="7502375" cy="157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Point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originOne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Point(23, 94);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Rectangle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rectOne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Rectangle(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originOne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, 100, 200);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Rectangle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rectTwo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= new Rectangle(50, 100);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62922" y="3324690"/>
            <a:ext cx="10971575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m-K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របៀបបង្កើត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ខាងលើមានលក្ខណៈ ៣៖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Declaration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kumimoji="0" lang="km-K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អក្សរដិតចង់សំដៅ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declarations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ដែលទាក់ទងនឹង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name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type.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: new keyword </a:t>
            </a:r>
            <a:r>
              <a:rPr kumimoji="0" lang="km-K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Java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ដែលសំរាប់បង្កើត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: new operator </a:t>
            </a:r>
            <a:r>
              <a:rPr kumimoji="0" lang="km-K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មានតួនាទីមួ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យទៀតក្នុងការហៅ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constructor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km-KH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ធ្វើការ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initializes object </a:t>
            </a:r>
            <a:r>
              <a:rPr kumimoji="0" lang="km-K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15774" y="2957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Object Creation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4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ភ្នំពេញ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ca-E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Method and Class &amp; Object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8214" y="3930007"/>
            <a:ext cx="316350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ជឿង ស្រីអូន</a:t>
            </a: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ប៉ែន​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លីម៉ែង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ជា​​​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បូណា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គា​</a:t>
            </a:r>
            <a:r>
              <a:rPr lang="en-US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dirty="0">
                <a:latin typeface="Khmer OS Battambang" pitchFamily="2" charset="0"/>
                <a:cs typeface="Khmer OS Battambang" pitchFamily="2" charset="0"/>
              </a:rPr>
              <a:t>ម៉េងស្រ៊ា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dirty="0">
                <a:latin typeface="Khmer OS Battambang" pitchFamily="2" charset="0"/>
                <a:cs typeface="Khmer OS Battambang" pitchFamily="2" charset="0"/>
              </a:rPr>
              <a:t>ពេក រតនៈ</a:t>
            </a: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573190"/>
            <a:ext cx="6219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Declaring a Variable to Refer to an Object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4" y="2957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Object Creation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47171" y="2501371"/>
            <a:ext cx="2478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Point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originOne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3736" y="4154036"/>
            <a:ext cx="109715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520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តម្លៃមិនទាន់មាន លុះត្រាតែ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ត្រូវបានបង្កើត និងមានការផ្តល់តម្លៃ</a:t>
            </a:r>
          </a:p>
          <a:p>
            <a:pPr marL="342900" lvl="0" indent="-342900" defTabSz="5207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ប្រសិនបើយកទៅប្រើដោយមិនទាន់ផ្តល់តម្លៃ វាមាន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error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988" y="2276817"/>
            <a:ext cx="2849088" cy="9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5774" y="2957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Object Creation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588955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Instantiating a Class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73736" y="4130953"/>
            <a:ext cx="10971575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ការប្រើ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new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instantiate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បែបនេះ យើងកំពុងប្រាប់ទៅ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ឲ្យជួយរៀបចំកន្លែង និងសំរាប់ទៅហៅ </a:t>
            </a:r>
            <a:r>
              <a:rPr lang="en-US" sz="2400" dirty="0" smtClean="0"/>
              <a:t>object </a:t>
            </a:r>
            <a:r>
              <a:rPr lang="en-US" sz="2400" dirty="0"/>
              <a:t>constructor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97534" y="2697457"/>
            <a:ext cx="7917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Point </a:t>
            </a:r>
            <a:r>
              <a:rPr lang="en-US" sz="2800" u="sng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originOne</a:t>
            </a:r>
            <a:r>
              <a:rPr lang="en-US" sz="2800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</a:t>
            </a:r>
            <a:r>
              <a:rPr lang="en-US" sz="2800" b="1" u="sng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new</a:t>
            </a:r>
            <a:r>
              <a:rPr lang="en-US" sz="2800" b="1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Point(23, 94);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47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FAC51-1631-4882-B287-BBD2B28CC5DF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1715078"/>
            <a:ext cx="2853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Initializing an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1172" y="348435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Point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//constructor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Point(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b)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a;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b;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5774" y="295708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2.3 Object Creation</a:t>
            </a:r>
            <a:endParaRPr lang="en-US" sz="3000" b="1" dirty="0">
              <a:solidFill>
                <a:srgbClr val="0070C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35" y="2463862"/>
            <a:ext cx="4793483" cy="29087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722" y="2463862"/>
            <a:ext cx="5724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Point </a:t>
            </a:r>
            <a:r>
              <a:rPr lang="en-US" sz="2000" u="sng" dirty="0" err="1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originOne</a:t>
            </a:r>
            <a:r>
              <a:rPr lang="en-US" sz="2000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= </a:t>
            </a:r>
            <a:r>
              <a:rPr lang="en-US" sz="2000" b="1" u="sng" dirty="0">
                <a:solidFill>
                  <a:srgbClr val="7F0055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Point(23, 94);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638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8977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http://www.javaworld.com/article/2075239/java-platform/java-101--object-oriented-language-basics--part-2--fields-and-methods.html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http://way2java.com/oops-concepts/difference-between-this-and-this-in-java-with-example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http://www.tutorialspoint.com/java/java_modifier_types.htm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416558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4724924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Khmer OS Battambang" pitchFamily="2" charset="0"/>
                <a:cs typeface="Khmer OS Battambang" pitchFamily="2" charset="0"/>
              </a:rPr>
              <a:t>I.	Java Method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1.1	Structure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1.2	Return type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1.3	Access modifier</a:t>
            </a:r>
          </a:p>
          <a:p>
            <a:pPr marL="240030" lvl="1" indent="0" defTabSz="9144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1.4	Parameter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3</a:t>
            </a:fld>
            <a:endParaRPr lang="en-US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230795" y="1774885"/>
            <a:ext cx="4724924" cy="4418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Khmer OS Battambang" panose="02000500000000020004" pitchFamily="2" charset="0"/>
                <a:cs typeface="Khmer OS Battambang" pitchFamily="2" charset="0"/>
              </a:rPr>
              <a:t>II. Class &amp; Object</a:t>
            </a:r>
          </a:p>
          <a:p>
            <a:pPr marL="240030" lvl="1" indent="0" defTabSz="977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2.1	Class Structure</a:t>
            </a:r>
          </a:p>
          <a:p>
            <a:pPr marL="240030" lvl="1" indent="0" defTabSz="977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2.2	Constructor</a:t>
            </a:r>
          </a:p>
          <a:p>
            <a:pPr marL="240030" lvl="1" indent="0" defTabSz="977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2.3	this &amp; this()</a:t>
            </a:r>
          </a:p>
          <a:p>
            <a:pPr marL="240030" lvl="1" indent="0" defTabSz="97790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Khmer OS Battambang" pitchFamily="2" charset="0"/>
                <a:cs typeface="Khmer OS Battambang" pitchFamily="2" charset="0"/>
              </a:rPr>
              <a:t>2.4	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48213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2" y="445233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Structure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9600" y="1811995"/>
            <a:ext cx="11020927" cy="43122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ត្រូវបានគេប្រើដើម្បីឲ្យកូដមានលក្ខណៈ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Reusable, organize, simplify coding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47" y="3507169"/>
            <a:ext cx="7379198" cy="15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7845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Structure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47662" y="1622809"/>
            <a:ext cx="11599008" cy="4312251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សមាសធាតុនៃ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6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902970" lvl="2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Modifiers: public, private, protected</a:t>
            </a:r>
          </a:p>
          <a:p>
            <a:pPr marL="902970" lvl="2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Type: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តម្លៃនៃ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void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02970" lvl="2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Name: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ដាក់ឈ្មោះដោយអាស្រ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នៃភាសា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Language</a:t>
            </a:r>
          </a:p>
          <a:p>
            <a:pPr marL="902970" lvl="2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list in parenthesis: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comma-delimited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ដើម្បីបែកចែក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ដទៃទៀត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902970" lvl="2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An exception list: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វាអាចមាន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Exception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ច្រើន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</a:t>
            </a:r>
          </a:p>
          <a:p>
            <a:pPr marL="902970" lvl="2" indent="-4572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body: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ស្ថិតក្នុងចន្លោះ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{}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ការប្រកាស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</a:p>
        </p:txBody>
      </p:sp>
    </p:spTree>
    <p:extLst>
      <p:ext uri="{BB962C8B-B14F-4D97-AF65-F5344CB8AC3E}">
        <p14:creationId xmlns:p14="http://schemas.microsoft.com/office/powerpoint/2010/main" val="12483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682603"/>
            <a:ext cx="5238750" cy="2943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682603"/>
            <a:ext cx="6438900" cy="27336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606392" y="308798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Structure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6392" y="1411236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Code without using method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6103455" y="1439657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Code using method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681008" y="2128347"/>
            <a:ext cx="0" cy="40517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055984" y="2082199"/>
            <a:ext cx="11020927" cy="43122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ការដាក់ឈ្មោះ ពាក្យដំបូងជាទម្រង់កិរយាស័ព្ទ ហើយពាក្យបន្ទាប់អាចជា គុណនាម, នាម...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55984" y="1315487"/>
            <a:ext cx="10994127" cy="10146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Naming a Method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3594" y="30657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smtClean="0"/>
              <a:t>fight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err="1"/>
              <a:t>runFast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err="1"/>
              <a:t>getColor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err="1"/>
              <a:t>getFinalData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err="1"/>
              <a:t>compareTo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err="1"/>
              <a:t>setX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568325" algn="l"/>
              </a:tabLst>
            </a:pPr>
            <a:r>
              <a:rPr lang="en-US" sz="2000" dirty="0" err="1"/>
              <a:t>isEmpty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87687" y="2935131"/>
            <a:ext cx="163859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400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ឧទាហរណ៍</a:t>
            </a:r>
            <a:r>
              <a:rPr lang="en-US" sz="2400" u="sng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km-KH" sz="2400" u="sng" dirty="0">
              <a:solidFill>
                <a:srgbClr val="FF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47662" y="331951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1.1	Structure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474124"/>
            <a:ext cx="11360760" cy="4312251"/>
          </a:xfrm>
        </p:spPr>
        <p:txBody>
          <a:bodyPr>
            <a:noAutofit/>
          </a:bodyPr>
          <a:lstStyle/>
          <a:p>
            <a:pPr marL="393700" indent="-3937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return type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២គឺ៖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 (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1260475" lvl="3" indent="-282575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ទាមទារ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ហើយប្រភេទ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អាស្រ័យនឹង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​ដែលបានប្រកាសក្នុង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header</a:t>
            </a:r>
            <a:endParaRPr lang="km-KH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260475" lvl="3" indent="-282575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អាចយកតម្លៃដែលបាន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ទៅគណនាបន្តបាន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អត់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 ដែលគេប្រើ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“void” (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Non return type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1260475" lvl="3" indent="-2349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វាអត់ត្រូវការ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ប៉ុន្តែវាអាចជួយបញ្ចប់នូវដំណើរការរបស់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return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Method’s Caller</a:t>
            </a:r>
          </a:p>
          <a:p>
            <a:pPr marL="1260475" lvl="3" indent="-23495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មិនមានតម្លៃដែលអាចយកទៅគណនា</a:t>
            </a:r>
            <a:r>
              <a:rPr lang="km-KH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បន្តបាន</a:t>
            </a:r>
          </a:p>
          <a:p>
            <a:pPr>
              <a:lnSpc>
                <a:spcPct val="150000"/>
              </a:lnSpc>
            </a:pPr>
            <a:endParaRPr lang="en-US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6393" y="3004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1.2	Return type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21" y="2160752"/>
            <a:ext cx="5381625" cy="4514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71" y="2160752"/>
            <a:ext cx="4376420" cy="469724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197873" y="1278343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Return type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233591" y="128512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Non return type(void)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6393" y="300420"/>
            <a:ext cx="10994127" cy="101466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1.2	Return type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0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1129</Words>
  <Application>Microsoft Office PowerPoint</Application>
  <PresentationFormat>Widescreen</PresentationFormat>
  <Paragraphs>209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Microsoft YaHei UI</vt:lpstr>
      <vt:lpstr>Arial</vt:lpstr>
      <vt:lpstr>Consolas</vt:lpstr>
      <vt:lpstr>Courier New</vt:lpstr>
      <vt:lpstr>Khmer OS Battambang</vt:lpstr>
      <vt:lpstr>Khmer OS Muol Light</vt:lpstr>
      <vt:lpstr>Wingdings</vt:lpstr>
      <vt:lpstr>TS102922647</vt:lpstr>
      <vt:lpstr>PowerPoint Presentation</vt:lpstr>
      <vt:lpstr>ថ្នាក់ ភ្នំពេញ</vt:lpstr>
      <vt:lpstr>មាតិកា</vt:lpstr>
      <vt:lpstr>1.1 Structure</vt:lpstr>
      <vt:lpstr>1.1 Structure</vt:lpstr>
      <vt:lpstr>Code without using method</vt:lpstr>
      <vt:lpstr>Naming a Method</vt:lpstr>
      <vt:lpstr>1.2 Return type</vt:lpstr>
      <vt:lpstr>1.2 Return type</vt:lpstr>
      <vt:lpstr>1.3 Access modifier</vt:lpstr>
      <vt:lpstr>1.4 Parameter</vt:lpstr>
      <vt:lpstr>1.1 Structure</vt:lpstr>
      <vt:lpstr>II. Class &amp; Object</vt:lpstr>
      <vt:lpstr>2.1 Class structure</vt:lpstr>
      <vt:lpstr>2.2 Constructor</vt:lpstr>
      <vt:lpstr>2.3 this &amp; this()</vt:lpstr>
      <vt:lpstr>2.3 this &amp; this()</vt:lpstr>
      <vt:lpstr>2.3 Object Creation</vt:lpstr>
      <vt:lpstr>2.3 Object Creation</vt:lpstr>
      <vt:lpstr>2.3 Object Creation</vt:lpstr>
      <vt:lpstr>2.3 Object Creation</vt:lpstr>
      <vt:lpstr>2.3 Object Creation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2016-04-19T01:02:05Z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