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503" r:id="rId3"/>
    <p:sldId id="505" r:id="rId4"/>
    <p:sldId id="536" r:id="rId5"/>
    <p:sldId id="585" r:id="rId6"/>
    <p:sldId id="539" r:id="rId7"/>
    <p:sldId id="588" r:id="rId8"/>
    <p:sldId id="586" r:id="rId9"/>
    <p:sldId id="589" r:id="rId10"/>
    <p:sldId id="582" r:id="rId11"/>
    <p:sldId id="590" r:id="rId12"/>
    <p:sldId id="591" r:id="rId13"/>
    <p:sldId id="592" r:id="rId14"/>
    <p:sldId id="593" r:id="rId15"/>
    <p:sldId id="594" r:id="rId16"/>
    <p:sldId id="595" r:id="rId17"/>
    <p:sldId id="596" r:id="rId18"/>
    <p:sldId id="603" r:id="rId19"/>
    <p:sldId id="604" r:id="rId20"/>
    <p:sldId id="605" r:id="rId21"/>
    <p:sldId id="606" r:id="rId22"/>
    <p:sldId id="607" r:id="rId23"/>
    <p:sldId id="608" r:id="rId24"/>
    <p:sldId id="610" r:id="rId25"/>
    <p:sldId id="609" r:id="rId26"/>
    <p:sldId id="611" r:id="rId27"/>
    <p:sldId id="612" r:id="rId28"/>
    <p:sldId id="597" r:id="rId29"/>
    <p:sldId id="423" r:id="rId30"/>
    <p:sldId id="6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BBF"/>
    <a:srgbClr val="6600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5" autoAdjust="0"/>
    <p:restoredTop sz="93716" autoAdjust="0"/>
  </p:normalViewPr>
  <p:slideViewPr>
    <p:cSldViewPr snapToGrid="0">
      <p:cViewPr varScale="1">
        <p:scale>
          <a:sx n="92" d="100"/>
          <a:sy n="92" d="100"/>
        </p:scale>
        <p:origin x="390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19-Apr-16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19-Apr-16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5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8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19-Apr-16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19-Apr-16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19-Apr-16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19-Apr-16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this-keywor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oracle.com/javase/tutorial/java/javaOO/objectcreation.html" TargetMode="External"/><Relationship Id="rId5" Type="http://schemas.openxmlformats.org/officeDocument/2006/relationships/hyperlink" Target="http://www.tutorialspoint.com/java/java_methods.htm" TargetMode="External"/><Relationship Id="rId4" Type="http://schemas.openxmlformats.org/officeDocument/2006/relationships/hyperlink" Target="https://docs.oracle.com/javase/tutorial/java/javaOO/thiskey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48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១.៣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 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Parameter </a:t>
            </a:r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របស់ 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Method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120" y="1642420"/>
            <a:ext cx="1046073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គឹជាអញ្ញាតដែលគេប្រើសម្រាប់ចាប់យកតម្លៃដែលគេបញ្ជូនមកកាន់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ត្រូវបានប្រកាសនៅ</a:t>
            </a:r>
            <a:r>
              <a:rPr lang="km-KH" sz="220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km-KH" sz="220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វង់ក្រចក () បន្ទាប់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ពីឈ្មោះរបស់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ហើយវាប្រកាសដូចទៅនឹងការប្រកាសអញ្ញាតធម្មតាដែរ។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និមួយៗអាចញែកចេញពីគ្នាដោយសញ្ញាក្បៀស។</a:t>
            </a:r>
          </a:p>
          <a:p>
            <a:pPr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ឧទាហរណ៍</a:t>
            </a:r>
          </a:p>
          <a:p>
            <a:pPr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double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getDiscount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(double dis, double total){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return dis*total;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២.១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</a:t>
            </a:r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រចនាសម្ព័ន្ធរបស់ 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Class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120" y="1642420"/>
            <a:ext cx="104607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 (field)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Behavior(method)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ត្រូវតែបង្កើតដោយប្រើ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ឈ្មោះរបស់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ត្រូវតែចាប់ផ្តើមដោយអក្សរធំ។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981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២.១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</a:t>
            </a:r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រចនាសម្ព័ន្ធរបស់ 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Class</a:t>
            </a:r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(ត)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120" y="1642420"/>
            <a:ext cx="1046073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ClassName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type instance_variable1;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type instance_cariable2;…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type methodName1(parameter-list){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statement;	}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type methodName2(parameter-list){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statement; 	}…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1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២.២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Constructor</a:t>
            </a:r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របស់ 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Class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120" y="1642420"/>
            <a:ext cx="104607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ប្រើសម្រាប់កំនត់តម្លៃដំបូងទៅអោយ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នៅពេលវាត្រូវបានបង្កើតឡើង វាមានឈ្មោះដូច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 ហើយវាស្រដៀងនឹង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ដែរ តែវាមិនមាននូវ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ទេសូម្បីតែ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វាបានផ្តល់អោយយើងនូវ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ដោយស្វ័យប្រវត្តហើយផ្តល់តម្លៃទោអោយអញ្ញាតទាំងអស់ស្មើរសូន្យ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យើងអាចបង្កើត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ដោយខ្លួនឯងបាន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នៅពេលយើងបង្កើត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ដោយខ្លួនឯងនោះ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ពុំអាចប្រើបានទៀតទេ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ចែកជា២គឺ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</p:txBody>
      </p:sp>
    </p:spTree>
    <p:extLst>
      <p:ext uri="{BB962C8B-B14F-4D97-AF65-F5344CB8AC3E}">
        <p14:creationId xmlns:p14="http://schemas.microsoft.com/office/powerpoint/2010/main" val="299304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២.២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Constructor</a:t>
            </a:r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របស់ 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Class</a:t>
            </a:r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(ត)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120" y="1642420"/>
            <a:ext cx="104607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ClassName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instance_variable1=value;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instance_variable2=value;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instance_variable3=value;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…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</a:p>
          <a:p>
            <a:pPr>
              <a:lnSpc>
                <a:spcPct val="150000"/>
              </a:lnSpc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6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២.២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Constructor</a:t>
            </a:r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របស់ 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Class</a:t>
            </a:r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(ត)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120" y="1642420"/>
            <a:ext cx="104607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ClassName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(type p1, type p2, type p3,…){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instance_variable1=p1;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instance_variable2=p2;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instance_variable3=p3;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…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</a:p>
          <a:p>
            <a:pPr>
              <a:lnSpc>
                <a:spcPct val="150000"/>
              </a:lnSpc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4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២.៣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this &amp; this()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1212" y="1650405"/>
            <a:ext cx="104607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មួយឈ្មោះថា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គឺជា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reference 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ដែលសំដៅទៅលើ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current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វាអាចត្រូវបានប្រើប្រាស់ត្រឹមតែនៅក្នុង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context of instance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ប៉ុណ្ណោះ 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វាមិនធ្លាប់ត្រូវបានប្រើប្រាស់នៅក្នុង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context of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ឡើយ ដោយសារវាមាន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ន័យថា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current instance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គ្មាន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ស្ថិតនៅក្នុង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context of a class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ទេ។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this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ត្រូវបានប្រើប្រាស់ទៅតាមបរិបទជាច្រើន ។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ទោះបីយ៉ាងណា អ្នកគួរកត់ចំណាំថា នៅពេលដែលវាកើតឡើងនៅក្នុង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</a:t>
            </a:r>
          </a:p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ន័យថា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current instance of 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សំរាប់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ណាមួយគឺបានកំពុងធ្វើការ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executed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6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២.៣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this &amp; this()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1264" y="2013201"/>
            <a:ext cx="104607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keyword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អាចត្រូវបានប្រើដើម្បីសំដៅទៅដល់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current class instance variables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6998" y="1582314"/>
            <a:ext cx="3555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&amp; this() </a:t>
            </a:r>
          </a:p>
        </p:txBody>
      </p:sp>
      <p:sp>
        <p:nvSpPr>
          <p:cNvPr id="4" name="Rectangle 3"/>
          <p:cNvSpPr/>
          <p:nvPr/>
        </p:nvSpPr>
        <p:spPr>
          <a:xfrm>
            <a:off x="615774" y="2572544"/>
            <a:ext cx="5194717" cy="375487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Student10{  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1400" b="1" dirty="0" err="1" smtClean="0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 id;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String name;  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Student10(</a:t>
            </a:r>
            <a:r>
              <a:rPr lang="en-US" sz="14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id,String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name){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id = id;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name = name;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}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display(){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(id+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" "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+name);}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Student10 s1 =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Student10(</a:t>
            </a:r>
            <a:r>
              <a:rPr lang="en-US" sz="1400" dirty="0">
                <a:solidFill>
                  <a:srgbClr val="C00000"/>
                </a:solidFill>
                <a:latin typeface="Verdana" panose="020B0604030504040204" pitchFamily="34" charset="0"/>
              </a:rPr>
              <a:t>111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"Karan"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Student10 s2 =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Student10(</a:t>
            </a:r>
            <a:r>
              <a:rPr lang="en-US" sz="1400" dirty="0">
                <a:solidFill>
                  <a:srgbClr val="C00000"/>
                </a:solidFill>
                <a:latin typeface="Verdana" panose="020B0604030504040204" pitchFamily="34" charset="0"/>
              </a:rPr>
              <a:t>321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"Aryan"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s1.display();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s2.display();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953245" y="2537820"/>
            <a:ext cx="6096000" cy="3754874"/>
          </a:xfrm>
          <a:prstGeom prst="rect">
            <a:avLst/>
          </a:prstGeom>
          <a:solidFill>
            <a:srgbClr val="00B0F0"/>
          </a:solidFill>
        </p:spPr>
        <p:txBody>
          <a:bodyPr>
            <a:spAutoFit/>
          </a:bodyPr>
          <a:lstStyle/>
          <a:p>
            <a:pPr algn="just"/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Student10{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14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id;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 String name;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 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Student10(</a:t>
            </a:r>
            <a:r>
              <a:rPr lang="en-US" sz="14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id,String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name){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14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this.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= id;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this.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= name;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}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display(){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(id+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" "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+name);}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Student10 s1 =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Student10(</a:t>
            </a:r>
            <a:r>
              <a:rPr lang="en-US" sz="1400" dirty="0">
                <a:solidFill>
                  <a:srgbClr val="C00000"/>
                </a:solidFill>
                <a:latin typeface="Verdana" panose="020B0604030504040204" pitchFamily="34" charset="0"/>
              </a:rPr>
              <a:t>111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"Karan"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Student10 s2 =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Student10(</a:t>
            </a:r>
            <a:r>
              <a:rPr lang="en-US" sz="1400" dirty="0">
                <a:solidFill>
                  <a:srgbClr val="C00000"/>
                </a:solidFill>
                <a:latin typeface="Verdana" panose="020B0604030504040204" pitchFamily="34" charset="0"/>
              </a:rPr>
              <a:t>321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"Aryan"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s1.display();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s2.display();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}  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357815" y="5596116"/>
            <a:ext cx="1527858" cy="61555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Output:0 null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0 null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353519" y="5776570"/>
            <a:ext cx="932919" cy="2546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001244" y="5468793"/>
            <a:ext cx="1829571" cy="61555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Output:111 Karan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321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Aryan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925571" y="5649248"/>
            <a:ext cx="932919" cy="2546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6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២.៣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this &amp; this()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1264" y="2013201"/>
            <a:ext cx="104607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this()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អាចត្រូវបានប្រើដើម្បីហៅ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current class 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6998" y="1582314"/>
            <a:ext cx="3555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&amp; this() </a:t>
            </a:r>
          </a:p>
        </p:txBody>
      </p:sp>
      <p:pic>
        <p:nvPicPr>
          <p:cNvPr id="2050" name="Picture 2" descr="this keywo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95" y="2613365"/>
            <a:ext cx="7090177" cy="39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45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២.៣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this &amp; this()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1264" y="2013201"/>
            <a:ext cx="10460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ប្រសិនបើ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local variables(formal arguments) instance 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គឺខុសគ្នា ពេលនោះ </a:t>
            </a:r>
          </a:p>
          <a:p>
            <a:pPr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យើងមិនត្រូវការប្រើប្រាស់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keyword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6998" y="1582314"/>
            <a:ext cx="3555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&amp; this() </a:t>
            </a:r>
          </a:p>
        </p:txBody>
      </p:sp>
      <p:sp>
        <p:nvSpPr>
          <p:cNvPr id="4" name="Rectangle 3"/>
          <p:cNvSpPr/>
          <p:nvPr/>
        </p:nvSpPr>
        <p:spPr>
          <a:xfrm>
            <a:off x="3286438" y="3197577"/>
            <a:ext cx="5194717" cy="375487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Student1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1400" b="1" dirty="0" err="1" smtClean="0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 id;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String name;  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Student12(</a:t>
            </a:r>
            <a:r>
              <a:rPr lang="en-US" sz="1400" b="1" dirty="0" err="1" smtClean="0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i,String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n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){  </a:t>
            </a:r>
          </a:p>
          <a:p>
            <a:pPr algn="just"/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   id = </a:t>
            </a:r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name = n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}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display(){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(id+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" "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+name);}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Student12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s1 =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Student12(</a:t>
            </a:r>
            <a:r>
              <a:rPr lang="en-US" sz="1400" dirty="0" smtClean="0">
                <a:solidFill>
                  <a:srgbClr val="C00000"/>
                </a:solidFill>
                <a:latin typeface="Verdana" panose="020B0604030504040204" pitchFamily="34" charset="0"/>
              </a:rPr>
              <a:t>111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"Karan"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Student12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s2 =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Student12(</a:t>
            </a:r>
            <a:r>
              <a:rPr lang="en-US" sz="1400" dirty="0" smtClean="0">
                <a:solidFill>
                  <a:srgbClr val="C00000"/>
                </a:solidFill>
                <a:latin typeface="Verdana" panose="020B0604030504040204" pitchFamily="34" charset="0"/>
              </a:rPr>
              <a:t>321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"Aryan"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s1.display();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s2.display();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8873923" y="5776569"/>
            <a:ext cx="1829571" cy="61555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Output:111 Karan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321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Aryan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014695" y="5957023"/>
            <a:ext cx="932919" cy="2546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1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ភ្នំពេញ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Method, Class &amp; Object</a:t>
            </a:r>
            <a:endParaRPr lang="km-KH" sz="3200" b="1" dirty="0">
              <a:solidFill>
                <a:schemeClr val="accent2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  <a:p>
            <a:pPr algn="ctr">
              <a:lnSpc>
                <a:spcPct val="150000"/>
              </a:lnSpc>
            </a:pPr>
            <a:endParaRPr lang="en-US" sz="1050" b="1" dirty="0"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  <a:p>
            <a:pPr algn="ctr"/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ហ៊ុំ វ័ន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ជាគីមហៅ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ស៊ាង គង្គា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ជឹម មីនា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គីម ប៊ុនហុង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២.៣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this &amp; this()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1264" y="2013201"/>
            <a:ext cx="104607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this()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អាចត្រូវបានប្រើដើម្បីហៅ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current class 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6998" y="1582314"/>
            <a:ext cx="3555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&amp; this() </a:t>
            </a:r>
          </a:p>
        </p:txBody>
      </p:sp>
      <p:sp>
        <p:nvSpPr>
          <p:cNvPr id="4" name="Rectangle 3"/>
          <p:cNvSpPr/>
          <p:nvPr/>
        </p:nvSpPr>
        <p:spPr>
          <a:xfrm>
            <a:off x="615774" y="2572544"/>
            <a:ext cx="6757299" cy="418576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Student13{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1400" b="1" dirty="0" err="1" smtClean="0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 id;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String name;  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Student13(){</a:t>
            </a:r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(“default constructor is invoked”)}</a:t>
            </a: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Student13(</a:t>
            </a:r>
            <a:r>
              <a:rPr lang="en-US" sz="1400" b="1" dirty="0" err="1" smtClean="0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id,String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name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){</a:t>
            </a:r>
          </a:p>
          <a:p>
            <a:pPr algn="just"/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 this();//it is used to invoked current class constructor.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id = id;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name = name;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}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display(){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(id+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" "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+name);}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Student10 s1 =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Student10(</a:t>
            </a:r>
            <a:r>
              <a:rPr lang="en-US" sz="1400" dirty="0">
                <a:solidFill>
                  <a:srgbClr val="C00000"/>
                </a:solidFill>
                <a:latin typeface="Verdana" panose="020B0604030504040204" pitchFamily="34" charset="0"/>
              </a:rPr>
              <a:t>111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"Karan"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Student10 s2 =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Student10(</a:t>
            </a:r>
            <a:r>
              <a:rPr lang="en-US" sz="1400" dirty="0">
                <a:solidFill>
                  <a:srgbClr val="C00000"/>
                </a:solidFill>
                <a:latin typeface="Verdana" panose="020B0604030504040204" pitchFamily="34" charset="0"/>
              </a:rPr>
              <a:t>321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"Aryan"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s1.display();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s2.display();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697882" y="5453403"/>
            <a:ext cx="2990128" cy="12618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Output: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d</a:t>
            </a: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efault constructor is invoked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default 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constructor is </a:t>
            </a: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invoked</a:t>
            </a:r>
            <a:endParaRPr lang="en-US" sz="1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111 Karan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321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Aryan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448589" y="5957024"/>
            <a:ext cx="932919" cy="2546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6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២.៣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this &amp; this()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1264" y="2013201"/>
            <a:ext cx="10460736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តើប្រើប្រាស់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this() constructor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បាននៅកន្លែងណា?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6998" y="1582314"/>
            <a:ext cx="3555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&amp; this()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2433" y="2571046"/>
            <a:ext cx="6757299" cy="418576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Student13{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1400" b="1" dirty="0" err="1" smtClean="0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 id;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String name;  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Student13(){</a:t>
            </a:r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(“default constructor is invoked”)}</a:t>
            </a: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Student13(</a:t>
            </a:r>
            <a:r>
              <a:rPr lang="en-US" sz="1400" b="1" dirty="0" err="1" smtClean="0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id,String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name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){</a:t>
            </a:r>
          </a:p>
          <a:p>
            <a:pPr algn="just"/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 this();//it is used to invoked current class constructor.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id = id;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name = name;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}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display(){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(id+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" "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+name);}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Student10 s1 =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Student10(</a:t>
            </a:r>
            <a:r>
              <a:rPr lang="en-US" sz="1400" dirty="0">
                <a:solidFill>
                  <a:srgbClr val="C00000"/>
                </a:solidFill>
                <a:latin typeface="Verdana" panose="020B0604030504040204" pitchFamily="34" charset="0"/>
              </a:rPr>
              <a:t>111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"Karan"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Student10 s2 =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Student10(</a:t>
            </a:r>
            <a:r>
              <a:rPr lang="en-US" sz="1400" dirty="0">
                <a:solidFill>
                  <a:srgbClr val="C00000"/>
                </a:solidFill>
                <a:latin typeface="Verdana" panose="020B0604030504040204" pitchFamily="34" charset="0"/>
              </a:rPr>
              <a:t>321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"Aryan"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s1.display();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s2.display();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8746601" y="5453403"/>
            <a:ext cx="2990128" cy="12618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Output: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d</a:t>
            </a: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efault constructor is invoked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default </a:t>
            </a: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constructor is </a:t>
            </a: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invoked</a:t>
            </a:r>
            <a:endParaRPr lang="en-US" sz="1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111 Karan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321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Aryan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813682" y="5957024"/>
            <a:ext cx="932919" cy="2546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0848" y="2817703"/>
            <a:ext cx="3715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យើងអាចប្រើប្រាស់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បានម្តងទៀតនៅក្នុង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 វាជួយ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maintain the chain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រវាង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និង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២.៣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this &amp; this()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1264" y="2013201"/>
            <a:ext cx="10460736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keyword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អាចត្រូវបានប្រើដើម្បីហៅ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current method (implicitly)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6998" y="1582314"/>
            <a:ext cx="3555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&amp; this() </a:t>
            </a:r>
          </a:p>
        </p:txBody>
      </p:sp>
      <p:pic>
        <p:nvPicPr>
          <p:cNvPr id="3074" name="Picture 2" descr="this keywo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68" y="2677842"/>
            <a:ext cx="5322242" cy="381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52304" y="2923625"/>
            <a:ext cx="6096000" cy="332398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>
            <a:spAutoFit/>
          </a:bodyPr>
          <a:lstStyle/>
          <a:p>
            <a:pPr algn="just"/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S{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m(){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"method is invoked"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400" b="1" dirty="0" smtClean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n(){  </a:t>
            </a:r>
          </a:p>
          <a:p>
            <a:pPr algn="just"/>
            <a:r>
              <a:rPr lang="en-US" sz="1400" b="1" dirty="0" err="1" smtClean="0">
                <a:solidFill>
                  <a:srgbClr val="006699"/>
                </a:solidFill>
                <a:latin typeface="Verdana" panose="020B0604030504040204" pitchFamily="34" charset="0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.m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  <a:r>
              <a:rPr lang="en-US" sz="1400" dirty="0">
                <a:solidFill>
                  <a:srgbClr val="008200"/>
                </a:solidFill>
                <a:latin typeface="Verdana" panose="020B0604030504040204" pitchFamily="34" charset="0"/>
              </a:rPr>
              <a:t>//no need because compiler does it for you.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algn="just"/>
            <a:r>
              <a:rPr lang="en-US" sz="1400" b="1" dirty="0" smtClean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p(){  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n();</a:t>
            </a:r>
            <a:r>
              <a:rPr lang="en-US" sz="1400" dirty="0">
                <a:solidFill>
                  <a:srgbClr val="008200"/>
                </a:solidFill>
                <a:latin typeface="Verdana" panose="020B0604030504040204" pitchFamily="34" charset="0"/>
              </a:rPr>
              <a:t>//complier will add this to invoke n() method as </a:t>
            </a:r>
            <a:r>
              <a:rPr lang="en-US" sz="1400" dirty="0" err="1">
                <a:solidFill>
                  <a:srgbClr val="008200"/>
                </a:solidFill>
                <a:latin typeface="Verdana" panose="020B0604030504040204" pitchFamily="34" charset="0"/>
              </a:rPr>
              <a:t>this.n</a:t>
            </a:r>
            <a:r>
              <a:rPr lang="en-US" sz="1400" dirty="0">
                <a:solidFill>
                  <a:srgbClr val="008200"/>
                </a:solidFill>
                <a:latin typeface="Verdana" panose="020B0604030504040204" pitchFamily="34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S s1 =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S();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s1.p();  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746601" y="5822735"/>
            <a:ext cx="2990128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Output: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Method is invoked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813682" y="5957024"/>
            <a:ext cx="932919" cy="2546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4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២.៣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this &amp; this()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1264" y="2013201"/>
            <a:ext cx="10460736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keyword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បញ្ជូន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argument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6998" y="1582314"/>
            <a:ext cx="3555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&amp; this()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2901" y="2858062"/>
            <a:ext cx="6096000" cy="267765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>
            <a:spAutoFit/>
          </a:bodyPr>
          <a:lstStyle/>
          <a:p>
            <a:pPr algn="just"/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S2{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m(S2 </a:t>
            </a:r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obj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){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Verdana" panose="020B0604030504040204" pitchFamily="34" charset="0"/>
              </a:rPr>
              <a:t>"method is invoked"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400" b="1" dirty="0" smtClean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p(){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m(this);</a:t>
            </a:r>
            <a:r>
              <a:rPr lang="en-US" sz="1400" dirty="0" smtClean="0">
                <a:solidFill>
                  <a:srgbClr val="008200"/>
                </a:solidFill>
                <a:latin typeface="Verdana" panose="020B0604030504040204" pitchFamily="34" charset="0"/>
              </a:rPr>
              <a:t>//</a:t>
            </a:r>
            <a:r>
              <a:rPr lang="en-US" sz="1400" dirty="0">
                <a:solidFill>
                  <a:srgbClr val="008200"/>
                </a:solidFill>
                <a:latin typeface="Verdana" panose="020B0604030504040204" pitchFamily="34" charset="0"/>
              </a:rPr>
              <a:t>no need because compiler does it for you.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S s1 =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S();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s1.p();  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}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687360" y="4931484"/>
            <a:ext cx="2990128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Output: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Method is invoked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754441" y="5065773"/>
            <a:ext cx="932919" cy="2546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8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២.៣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this &amp; this()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1264" y="2013201"/>
            <a:ext cx="104607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his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អាចបញ្ជូន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argument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នៅពេលដែលហៅ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6998" y="1582314"/>
            <a:ext cx="3555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&amp; this()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6998" y="2884738"/>
            <a:ext cx="6215606" cy="375487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B{  </a:t>
            </a:r>
          </a:p>
          <a:p>
            <a:pPr algn="just"/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A4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B(A4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){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.obj=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display(){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obj.data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sz="1400" dirty="0">
                <a:solidFill>
                  <a:srgbClr val="008200"/>
                </a:solidFill>
                <a:latin typeface="Verdana" panose="020B0604030504040204" pitchFamily="34" charset="0"/>
              </a:rPr>
              <a:t>//using data member of A4 class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sz="1400" b="1" dirty="0" smtClean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A4{  </a:t>
            </a:r>
            <a:endParaRPr lang="km-KH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4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data=</a:t>
            </a:r>
            <a:r>
              <a:rPr lang="en-US" sz="1400" dirty="0">
                <a:solidFill>
                  <a:srgbClr val="C00000"/>
                </a:solidFill>
                <a:latin typeface="Verdana" panose="020B0604030504040204" pitchFamily="34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A4(){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B b=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B(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b.display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A4 a=</a:t>
            </a:r>
            <a:r>
              <a:rPr lang="en-US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A4();  </a:t>
            </a: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428091" y="5822734"/>
            <a:ext cx="906685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Output: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10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495172" y="5957023"/>
            <a:ext cx="932919" cy="2546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២.៣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this &amp; this()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1264" y="2013201"/>
            <a:ext cx="10460736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keyword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អាចត្រូវបានប្រើដើម្បី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current class instance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6998" y="1582314"/>
            <a:ext cx="3555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&amp; this()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902" y="2660503"/>
            <a:ext cx="10460736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ដែលអាច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8410" y="3352637"/>
            <a:ext cx="7604566" cy="175432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return_type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method_name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(){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algn="just"/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return_type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method_name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(){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54983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២.៣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this &amp; this()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1264" y="2013201"/>
            <a:ext cx="10460736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 keyword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អាចត្រូវបានប្រើដើម្បី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current class instance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6998" y="1582314"/>
            <a:ext cx="3555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&amp; this()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1264" y="2571046"/>
            <a:ext cx="6602508" cy="34163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A{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getA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(){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"Hello java"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);}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Test1{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A().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getA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880429" y="5359747"/>
            <a:ext cx="1425617" cy="52322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Output: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Hello Java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947510" y="5494036"/>
            <a:ext cx="932919" cy="2546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9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២.៤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object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120" y="1642420"/>
            <a:ext cx="104607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 	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ClassName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ObjectName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Construtor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ClassName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ObjectName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Construtor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(v1,v2,v3,…);</a:t>
            </a:r>
          </a:p>
          <a:p>
            <a:pPr>
              <a:lnSpc>
                <a:spcPct val="150000"/>
              </a:lnSpc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ឧទាហរណ៍៖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Computer com1= new Computer();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Computer com2= new Computer(“dell”, 14.0 , 500 , 4);</a:t>
            </a:r>
          </a:p>
          <a:p>
            <a:pPr>
              <a:lnSpc>
                <a:spcPct val="150000"/>
              </a:lnSpc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7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55920" y="2003007"/>
            <a:ext cx="75713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www.javatpoint.com/this-keyword</a:t>
            </a:r>
            <a:r>
              <a:rPr lang="en-US" dirty="0" smtClean="0"/>
              <a:t>	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docs.oracle.com/javase/tutorial/java/javaOO/thiskey.html</a:t>
            </a:r>
            <a:r>
              <a:rPr lang="en-US" dirty="0" smtClean="0"/>
              <a:t>	</a:t>
            </a:r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www.tutorialspoint.com/java/java_methods.htm</a:t>
            </a:r>
            <a:r>
              <a:rPr lang="en-US" dirty="0" smtClean="0"/>
              <a:t>	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docs.oracle.com/javase/tutorial/java/javaOO/objectcreation.html</a:t>
            </a:r>
            <a:r>
              <a:rPr lang="en-US" dirty="0" smtClean="0"/>
              <a:t>	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347892"/>
            <a:ext cx="10994127" cy="1014664"/>
          </a:xfrm>
        </p:spPr>
        <p:txBody>
          <a:bodyPr>
            <a:normAutofit/>
          </a:bodyPr>
          <a:lstStyle/>
          <a:p>
            <a:r>
              <a:rPr lang="km-KH" sz="2800" dirty="0" smtClean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ឯកសារយោង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5920" y="1541342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website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5920" y="325117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E-book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5920" y="3659121"/>
            <a:ext cx="650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Beginning Java 8 Fundamentals ,</a:t>
            </a:r>
            <a:r>
              <a:rPr lang="en-US" dirty="0" err="1" smtClean="0"/>
              <a:t>Kishori</a:t>
            </a:r>
            <a:r>
              <a:rPr lang="en-US" dirty="0" smtClean="0"/>
              <a:t> </a:t>
            </a:r>
            <a:r>
              <a:rPr lang="en-US" dirty="0" err="1" smtClean="0"/>
              <a:t>Sharan</a:t>
            </a:r>
            <a:r>
              <a:rPr lang="en-US" dirty="0" smtClean="0"/>
              <a:t>, page 205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8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44306" y="1574163"/>
            <a:ext cx="9487300" cy="507047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១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. Java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១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ស្វែងយល់អំពីរចនាសម្ព័ន្ធរបស់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Method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២.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 ស្វែងយល់អំពី Return Type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៣.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ស្វែងយល់អំពី  Access Modifier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៤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ស្វែងយល់អំពី 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Parameter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2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44306" y="1574163"/>
            <a:ext cx="9487300" cy="507047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២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. Class &amp; Object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១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. ស្វែងយល់អំពី Class Structure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២.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 ស្វែងយល់អំពី Constructor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៣.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ស្វែងយល់អំពី  this &amp; this()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៤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ស្វែងយល់អំពី 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Object Creation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47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១.១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</a:t>
            </a:r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រចនាសម្ព័ន្ធរបស់ 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Method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120" y="1642420"/>
            <a:ext cx="104607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គឺ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member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ដែលអនុវត្តនូវសកម្មភាព មុខងារអ្វីមួយ។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statement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មួយឬច្រើន។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ដែលសរសេរបានល្អគឺវាអនុវត្តការងារតែមួយគត់។</a:t>
            </a:r>
          </a:p>
          <a:p>
            <a:pPr>
              <a:lnSpc>
                <a:spcPct val="150000"/>
              </a:lnSpc>
            </a:pP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Method: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modifier return-type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methodName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(parameter-list){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//statements;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7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១.១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</a:t>
            </a:r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រចនាសម្ព័ន្ធរបស់ 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Method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120" y="1642420"/>
            <a:ext cx="1046073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ចែកចេញជា ៤ ប្រភេទគឺ៖</a:t>
            </a:r>
          </a:p>
          <a:p>
            <a:pPr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និង​គ្មាន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និង​មាន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ឈ្មោះរបស់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ត្រូវផ្តើមដោយអក្សរតូចនៅពាក្យទីមួយហើយព្យាង្គទី១នៃពាក្យទីត្រូវ</a:t>
            </a:r>
            <a:b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ផ្តើមដោយអក្សរធំបើមានច្រើនពាក្យធ្វើដូច្នេះដែរ។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95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១.២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 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Return Type </a:t>
            </a:r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របស់ 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Method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120" y="1642420"/>
            <a:ext cx="10460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គឹជា ប្រភេទនៃតម្លៃរបស់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ដែលវាអនុវត្តរួច ហើយផ្តល់តម្លៃអោយអ្នកប្រើប្រាស់។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អាចជា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,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double, long, string…  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មួយមិនត្រូវការផ្តល់តម្លៃទៅអោយគេទេនោះ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របស់វាអាចជា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1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១.៣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 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Access Modifier </a:t>
            </a:r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របស់ 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Method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120" y="1642420"/>
            <a:ext cx="104607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មួយអាចអោយគេ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ដទៃបានឬមិនបានគឺដោយសារការប្រើប្រាស់នូវ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modifier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Modifier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គឺប្រើដើម្បីកំនត់កម្រិតនៃការ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Modifier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៤ ប្រភេទគឺ៖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 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បានតែនៅក្នុង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: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អាច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បាននៅក្នុង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package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ជាមួយគ្នា។ នៅពេលដែល</a:t>
            </a:r>
            <a:b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យើងមិនសរសេរវា នោះវានឹងក្លាយជា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Default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Protected 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បាននៅក្នុង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package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ជាមួយគ្នា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subclass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របសវា។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បាននៅគ្រប់ទីកន្លែង។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4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១.៣</a:t>
            </a:r>
            <a:r>
              <a:rPr lang="ca-E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 ស្វែងយល់អំពី 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Access Modifier </a:t>
            </a:r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របស់ </a:t>
            </a:r>
            <a:r>
              <a:rPr lang="en-US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Method</a:t>
            </a:r>
            <a:r>
              <a:rPr lang="km-KH" sz="2800" dirty="0">
                <a:solidFill>
                  <a:srgbClr val="003399"/>
                </a:solidFill>
                <a:latin typeface="Arial Black" panose="020B0A04020102020204" pitchFamily="34" charset="0"/>
                <a:cs typeface="Khmer OS Muol Light" panose="02000500000000020004" pitchFamily="2" charset="0"/>
              </a:rPr>
              <a:t>(ត)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72520"/>
              </p:ext>
            </p:extLst>
          </p:nvPr>
        </p:nvGraphicFramePr>
        <p:xfrm>
          <a:off x="310638" y="1788810"/>
          <a:ext cx="11604400" cy="40055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20880">
                  <a:extLst>
                    <a:ext uri="{9D8B030D-6E8A-4147-A177-3AD203B41FA5}">
                      <a16:colId xmlns:a16="http://schemas.microsoft.com/office/drawing/2014/main" xmlns="" val="2328227950"/>
                    </a:ext>
                  </a:extLst>
                </a:gridCol>
                <a:gridCol w="2320880">
                  <a:extLst>
                    <a:ext uri="{9D8B030D-6E8A-4147-A177-3AD203B41FA5}">
                      <a16:colId xmlns:a16="http://schemas.microsoft.com/office/drawing/2014/main" xmlns="" val="3826685958"/>
                    </a:ext>
                  </a:extLst>
                </a:gridCol>
                <a:gridCol w="2320880">
                  <a:extLst>
                    <a:ext uri="{9D8B030D-6E8A-4147-A177-3AD203B41FA5}">
                      <a16:colId xmlns:a16="http://schemas.microsoft.com/office/drawing/2014/main" xmlns="" val="1715612913"/>
                    </a:ext>
                  </a:extLst>
                </a:gridCol>
                <a:gridCol w="2320880">
                  <a:extLst>
                    <a:ext uri="{9D8B030D-6E8A-4147-A177-3AD203B41FA5}">
                      <a16:colId xmlns:a16="http://schemas.microsoft.com/office/drawing/2014/main" xmlns="" val="1165682011"/>
                    </a:ext>
                  </a:extLst>
                </a:gridCol>
                <a:gridCol w="2320880">
                  <a:extLst>
                    <a:ext uri="{9D8B030D-6E8A-4147-A177-3AD203B41FA5}">
                      <a16:colId xmlns:a16="http://schemas.microsoft.com/office/drawing/2014/main" xmlns="" val="3516787849"/>
                    </a:ext>
                  </a:extLst>
                </a:gridCol>
              </a:tblGrid>
              <a:tr h="756203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130550" marR="130550" marT="65274" marB="652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នៅក្នុង </a:t>
                      </a: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class </a:t>
                      </a:r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ជាមួយគ្នា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130550" marR="130550" marT="65274" marB="652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ក្នុង </a:t>
                      </a: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package </a:t>
                      </a:r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ជាមួយគ្នា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130550" marR="130550" marT="65274" marB="652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នៅក្នុង </a:t>
                      </a: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subclass</a:t>
                      </a:r>
                    </a:p>
                  </a:txBody>
                  <a:tcPr marL="130550" marR="130550" marT="65274" marB="652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ក្នុង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package </a:t>
                      </a:r>
                      <a:r>
                        <a:rPr lang="km-KH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ផ្សេងគ្នា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130550" marR="130550" marT="65274" marB="65274"/>
                </a:tc>
                <a:extLst>
                  <a:ext uri="{0D108BD9-81ED-4DB2-BD59-A6C34878D82A}">
                    <a16:rowId xmlns:a16="http://schemas.microsoft.com/office/drawing/2014/main" xmlns="" val="1151128221"/>
                  </a:ext>
                </a:extLst>
              </a:tr>
              <a:tr h="75620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Public</a:t>
                      </a:r>
                    </a:p>
                  </a:txBody>
                  <a:tcPr marL="130550" marR="130550" marT="65274" marB="652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  <a:sym typeface="Monotype Sorts" panose="01010601010101010101" pitchFamily="2" charset="2"/>
                        </a:rPr>
                        <a:t>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130550" marR="130550" marT="65274" marB="65274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  <a:sym typeface="Monotype Sorts" panose="01010601010101010101" pitchFamily="2" charset="2"/>
                        </a:rPr>
                        <a:t>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algn="ctr"/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130550" marR="130550" marT="65274" marB="65274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  <a:sym typeface="Monotype Sorts" panose="01010601010101010101" pitchFamily="2" charset="2"/>
                        </a:rPr>
                        <a:t>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algn="ctr"/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130550" marR="130550" marT="65274" marB="65274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  <a:sym typeface="Monotype Sorts" panose="01010601010101010101" pitchFamily="2" charset="2"/>
                        </a:rPr>
                        <a:t>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algn="ctr"/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130550" marR="130550" marT="65274" marB="65274"/>
                </a:tc>
                <a:extLst>
                  <a:ext uri="{0D108BD9-81ED-4DB2-BD59-A6C34878D82A}">
                    <a16:rowId xmlns:a16="http://schemas.microsoft.com/office/drawing/2014/main" xmlns="" val="1412383985"/>
                  </a:ext>
                </a:extLst>
              </a:tr>
              <a:tr h="75620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Protected</a:t>
                      </a:r>
                    </a:p>
                  </a:txBody>
                  <a:tcPr marL="130550" marR="130550" marT="65274" marB="65274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  <a:sym typeface="Monotype Sorts" panose="01010601010101010101" pitchFamily="2" charset="2"/>
                        </a:rPr>
                        <a:t>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algn="ctr"/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130550" marR="130550" marT="65274" marB="65274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  <a:sym typeface="Monotype Sorts" panose="01010601010101010101" pitchFamily="2" charset="2"/>
                        </a:rPr>
                        <a:t>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algn="ctr"/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130550" marR="130550" marT="65274" marB="65274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  <a:sym typeface="Monotype Sorts" panose="01010601010101010101" pitchFamily="2" charset="2"/>
                        </a:rPr>
                        <a:t>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algn="ctr"/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130550" marR="130550" marT="65274" marB="652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  <a:sym typeface="Monotype Sorts" panose="01010601010101010101" pitchFamily="2" charset="2"/>
                        </a:rPr>
                        <a:t>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130550" marR="130550" marT="65274" marB="65274"/>
                </a:tc>
                <a:extLst>
                  <a:ext uri="{0D108BD9-81ED-4DB2-BD59-A6C34878D82A}">
                    <a16:rowId xmlns:a16="http://schemas.microsoft.com/office/drawing/2014/main" xmlns="" val="1013800989"/>
                  </a:ext>
                </a:extLst>
              </a:tr>
              <a:tr h="75620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Default</a:t>
                      </a:r>
                    </a:p>
                  </a:txBody>
                  <a:tcPr marL="130550" marR="130550" marT="65274" marB="65274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  <a:sym typeface="Monotype Sorts" panose="01010601010101010101" pitchFamily="2" charset="2"/>
                        </a:rPr>
                        <a:t>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algn="ctr"/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130550" marR="130550" marT="65274" marB="65274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  <a:sym typeface="Monotype Sorts" panose="01010601010101010101" pitchFamily="2" charset="2"/>
                        </a:rPr>
                        <a:t>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algn="ctr"/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130550" marR="130550" marT="65274" marB="652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  <a:sym typeface="Monotype Sorts" panose="01010601010101010101" pitchFamily="2" charset="2"/>
                        </a:rPr>
                        <a:t>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130550" marR="130550" marT="65274" marB="652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  <a:sym typeface="Monotype Sorts" panose="01010601010101010101" pitchFamily="2" charset="2"/>
                        </a:rPr>
                        <a:t>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130550" marR="130550" marT="65274" marB="65274"/>
                </a:tc>
                <a:extLst>
                  <a:ext uri="{0D108BD9-81ED-4DB2-BD59-A6C34878D82A}">
                    <a16:rowId xmlns:a16="http://schemas.microsoft.com/office/drawing/2014/main" xmlns="" val="87496922"/>
                  </a:ext>
                </a:extLst>
              </a:tr>
              <a:tr h="75620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Private</a:t>
                      </a:r>
                    </a:p>
                  </a:txBody>
                  <a:tcPr marL="130550" marR="130550" marT="65274" marB="65274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  <a:sym typeface="Monotype Sorts" panose="01010601010101010101" pitchFamily="2" charset="2"/>
                        </a:rPr>
                        <a:t>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  <a:p>
                      <a:pPr algn="ctr"/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130550" marR="130550" marT="65274" marB="652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  <a:sym typeface="Monotype Sorts" panose="01010601010101010101" pitchFamily="2" charset="2"/>
                        </a:rPr>
                        <a:t>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130550" marR="130550" marT="65274" marB="652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  <a:sym typeface="Monotype Sorts" panose="01010601010101010101" pitchFamily="2" charset="2"/>
                        </a:rPr>
                        <a:t></a:t>
                      </a:r>
                      <a:endParaRPr lang="en-US" sz="22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130550" marR="130550" marT="65274" marB="652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  <a:sym typeface="Monotype Sorts" panose="01010601010101010101" pitchFamily="2" charset="2"/>
                        </a:rPr>
                        <a:t></a:t>
                      </a:r>
                      <a:endParaRPr lang="en-US" sz="22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130550" marR="130550" marT="65274" marB="65274"/>
                </a:tc>
                <a:extLst>
                  <a:ext uri="{0D108BD9-81ED-4DB2-BD59-A6C34878D82A}">
                    <a16:rowId xmlns:a16="http://schemas.microsoft.com/office/drawing/2014/main" xmlns="" val="81413419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637488" y="2662443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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1979" y="2662443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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5688" y="2662443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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99397" y="2662443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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37488" y="3469471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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1978" y="3469471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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85687" y="3469471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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7488" y="4276499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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71978" y="4276499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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37488" y="5083527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  <a:sym typeface="Wingdings" panose="05000000000000000000" pitchFamily="2" charset="2"/>
              </a:rPr>
              <a:t>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5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1182</Words>
  <Application>Microsoft Office PowerPoint</Application>
  <PresentationFormat>Widescreen</PresentationFormat>
  <Paragraphs>385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 Unicode MS</vt:lpstr>
      <vt:lpstr>Microsoft YaHei UI</vt:lpstr>
      <vt:lpstr>Monotype Sorts</vt:lpstr>
      <vt:lpstr>Arial</vt:lpstr>
      <vt:lpstr>Arial Black</vt:lpstr>
      <vt:lpstr>DaunPenh</vt:lpstr>
      <vt:lpstr>Khmer OS Battambang</vt:lpstr>
      <vt:lpstr>Khmer OS Muol Light</vt:lpstr>
      <vt:lpstr>Verdana</vt:lpstr>
      <vt:lpstr>Wingdings</vt:lpstr>
      <vt:lpstr>TS102922647</vt:lpstr>
      <vt:lpstr>PowerPoint Presentation</vt:lpstr>
      <vt:lpstr>ថ្នាក់ ភ្នំពេញ</vt:lpstr>
      <vt:lpstr>មាតិកា</vt:lpstr>
      <vt:lpstr>មាតិកា</vt:lpstr>
      <vt:lpstr>១.១ ស្វែងយល់អំពីរចនាសម្ព័ន្ធរបស់ Method</vt:lpstr>
      <vt:lpstr>១.១ ស្វែងយល់អំពីរចនាសម្ព័ន្ធរបស់ Method</vt:lpstr>
      <vt:lpstr>១.២ ស្វែងយល់អំពី Return Type របស់ Method</vt:lpstr>
      <vt:lpstr>១.៣ ស្វែងយល់អំពី Access Modifier របស់ Method</vt:lpstr>
      <vt:lpstr>១.៣ ស្វែងយល់អំពី Access Modifier របស់ Method(ត)</vt:lpstr>
      <vt:lpstr>១.៣ ស្វែងយល់អំពី Parameter របស់ Method</vt:lpstr>
      <vt:lpstr>២.១ ស្វែងយល់អំពីរចនាសម្ព័ន្ធរបស់ Class</vt:lpstr>
      <vt:lpstr>២.១ ស្វែងយល់អំពីរចនាសម្ព័ន្ធរបស់ Class(ត)</vt:lpstr>
      <vt:lpstr>២.២ ស្វែងយល់អំពីConstructorរបស់ Class</vt:lpstr>
      <vt:lpstr>២.២ ស្វែងយល់អំពីConstructorរបស់ Class(ត)</vt:lpstr>
      <vt:lpstr>២.២ ស្វែងយល់អំពីConstructorរបស់ Class(ត)</vt:lpstr>
      <vt:lpstr>២.៣ ស្វែងយល់អំពីthis &amp; this()</vt:lpstr>
      <vt:lpstr>២.៣ ស្វែងយល់អំពីthis &amp; this()</vt:lpstr>
      <vt:lpstr>២.៣ ស្វែងយល់អំពីthis &amp; this()</vt:lpstr>
      <vt:lpstr>២.៣ ស្វែងយល់អំពីthis &amp; this()</vt:lpstr>
      <vt:lpstr>២.៣ ស្វែងយល់អំពីthis &amp; this()</vt:lpstr>
      <vt:lpstr>២.៣ ស្វែងយល់អំពីthis &amp; this()</vt:lpstr>
      <vt:lpstr>២.៣ ស្វែងយល់អំពីthis &amp; this()</vt:lpstr>
      <vt:lpstr>២.៣ ស្វែងយល់អំពីthis &amp; this()</vt:lpstr>
      <vt:lpstr>២.៣ ស្វែងយល់អំពីthis &amp; this()</vt:lpstr>
      <vt:lpstr>២.៣ ស្វែងយល់អំពីthis &amp; this()</vt:lpstr>
      <vt:lpstr>២.៣ ស្វែងយល់អំពីthis &amp; this()</vt:lpstr>
      <vt:lpstr>២.៤ ស្វែងយល់អំពីobject</vt:lpstr>
      <vt:lpstr>ឯកសារយោង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2016-04-19T01:01:19Z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