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503" r:id="rId3"/>
    <p:sldId id="505" r:id="rId4"/>
    <p:sldId id="426" r:id="rId5"/>
    <p:sldId id="506" r:id="rId6"/>
    <p:sldId id="428" r:id="rId7"/>
    <p:sldId id="515" r:id="rId8"/>
    <p:sldId id="527" r:id="rId9"/>
    <p:sldId id="507" r:id="rId10"/>
    <p:sldId id="528" r:id="rId11"/>
    <p:sldId id="508" r:id="rId12"/>
    <p:sldId id="516" r:id="rId13"/>
    <p:sldId id="517" r:id="rId14"/>
    <p:sldId id="518" r:id="rId15"/>
    <p:sldId id="522" r:id="rId16"/>
    <p:sldId id="523" r:id="rId17"/>
    <p:sldId id="510" r:id="rId18"/>
    <p:sldId id="514" r:id="rId19"/>
    <p:sldId id="511" r:id="rId20"/>
    <p:sldId id="525" r:id="rId21"/>
    <p:sldId id="526" r:id="rId22"/>
    <p:sldId id="512" r:id="rId23"/>
    <p:sldId id="513" r:id="rId24"/>
    <p:sldId id="439" r:id="rId25"/>
    <p:sldId id="4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1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0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1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7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this-keyword" TargetMode="External"/><Relationship Id="rId2" Type="http://schemas.openxmlformats.org/officeDocument/2006/relationships/hyperlink" Target="http://javabeginnerstutorial.com/core-java-tutorial/this-keyword-in-j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java/javaOO/objectcreation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Access modifier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គឺជាការកំណត់ កំរិត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ផ្សែងទៀតអាចប្រើនៅ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បាន។</a:t>
            </a:r>
          </a:p>
          <a:p>
            <a:pPr marL="204788" indent="-204788"/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៤ 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  <a:endParaRPr lang="km-KH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	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	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បានគ្រប់កន្លែង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 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 ហើយនិង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	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ជាមួយគ្នាទេ។</a:t>
            </a:r>
          </a:p>
          <a:p>
            <a:pPr marL="204788" indent="-204788"/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Access modifier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58793" y="19234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/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92" y="1689792"/>
            <a:ext cx="8277727" cy="5168208"/>
          </a:xfrm>
        </p:spPr>
      </p:pic>
    </p:spTree>
    <p:extLst>
      <p:ext uri="{BB962C8B-B14F-4D97-AF65-F5344CB8AC3E}">
        <p14:creationId xmlns:p14="http://schemas.microsoft.com/office/powerpoint/2010/main" val="32506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Access modifier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Chart</a:t>
            </a:r>
          </a:p>
          <a:p>
            <a:pPr marL="204788" indent="-204788"/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58793" y="19234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/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04" y="2370252"/>
            <a:ext cx="8956268" cy="37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5" y="1771048"/>
            <a:ext cx="11342206" cy="43122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600" b="1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km-KH" sz="2400" dirty="0"/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គឺសំដៅទៅលើ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of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/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នៅពេលដែលយើងប្រកាស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​​។ ហើយវាចាំទទួលតម្លៃពិតពី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Arguments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ដែលនិងត្រូវផ្តល់តម្លៃទៅឲ្យ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en-US" sz="2400" dirty="0" smtClean="0"/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ដែលវាជាអ្នកផ្តល់តម្លៃពិតទៅ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 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យើងអាចប្រកាស ជាមួយ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type(float, double,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…), Object,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58793" y="19234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/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Passing Primitive Data Type Arguments: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Parameters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គឺជាការប្រកាស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ជាលក្ខណៈ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float, double,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passPrimitive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p){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 = 14;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58793" y="19234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/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Passing Reference Data Type Arguments: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Parameters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គឺជាការផ្តល់តម្លៃទៅអោយ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static void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passReference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(Student s){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s= new Student();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58793" y="19234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/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km-KH" sz="2400" b="1" dirty="0" smtClean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 algn="ctr">
              <a:buNone/>
            </a:pPr>
            <a:endParaRPr lang="km-KH" sz="2400" b="1" dirty="0" smtClean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 </a:t>
            </a:r>
            <a:r>
              <a:rPr lang="en-US" sz="6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&amp; Object</a:t>
            </a:r>
            <a:endParaRPr lang="en-US" sz="5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Class Structure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243925" y="1771048"/>
            <a:ext cx="11020927" cy="48977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គឺប្លង់គំរូនៃ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ដូចខាងក្រោម៖</a:t>
            </a:r>
            <a:endParaRPr lang="km-KH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Level access: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កំណត់អាទិភាពឲ្យ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បង្កើតសញ្ញាណឲ្យ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កំណត់ឈ្មោះឲ្យ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Curly brace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បើក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ចាប់ផ្តើមបើកនូវ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instance variable: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ប្លុកនៃការប្រកាសអញ្ញាត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member: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ប្លុកនៃ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function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Curly brace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បិទ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បិទនូវ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</a:t>
            </a:r>
          </a:p>
          <a:p>
            <a:pPr>
              <a:buFontTx/>
              <a:buChar char="-"/>
            </a:pPr>
            <a:endParaRPr lang="km-KH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Khmer OS Battambang" panose="02000500000000020004" pitchFamily="2" charset="0"/>
              <a:buChar char="-"/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11005" y="2188481"/>
            <a:ext cx="6544207" cy="3521687"/>
            <a:chOff x="4907564" y="1802719"/>
            <a:chExt cx="6544207" cy="3521687"/>
          </a:xfrm>
        </p:grpSpPr>
        <p:sp>
          <p:nvSpPr>
            <p:cNvPr id="19" name="TextBox 18"/>
            <p:cNvSpPr txBox="1"/>
            <p:nvPr/>
          </p:nvSpPr>
          <p:spPr>
            <a:xfrm>
              <a:off x="7260771" y="2220686"/>
              <a:ext cx="4191000" cy="2585323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public </a:t>
              </a:r>
              <a:r>
                <a:rPr lang="en-US" b="1" dirty="0">
                  <a:solidFill>
                    <a:srgbClr val="C00000"/>
                  </a:solidFill>
                </a:rPr>
                <a:t>class</a:t>
              </a:r>
              <a:r>
                <a:rPr lang="en-US" b="1" dirty="0"/>
                <a:t> Cat {</a:t>
              </a:r>
            </a:p>
            <a:p>
              <a:endParaRPr lang="en-US" dirty="0"/>
            </a:p>
            <a:p>
              <a:r>
                <a:rPr lang="en-US" dirty="0"/>
                <a:t>String </a:t>
              </a:r>
              <a:r>
                <a:rPr lang="en-US" dirty="0">
                  <a:solidFill>
                    <a:srgbClr val="00B0F0"/>
                  </a:solidFill>
                </a:rPr>
                <a:t>name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00B0F0"/>
                  </a:solidFill>
                </a:rPr>
                <a:t>color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int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F0"/>
                  </a:solidFill>
                </a:rPr>
                <a:t>age</a:t>
              </a:r>
              <a:r>
                <a:rPr lang="en-US" dirty="0"/>
                <a:t>;</a:t>
              </a:r>
            </a:p>
            <a:p>
              <a:endParaRPr lang="en-US" dirty="0"/>
            </a:p>
            <a:p>
              <a:r>
                <a:rPr lang="en-US" b="1" dirty="0">
                  <a:solidFill>
                    <a:srgbClr val="C00000"/>
                  </a:solidFill>
                </a:rPr>
                <a:t>void</a:t>
              </a:r>
              <a:r>
                <a:rPr lang="en-US" b="1" dirty="0"/>
                <a:t> talk</a:t>
              </a:r>
              <a:r>
                <a:rPr lang="en-US" b="1" dirty="0" smtClean="0"/>
                <a:t>(){</a:t>
              </a:r>
              <a:endParaRPr lang="km-KH" b="1" dirty="0" smtClean="0"/>
            </a:p>
            <a:p>
              <a:r>
                <a:rPr lang="en-US" b="1" dirty="0" smtClean="0"/>
                <a:t>      </a:t>
              </a:r>
              <a:r>
                <a:rPr lang="en-US" dirty="0" smtClean="0"/>
                <a:t>System.</a:t>
              </a:r>
              <a:r>
                <a:rPr lang="en-US" b="1" i="1" dirty="0" smtClean="0">
                  <a:solidFill>
                    <a:srgbClr val="00B0F0"/>
                  </a:solidFill>
                </a:rPr>
                <a:t>out</a:t>
              </a:r>
              <a:r>
                <a:rPr lang="en-US" b="1" i="1" dirty="0" smtClean="0"/>
                <a:t>.println</a:t>
              </a:r>
              <a:r>
                <a:rPr lang="en-US" b="1" i="1" dirty="0">
                  <a:solidFill>
                    <a:srgbClr val="00B0F0"/>
                  </a:solidFill>
                </a:rPr>
                <a:t>("Meow!"</a:t>
              </a:r>
              <a:r>
                <a:rPr lang="en-US" b="1" i="1" dirty="0"/>
                <a:t>);</a:t>
              </a:r>
            </a:p>
            <a:p>
              <a:r>
                <a:rPr lang="en-US" dirty="0" smtClean="0"/>
                <a:t>   }</a:t>
              </a:r>
              <a:endParaRPr lang="en-US" dirty="0"/>
            </a:p>
            <a:p>
              <a:r>
                <a:rPr lang="en-US" dirty="0"/>
                <a:t>}</a:t>
              </a:r>
            </a:p>
          </p:txBody>
        </p:sp>
        <p:cxnSp>
          <p:nvCxnSpPr>
            <p:cNvPr id="20" name="Elbow Connector 19"/>
            <p:cNvCxnSpPr/>
            <p:nvPr/>
          </p:nvCxnSpPr>
          <p:spPr>
            <a:xfrm flipV="1">
              <a:off x="6259049" y="2549583"/>
              <a:ext cx="2999487" cy="1322380"/>
            </a:xfrm>
            <a:prstGeom prst="bentConnector3">
              <a:avLst>
                <a:gd name="adj1" fmla="val 18189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flipV="1">
              <a:off x="5632174" y="2997190"/>
              <a:ext cx="1692965" cy="1391755"/>
            </a:xfrm>
            <a:prstGeom prst="bentConnector3">
              <a:avLst>
                <a:gd name="adj1" fmla="val 75832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flipV="1">
              <a:off x="4939748" y="3693067"/>
              <a:ext cx="2385391" cy="1212036"/>
            </a:xfrm>
            <a:prstGeom prst="bentConnector3">
              <a:avLst>
                <a:gd name="adj1" fmla="val 87222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flipV="1">
              <a:off x="4907564" y="4631680"/>
              <a:ext cx="2417575" cy="692726"/>
            </a:xfrm>
            <a:prstGeom prst="bentConnector3">
              <a:avLst>
                <a:gd name="adj1" fmla="val 91112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4907564" y="2104515"/>
              <a:ext cx="4117166" cy="1277401"/>
            </a:xfrm>
            <a:prstGeom prst="bentConnector3">
              <a:avLst>
                <a:gd name="adj1" fmla="val 43563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flipV="1">
              <a:off x="5327374" y="1946360"/>
              <a:ext cx="3017924" cy="951736"/>
            </a:xfrm>
            <a:prstGeom prst="bentConnector3">
              <a:avLst>
                <a:gd name="adj1" fmla="val 40339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flipV="1">
              <a:off x="5250948" y="1802719"/>
              <a:ext cx="2449384" cy="588709"/>
            </a:xfrm>
            <a:prstGeom prst="bentConnector3">
              <a:avLst>
                <a:gd name="adj1" fmla="val 44590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9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Constructor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នៅក្នុងភាសា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ពិសេស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ួ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ប្រើដើម្បីផ្តល់តម្លៃ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ដំបូង​​។​  វា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ផ្តើមដំណើរការមុនគេ([បន្ទាប់ពី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block])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បានបង្កើតពេញលេញ។</a:t>
            </a:r>
          </a:p>
          <a:p>
            <a:pPr marL="204788" indent="-204788"/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ត្រូវគោរពតាមក្បួនច្បាប់២យ៉ាង៖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ត្រូវមានឈ្មោះដូច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បេះបិទ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មាន២ប្រភេទ៖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១.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constructor(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argument)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Cat(){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(“Meow!”);}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Note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បើគ្មាន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នឹងបង្កើត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ដោយស្វ័យប្រវត្តិ។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២.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Parameterized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បានប្រើដើម្បី ផ្តល់នូវតម្លៃផ្សេងៗគ្នាទៅកាន់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ដដែលមួយ។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Constructor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 Class&amp;Object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ផា វ៉ាន់សា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នង ឌីណា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កាន់ ច័ន្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ទប្រសិទ្ធ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សុង សៀកថេ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 ទិត្យ អម្រិតវិជេយ្យោ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074277" y="1771650"/>
            <a:ext cx="4084721" cy="431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Constructor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this &amp; this()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204788" indent="-204788"/>
            <a:r>
              <a:rPr lang="km-KH" sz="2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ការប្រើបា</a:t>
            </a:r>
            <a:r>
              <a:rPr lang="km-KH" sz="2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្រស់</a:t>
            </a:r>
            <a:r>
              <a:rPr lang="en-US" sz="2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This </a:t>
            </a:r>
            <a:r>
              <a:rPr lang="km-KH" sz="2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​ដូច</a:t>
            </a:r>
            <a:r>
              <a:rPr lang="km-KH" sz="2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ជា៖</a:t>
            </a:r>
            <a:endParaRPr lang="km-KH" sz="2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Keyworod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with field)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This()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Overloaded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with constructor)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ទៀតដែលនៅ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ហើយករណី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នេះបើសិនជាយើងមិន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នឹងដាក់វាអោយយើង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ស្វ័យប្រវត្តិ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with Method)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អាចដើរតួ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argument(Parameter)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បាន។ ហើយគេប្រើវាដើម្បី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Event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ក្នុងលក្ខខណ្ឌដែលយើងផ្ត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ទៅអោយអ្វីមួយ។</a:t>
            </a: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Object creation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បីដំណាក់កាល</a:t>
            </a: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  <a:endParaRPr lang="km-KH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ការប្រកាស់ឈ្មោះអោ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ដំណាក់កាលដែល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ដែលជាអ្នកផ្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តើម​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http://javabeginnerstutorial.com/core-java-tutorial/this-keyword-in-java/</a:t>
            </a:r>
            <a:endParaRPr lang="km-KH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http://www.javatpoint.com/this-keyword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https://docs.oracle.com/javase/tutorial/java/javaOO/objectcreation.html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Java Method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400" b="1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1. Structure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modifier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Parameter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Class &amp;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1. Class Structure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his &amp; this()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Object creation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km-KH" sz="2400" b="1" dirty="0" smtClean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 algn="ctr">
              <a:buNone/>
            </a:pPr>
            <a:endParaRPr lang="km-KH" sz="2400" b="1" dirty="0" smtClean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Java Method</a:t>
            </a:r>
            <a:endParaRPr lang="en-US" sz="5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ផ្សំឡើងពី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header and method body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method header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បញ្ជាក់ពី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return value type, method  name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of 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ចំនែកឯ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វិញអាចមានបណ្ដុំនៃ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ច្រើនសម្រាប់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the 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85" y="2082800"/>
            <a:ext cx="7676611" cy="4311650"/>
          </a:xfrm>
        </p:spPr>
      </p:pic>
    </p:spTree>
    <p:extLst>
      <p:ext uri="{BB962C8B-B14F-4D97-AF65-F5344CB8AC3E}">
        <p14:creationId xmlns:p14="http://schemas.microsoft.com/office/powerpoint/2010/main" val="137740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Return type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6391" y="1771048"/>
            <a:ext cx="11020927" cy="4312251"/>
          </a:xfrm>
        </p:spPr>
        <p:txBody>
          <a:bodyPr>
            <a:noAutofit/>
          </a:bodyPr>
          <a:lstStyle/>
          <a:p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ឃ្លា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Return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ប្រើសម្រាប់ឲ្យតម្លៃពី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មួយដោយច្បាស់លាស់។ វាផ្ទៀងផ្ទាត់ដើម្បី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ផ្ទេរទៅឲ្យអ្នកហៅ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400" b="1" dirty="0" smtClean="0">
                <a:latin typeface="Khmer OS Battambang" pitchFamily="2" charset="0"/>
                <a:cs typeface="Khmer OS Battambang" pitchFamily="2" charset="0"/>
              </a:rPr>
              <a:t>អាចជា</a:t>
            </a:r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r>
              <a:rPr lang="ca-ES" sz="2400" b="1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endParaRPr lang="km-KH" sz="2400" b="1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data type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Void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04788" lvl="1" indent="-204788" defTabSz="114300"/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ចំ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នាំ៖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Value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ដែលត្រូវ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ត្រូវតែជាប្រភេទតែ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void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នោះមិនចាំបាច់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អ្វីទាំងអស់</a:t>
            </a:r>
          </a:p>
          <a:p>
            <a:pPr marL="240030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Return type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(បន្ដ)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0575414" cy="4312251"/>
          </a:xfrm>
        </p:spPr>
        <p:txBody>
          <a:bodyPr>
            <a:normAutofit/>
          </a:bodyPr>
          <a:lstStyle/>
          <a:p>
            <a:r>
              <a:rPr lang="km-KH" sz="2400" b="1" dirty="0" smtClean="0">
                <a:latin typeface="Khmer OS Battambang" pitchFamily="2" charset="0"/>
                <a:cs typeface="Khmer OS Battambang" pitchFamily="2" charset="0"/>
              </a:rPr>
              <a:t>ឧទាហរណ៍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៖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3"/>
          <a:stretch/>
        </p:blipFill>
        <p:spPr>
          <a:xfrm>
            <a:off x="3181605" y="1762541"/>
            <a:ext cx="6319583" cy="47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796</Words>
  <Application>Microsoft Office PowerPoint</Application>
  <PresentationFormat>Widescreen</PresentationFormat>
  <Paragraphs>182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មាតិកា</vt:lpstr>
      <vt:lpstr>PowerPoint Presentation</vt:lpstr>
      <vt:lpstr> ១. Structure </vt:lpstr>
      <vt:lpstr> ១. Structure (បន្ត) </vt:lpstr>
      <vt:lpstr> ២. Return type </vt:lpstr>
      <vt:lpstr> ២. Return type (បន្ដ) </vt:lpstr>
      <vt:lpstr> ៣. Access modifier </vt:lpstr>
      <vt:lpstr> ៣. Access modifier (បន្ត) </vt:lpstr>
      <vt:lpstr> ៣. Access modifier (បន្ត) </vt:lpstr>
      <vt:lpstr> ៤. Parameters </vt:lpstr>
      <vt:lpstr> ៤. Parameters (បន្ត) </vt:lpstr>
      <vt:lpstr> ៤. Parameters (តចប់) </vt:lpstr>
      <vt:lpstr>PowerPoint Presentation</vt:lpstr>
      <vt:lpstr> ១. Class Structure </vt:lpstr>
      <vt:lpstr> ២. Constructor </vt:lpstr>
      <vt:lpstr> ២. Constructor (បន្ត) </vt:lpstr>
      <vt:lpstr> ២. Constructor (បន្ត) </vt:lpstr>
      <vt:lpstr> ៣. this &amp; this() </vt:lpstr>
      <vt:lpstr>៤. Object creation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2016-04-19T03:00:54Z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