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41" r:id="rId3"/>
    <p:sldId id="542" r:id="rId4"/>
    <p:sldId id="543" r:id="rId5"/>
    <p:sldId id="553" r:id="rId6"/>
    <p:sldId id="560" r:id="rId7"/>
    <p:sldId id="561" r:id="rId8"/>
    <p:sldId id="562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69" r:id="rId18"/>
    <p:sldId id="570" r:id="rId19"/>
    <p:sldId id="571" r:id="rId20"/>
    <p:sldId id="580" r:id="rId21"/>
    <p:sldId id="581" r:id="rId22"/>
    <p:sldId id="563" r:id="rId23"/>
    <p:sldId id="564" r:id="rId24"/>
    <p:sldId id="565" r:id="rId25"/>
    <p:sldId id="566" r:id="rId26"/>
    <p:sldId id="567" r:id="rId27"/>
    <p:sldId id="568" r:id="rId28"/>
    <p:sldId id="559" r:id="rId29"/>
    <p:sldId id="544" r:id="rId30"/>
    <p:sldId id="5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7842" autoAdjust="0"/>
  </p:normalViewPr>
  <p:slideViewPr>
    <p:cSldViewPr snapToGrid="0">
      <p:cViewPr varScale="1">
        <p:scale>
          <a:sx n="86" d="100"/>
          <a:sy n="86" d="100"/>
        </p:scale>
        <p:origin x="76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1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constructors.html" TargetMode="External"/><Relationship Id="rId7" Type="http://schemas.openxmlformats.org/officeDocument/2006/relationships/hyperlink" Target="http://www.javatpoint.com/this-keyword" TargetMode="External"/><Relationship Id="rId2" Type="http://schemas.openxmlformats.org/officeDocument/2006/relationships/hyperlink" Target="http://www.dotnetperls.com/switch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arguments.html" TargetMode="External"/><Relationship Id="rId5" Type="http://schemas.openxmlformats.org/officeDocument/2006/relationships/hyperlink" Target="http://www.tutorialspoint.com/java/java_object_classes.htm" TargetMode="External"/><Relationship Id="rId4" Type="http://schemas.openxmlformats.org/officeDocument/2006/relationships/hyperlink" Target="https://docs.oracle.com/javase/tutorial/java/javaOO/thiskey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3016425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៤.១ </a:t>
            </a:r>
            <a:r>
              <a:rPr lang="en-US" sz="2800" u="sng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និយមន័យ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2406049"/>
            <a:ext cx="11020927" cy="3867752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Khmer OS Battambang"/>
                <a:cs typeface="Khmer OS Battambang"/>
              </a:rPr>
              <a:t>Parameter </a:t>
            </a:r>
            <a:r>
              <a:rPr lang="en-US" sz="2000" dirty="0" err="1">
                <a:latin typeface="Khmer OS Battambang"/>
                <a:cs typeface="Khmer OS Battambang"/>
              </a:rPr>
              <a:t>គឺត្រូវគេប្រើប្រាស់សម្រាប់ធ្វើការផ្តល់ព័ត៌មានទៅ</a:t>
            </a:r>
            <a:r>
              <a:rPr lang="en-US" sz="2000" dirty="0">
                <a:latin typeface="Khmer OS Battambang"/>
                <a:cs typeface="Khmer OS Battambang"/>
              </a:rPr>
              <a:t>​Method or Constructor</a:t>
            </a:r>
          </a:p>
          <a:p>
            <a:pPr lvl="1"/>
            <a:r>
              <a:rPr lang="en-US" sz="2000" dirty="0" err="1">
                <a:latin typeface="Khmer OS Battambang"/>
                <a:cs typeface="Khmer OS Battambang"/>
              </a:rPr>
              <a:t>ការប្រកាស</a:t>
            </a:r>
            <a:r>
              <a:rPr lang="en-US" sz="2000" dirty="0">
                <a:latin typeface="Khmer OS Battambang"/>
                <a:cs typeface="Khmer OS Battambang"/>
              </a:rPr>
              <a:t> method or constructor </a:t>
            </a:r>
            <a:r>
              <a:rPr lang="en-US" sz="2000" dirty="0" err="1">
                <a:latin typeface="Khmer OS Battambang"/>
                <a:cs typeface="Khmer OS Battambang"/>
              </a:rPr>
              <a:t>គឺជាប្រកាសចំនួន</a:t>
            </a:r>
            <a:r>
              <a:rPr lang="en-US" sz="2000" dirty="0">
                <a:latin typeface="Khmer OS Battambang"/>
                <a:cs typeface="Khmer OS Battambang"/>
              </a:rPr>
              <a:t> </a:t>
            </a:r>
            <a:r>
              <a:rPr lang="en-US" sz="2000" dirty="0" err="1">
                <a:latin typeface="Khmer OS Battambang"/>
                <a:cs typeface="Khmer OS Battambang"/>
              </a:rPr>
              <a:t>នឹងប្រភេទរបស</a:t>
            </a:r>
            <a:r>
              <a:rPr lang="en-US" sz="2000" dirty="0">
                <a:latin typeface="Khmer OS Battambang"/>
                <a:cs typeface="Khmer OS Battambang"/>
              </a:rPr>
              <a:t>់ arguments </a:t>
            </a:r>
            <a:r>
              <a:rPr lang="en-US" sz="2000" dirty="0" err="1">
                <a:latin typeface="Khmer OS Battambang"/>
                <a:cs typeface="Khmer OS Battambang"/>
              </a:rPr>
              <a:t>សម្រាប</a:t>
            </a:r>
            <a:r>
              <a:rPr lang="en-US" sz="2000" dirty="0">
                <a:latin typeface="Khmer OS Battambang"/>
                <a:cs typeface="Khmer OS Battambang"/>
              </a:rPr>
              <a:t>់ method or constructor </a:t>
            </a:r>
            <a:r>
              <a:rPr lang="km-KH" sz="2000" dirty="0">
                <a:latin typeface="Khmer OS Battambang"/>
                <a:cs typeface="Khmer OS Battambang"/>
              </a:rPr>
              <a:t>នោះ។</a:t>
            </a:r>
          </a:p>
          <a:p>
            <a:pPr lvl="1"/>
            <a:endParaRPr lang="en-US" sz="2000" dirty="0">
              <a:latin typeface="Khmer OS Battambang"/>
              <a:cs typeface="Khmer OS Battambang"/>
            </a:endParaRPr>
          </a:p>
          <a:p>
            <a:pPr marL="240030" lvl="1" indent="0">
              <a:buNone/>
            </a:pPr>
            <a:r>
              <a:rPr lang="en-US" sz="2400" dirty="0">
                <a:latin typeface="Khmer OS Battambang"/>
                <a:cs typeface="Khmer OS Battambang"/>
              </a:rPr>
              <a:t>			Public double sum(</a:t>
            </a:r>
            <a:r>
              <a:rPr lang="en-US" sz="2400" dirty="0" err="1">
                <a:latin typeface="Khmer OS Battambang"/>
                <a:cs typeface="Khmer OS Battambang"/>
              </a:rPr>
              <a:t>int</a:t>
            </a:r>
            <a:r>
              <a:rPr lang="en-US" sz="2400" dirty="0">
                <a:latin typeface="Khmer OS Battambang"/>
                <a:cs typeface="Khmer OS Battambang"/>
              </a:rPr>
              <a:t> x, </a:t>
            </a:r>
            <a:r>
              <a:rPr lang="en-US" sz="2400" dirty="0" err="1">
                <a:latin typeface="Khmer OS Battambang"/>
                <a:cs typeface="Khmer OS Battambang"/>
              </a:rPr>
              <a:t>int</a:t>
            </a:r>
            <a:r>
              <a:rPr lang="en-US" sz="2400" dirty="0">
                <a:latin typeface="Khmer OS Battambang"/>
                <a:cs typeface="Khmer OS Battambang"/>
              </a:rPr>
              <a:t> y){};</a:t>
            </a:r>
            <a:endParaRPr lang="km-KH" sz="2400" dirty="0">
              <a:latin typeface="Khmer OS Battambang"/>
              <a:cs typeface="Khmer OS Battambang"/>
            </a:endParaRPr>
          </a:p>
          <a:p>
            <a:pPr marL="240030" lvl="1" indent="0">
              <a:buNone/>
            </a:pPr>
            <a:endParaRPr lang="en-US" sz="2400" dirty="0">
              <a:latin typeface="Khmer OS Battambang"/>
              <a:cs typeface="Khmer OS Battambang"/>
            </a:endParaRPr>
          </a:p>
          <a:p>
            <a:pPr lvl="1"/>
            <a:r>
              <a:rPr lang="en-US" sz="2000" dirty="0">
                <a:latin typeface="Khmer OS Battambang"/>
                <a:cs typeface="Khmer OS Battambang"/>
              </a:rPr>
              <a:t>Parameter </a:t>
            </a:r>
            <a:r>
              <a:rPr lang="en-US" sz="2000" dirty="0" err="1">
                <a:latin typeface="Khmer OS Battambang"/>
                <a:cs typeface="Khmer OS Battambang"/>
              </a:rPr>
              <a:t>គឺសំដៅទៅលើ</a:t>
            </a:r>
            <a:r>
              <a:rPr lang="en-US" sz="2000" dirty="0">
                <a:latin typeface="Khmer OS Battambang"/>
                <a:cs typeface="Khmer OS Battambang"/>
              </a:rPr>
              <a:t> list </a:t>
            </a:r>
            <a:r>
              <a:rPr lang="en-US" sz="2000" dirty="0" err="1">
                <a:latin typeface="Khmer OS Battambang"/>
                <a:cs typeface="Khmer OS Battambang"/>
              </a:rPr>
              <a:t>របស</a:t>
            </a:r>
            <a:r>
              <a:rPr lang="en-US" sz="2000" dirty="0">
                <a:latin typeface="Khmer OS Battambang"/>
                <a:cs typeface="Khmer OS Battambang"/>
              </a:rPr>
              <a:t>់ variable </a:t>
            </a:r>
            <a:r>
              <a:rPr lang="en-US" sz="2000" dirty="0" err="1">
                <a:latin typeface="Khmer OS Battambang"/>
                <a:cs typeface="Khmer OS Battambang"/>
              </a:rPr>
              <a:t>នៅពេលធ្វើការប្រកាស</a:t>
            </a:r>
            <a:r>
              <a:rPr lang="en-US" sz="2000" dirty="0">
                <a:latin typeface="Khmer OS Battambang"/>
                <a:cs typeface="Khmer OS Battambang"/>
              </a:rPr>
              <a:t> method</a:t>
            </a:r>
          </a:p>
          <a:p>
            <a:pPr lvl="1"/>
            <a:r>
              <a:rPr lang="en-US" sz="2000" dirty="0">
                <a:latin typeface="Khmer OS Battambang"/>
                <a:cs typeface="Khmer OS Battambang"/>
              </a:rPr>
              <a:t>Arguments </a:t>
            </a:r>
            <a:r>
              <a:rPr lang="en-US" sz="2000" dirty="0" err="1">
                <a:latin typeface="Khmer OS Battambang"/>
                <a:cs typeface="Khmer OS Battambang"/>
              </a:rPr>
              <a:t>គឺសំដៅទៅលើ</a:t>
            </a:r>
            <a:r>
              <a:rPr lang="en-US" sz="2000" dirty="0">
                <a:latin typeface="Khmer OS Battambang"/>
                <a:cs typeface="Khmer OS Battambang"/>
              </a:rPr>
              <a:t> </a:t>
            </a:r>
            <a:r>
              <a:rPr lang="en-US" sz="2000" dirty="0" err="1">
                <a:latin typeface="Khmer OS Battambang"/>
                <a:cs typeface="Khmer OS Battambang"/>
              </a:rPr>
              <a:t>តម្លៃពិត</a:t>
            </a:r>
            <a:r>
              <a:rPr lang="en-US" sz="2000" dirty="0">
                <a:latin typeface="Khmer OS Battambang"/>
                <a:cs typeface="Khmer OS Battambang"/>
              </a:rPr>
              <a:t>​</a:t>
            </a:r>
            <a:r>
              <a:rPr lang="en-US" sz="2000" dirty="0" err="1">
                <a:latin typeface="Khmer OS Battambang"/>
                <a:cs typeface="Khmer OS Battambang"/>
              </a:rPr>
              <a:t>ដែលត្រូវបានគេផ្តល់អោយនៅពេលដែលធ្វើការហៅ</a:t>
            </a:r>
            <a:r>
              <a:rPr lang="en-US" sz="2000" dirty="0">
                <a:latin typeface="Khmer OS Battambang"/>
                <a:cs typeface="Khmer OS Battambang"/>
              </a:rPr>
              <a:t> method </a:t>
            </a:r>
            <a:r>
              <a:rPr lang="en-US" sz="2000" dirty="0" err="1">
                <a:latin typeface="Khmer OS Battambang"/>
                <a:cs typeface="Khmer OS Battambang"/>
              </a:rPr>
              <a:t>មកប្រើ</a:t>
            </a:r>
            <a:endParaRPr lang="en-US" sz="20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96468" y="3824868"/>
            <a:ext cx="1527717" cy="944378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8800" y="4545215"/>
            <a:ext cx="3568390" cy="56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88946" y="1647475"/>
            <a:ext cx="4845225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ប្រភេទរបស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់ Parameter: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776801" y="2446765"/>
            <a:ext cx="11020927" cy="1453029"/>
          </a:xfrm>
        </p:spPr>
        <p:txBody>
          <a:bodyPr>
            <a:normAutofit/>
          </a:bodyPr>
          <a:lstStyle/>
          <a:p>
            <a:pPr lvl="1"/>
            <a:r>
              <a:rPr lang="km-KH" sz="2400" dirty="0">
                <a:latin typeface="Khmer OS Battambang"/>
                <a:cs typeface="Khmer OS Battambang"/>
              </a:rPr>
              <a:t>យើងអាចក្រាស </a:t>
            </a:r>
            <a:r>
              <a:rPr lang="en-US" sz="2400" dirty="0">
                <a:latin typeface="Khmer OS Battambang"/>
                <a:cs typeface="Khmer OS Battambang"/>
              </a:rPr>
              <a:t>parameter </a:t>
            </a:r>
            <a:r>
              <a:rPr lang="km-KH" sz="2400" dirty="0">
                <a:latin typeface="Khmer OS Battambang"/>
                <a:cs typeface="Khmer OS Battambang"/>
              </a:rPr>
              <a:t>ជាមួយ</a:t>
            </a:r>
            <a:r>
              <a:rPr lang="en-US" sz="2400" dirty="0">
                <a:latin typeface="Khmer OS Battambang"/>
                <a:cs typeface="Khmer OS Battambang"/>
              </a:rPr>
              <a:t> any data type </a:t>
            </a:r>
            <a:r>
              <a:rPr lang="km-KH" sz="2400" dirty="0">
                <a:latin typeface="Khmer OS Battambang"/>
                <a:cs typeface="Khmer OS Battambang"/>
              </a:rPr>
              <a:t>ដែលវាដូចជា៖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/>
                <a:cs typeface="Khmer OS Battambang"/>
              </a:rPr>
              <a:t>Primitive data type(</a:t>
            </a:r>
            <a:r>
              <a:rPr lang="en-US" sz="2400" dirty="0" err="1">
                <a:latin typeface="Khmer OS Battambang"/>
                <a:cs typeface="Khmer OS Battambang"/>
              </a:rPr>
              <a:t>int</a:t>
            </a:r>
            <a:r>
              <a:rPr lang="en-US" sz="2400" dirty="0">
                <a:latin typeface="Khmer OS Battambang"/>
                <a:cs typeface="Khmer OS Battambang"/>
              </a:rPr>
              <a:t>, double, ….), Object, Array, ……</a:t>
            </a: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76801" y="3977432"/>
            <a:ext cx="6051079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Parameter Names: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9600" y="4782186"/>
            <a:ext cx="11020927" cy="255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m-KH" sz="2400" dirty="0">
                <a:latin typeface="Khmer OS Battambang"/>
                <a:cs typeface="Khmer OS Battambang"/>
              </a:rPr>
              <a:t>ឈ្មោះរបស់ </a:t>
            </a:r>
            <a:r>
              <a:rPr lang="en-US" sz="2400" dirty="0">
                <a:latin typeface="Khmer OS Battambang"/>
                <a:cs typeface="Khmer OS Battambang"/>
              </a:rPr>
              <a:t>Parameter </a:t>
            </a:r>
            <a:r>
              <a:rPr lang="km-KH" sz="2400" dirty="0">
                <a:latin typeface="Khmer OS Battambang"/>
                <a:cs typeface="Khmer OS Battambang"/>
              </a:rPr>
              <a:t>មិនអាចមានឈ្មោះដូចគ្នា នៅក្នុង </a:t>
            </a:r>
            <a:r>
              <a:rPr lang="en-US" sz="2400" dirty="0">
                <a:latin typeface="Khmer OS Battambang"/>
                <a:cs typeface="Khmer OS Battambang"/>
              </a:rPr>
              <a:t>Method </a:t>
            </a:r>
            <a:r>
              <a:rPr lang="km-KH" sz="2400" dirty="0">
                <a:latin typeface="Khmer OS Battambang"/>
                <a:cs typeface="Khmer OS Battambang"/>
              </a:rPr>
              <a:t>តែមួយ ឬ </a:t>
            </a:r>
            <a:r>
              <a:rPr lang="en-US" sz="2400" dirty="0">
                <a:latin typeface="Khmer OS Battambang"/>
                <a:cs typeface="Khmer OS Battambang"/>
              </a:rPr>
              <a:t>Constructor </a:t>
            </a:r>
            <a:r>
              <a:rPr lang="km-KH" sz="2400" dirty="0">
                <a:latin typeface="Khmer OS Battambang"/>
                <a:cs typeface="Khmer OS Battambang"/>
              </a:rPr>
              <a:t>តែមួយ </a:t>
            </a:r>
          </a:p>
          <a:p>
            <a:pPr lvl="1"/>
            <a:r>
              <a:rPr lang="en-US" sz="2400" dirty="0">
                <a:latin typeface="Khmer OS Battambang"/>
                <a:cs typeface="Khmer OS Battambang"/>
              </a:rPr>
              <a:t> </a:t>
            </a:r>
            <a:r>
              <a:rPr lang="km-KH" sz="2400" dirty="0">
                <a:latin typeface="Khmer OS Battambang"/>
                <a:cs typeface="Khmer OS Battambang"/>
              </a:rPr>
              <a:t>វាអាចមានឈ្មោះដូចទៅនឹង  </a:t>
            </a:r>
            <a:r>
              <a:rPr lang="en-US" sz="2400" dirty="0">
                <a:latin typeface="Khmer OS Battambang"/>
                <a:cs typeface="Khmer OS Battambang"/>
              </a:rPr>
              <a:t>Class’s field </a:t>
            </a:r>
            <a:r>
              <a:rPr lang="km-KH" sz="2400" dirty="0">
                <a:latin typeface="Khmer OS Battambang"/>
                <a:cs typeface="Khmer OS Battambang"/>
              </a:rPr>
              <a:t>ប៉ុន្តែ</a:t>
            </a:r>
            <a:r>
              <a:rPr lang="en-US" sz="2400" dirty="0">
                <a:latin typeface="Khmer OS Battambang"/>
                <a:cs typeface="Khmer OS Battambang"/>
              </a:rPr>
              <a:t> Class’s field </a:t>
            </a:r>
            <a:r>
              <a:rPr lang="km-KH" sz="2400" dirty="0">
                <a:latin typeface="Khmer OS Battambang"/>
                <a:cs typeface="Khmer OS Battambang"/>
              </a:rPr>
              <a:t>ត្រូវប្រើ</a:t>
            </a:r>
            <a:r>
              <a:rPr lang="en-US" sz="2400" dirty="0">
                <a:latin typeface="Khmer OS Battambang"/>
                <a:cs typeface="Khmer OS Battambang"/>
              </a:rPr>
              <a:t> Keyboard this</a:t>
            </a:r>
            <a:r>
              <a:rPr lang="km-KH" sz="2400" dirty="0">
                <a:latin typeface="Khmer OS Battambang"/>
                <a:cs typeface="Khmer OS Battambang"/>
              </a:rPr>
              <a:t>ដើម្បីបញ្ជាក់</a:t>
            </a:r>
            <a:endParaRPr lang="en-US" sz="24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7269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6051079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Arbitrary Number of Arguments: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568293" y="2406048"/>
            <a:ext cx="11020927" cy="3988401"/>
          </a:xfrm>
        </p:spPr>
        <p:txBody>
          <a:bodyPr>
            <a:normAutofit/>
          </a:bodyPr>
          <a:lstStyle/>
          <a:p>
            <a:pPr lvl="1"/>
            <a:r>
              <a:rPr lang="km-KH" sz="2400" dirty="0">
                <a:latin typeface="Khmer OS Battambang"/>
                <a:cs typeface="Khmer OS Battambang"/>
              </a:rPr>
              <a:t>យើងអាចប្រើ </a:t>
            </a:r>
            <a:r>
              <a:rPr lang="en-US" sz="2400" dirty="0">
                <a:latin typeface="Khmer OS Battambang"/>
                <a:cs typeface="Khmer OS Battambang"/>
              </a:rPr>
              <a:t>construct </a:t>
            </a:r>
            <a:r>
              <a:rPr lang="km-KH" sz="2400" dirty="0">
                <a:latin typeface="Khmer OS Battambang"/>
                <a:cs typeface="Khmer OS Battambang"/>
              </a:rPr>
              <a:t>ដែលមានឈ្មោះថា </a:t>
            </a:r>
            <a:r>
              <a:rPr lang="en-US" sz="2400" dirty="0" err="1">
                <a:latin typeface="Khmer OS Battambang"/>
                <a:cs typeface="Khmer OS Battambang"/>
              </a:rPr>
              <a:t>varargs</a:t>
            </a:r>
            <a:r>
              <a:rPr lang="en-US" sz="2400" dirty="0">
                <a:latin typeface="Khmer OS Battambang"/>
                <a:cs typeface="Khmer OS Battambang"/>
              </a:rPr>
              <a:t> </a:t>
            </a:r>
            <a:r>
              <a:rPr lang="km-KH" sz="2400" dirty="0">
                <a:latin typeface="Khmer OS Battambang"/>
                <a:cs typeface="Khmer OS Battambang"/>
              </a:rPr>
              <a:t>នៅពេលដែលយើងមិនដឹងពីចំនួន </a:t>
            </a:r>
            <a:r>
              <a:rPr lang="en-US" sz="2400" dirty="0">
                <a:latin typeface="Khmer OS Battambang"/>
                <a:cs typeface="Khmer OS Battambang"/>
              </a:rPr>
              <a:t>parameter </a:t>
            </a:r>
            <a:r>
              <a:rPr lang="km-KH" sz="2400" dirty="0">
                <a:latin typeface="Khmer OS Battambang"/>
                <a:cs typeface="Khmer OS Battambang"/>
              </a:rPr>
              <a:t>ជាក់លាក់</a:t>
            </a:r>
          </a:p>
          <a:p>
            <a:pPr lvl="1"/>
            <a:r>
              <a:rPr lang="en-US" sz="2400" dirty="0" err="1">
                <a:latin typeface="Khmer OS Battambang"/>
                <a:cs typeface="Khmer OS Battambang"/>
              </a:rPr>
              <a:t>Varargs</a:t>
            </a:r>
            <a:r>
              <a:rPr lang="en-US" sz="2400" dirty="0">
                <a:latin typeface="Khmer OS Battambang"/>
                <a:cs typeface="Khmer OS Battambang"/>
              </a:rPr>
              <a:t> </a:t>
            </a:r>
            <a:r>
              <a:rPr lang="km-KH" sz="2400" dirty="0">
                <a:latin typeface="Khmer OS Battambang"/>
                <a:cs typeface="Khmer OS Battambang"/>
              </a:rPr>
              <a:t>វាជា </a:t>
            </a:r>
            <a:r>
              <a:rPr lang="en-US" sz="2400" dirty="0">
                <a:latin typeface="Khmer OS Battambang"/>
                <a:cs typeface="Khmer OS Battambang"/>
              </a:rPr>
              <a:t>shortcut </a:t>
            </a:r>
            <a:r>
              <a:rPr lang="km-KH" sz="2400" dirty="0">
                <a:latin typeface="Khmer OS Battambang"/>
                <a:cs typeface="Khmer OS Battambang"/>
              </a:rPr>
              <a:t>ដើម្បីបង្កើត </a:t>
            </a:r>
            <a:r>
              <a:rPr lang="en-US" sz="2400" dirty="0">
                <a:latin typeface="Khmer OS Battambang"/>
                <a:cs typeface="Khmer OS Battambang"/>
              </a:rPr>
              <a:t>parameter </a:t>
            </a:r>
            <a:r>
              <a:rPr lang="km-KH" sz="2400" dirty="0">
                <a:latin typeface="Khmer OS Battambang"/>
                <a:cs typeface="Khmer OS Battambang"/>
              </a:rPr>
              <a:t>ជាលក្ខណៈ</a:t>
            </a:r>
            <a:r>
              <a:rPr lang="en-US" sz="2400" dirty="0">
                <a:latin typeface="Khmer OS Battambang"/>
                <a:cs typeface="Khmer OS Battambang"/>
              </a:rPr>
              <a:t> array</a:t>
            </a:r>
          </a:p>
          <a:p>
            <a:pPr lvl="1"/>
            <a:r>
              <a:rPr lang="en-US" sz="2400" dirty="0">
                <a:latin typeface="Khmer OS Battambang"/>
                <a:cs typeface="Khmer OS Battambang"/>
              </a:rPr>
              <a:t>Syntax: </a:t>
            </a:r>
            <a:endParaRPr lang="km-KH" sz="2400" dirty="0">
              <a:latin typeface="Khmer OS Battambang"/>
              <a:cs typeface="Khmer OS Battambang"/>
            </a:endParaRPr>
          </a:p>
          <a:p>
            <a:pPr marL="240030" lvl="1" indent="0">
              <a:buNone/>
            </a:pPr>
            <a:r>
              <a:rPr lang="en-US" sz="2400" dirty="0">
                <a:latin typeface="Khmer OS Battambang"/>
                <a:cs typeface="Khmer OS Battambang"/>
              </a:rPr>
              <a:t>	</a:t>
            </a:r>
            <a:r>
              <a:rPr lang="en-US" sz="2400" dirty="0" err="1">
                <a:latin typeface="Khmer OS Battambang"/>
                <a:cs typeface="Khmer OS Battambang"/>
              </a:rPr>
              <a:t>DataType</a:t>
            </a:r>
            <a:r>
              <a:rPr lang="en-US" sz="2400" dirty="0">
                <a:latin typeface="Khmer OS Battambang"/>
                <a:cs typeface="Khmer OS Battambang"/>
              </a:rPr>
              <a:t>… </a:t>
            </a:r>
            <a:r>
              <a:rPr lang="en-US" sz="2400" dirty="0" err="1">
                <a:latin typeface="Khmer OS Battambang"/>
                <a:cs typeface="Khmer OS Battambang"/>
              </a:rPr>
              <a:t>parameter_name</a:t>
            </a:r>
            <a:endParaRPr lang="km-KH" sz="2400" dirty="0">
              <a:latin typeface="Khmer OS Battambang"/>
              <a:cs typeface="Khmer OS Battambang"/>
            </a:endParaRPr>
          </a:p>
          <a:p>
            <a:pPr marL="240030" lvl="1" indent="0">
              <a:buNone/>
            </a:pPr>
            <a:r>
              <a:rPr lang="km-KH" sz="2400" dirty="0">
                <a:latin typeface="Khmer OS Battambang"/>
                <a:cs typeface="Khmer OS Battambang"/>
              </a:rPr>
              <a:t>	</a:t>
            </a:r>
            <a:endParaRPr lang="en-US" sz="2400" dirty="0">
              <a:latin typeface="Khmer OS Battambang"/>
              <a:cs typeface="Khmer OS Battambang"/>
            </a:endParaRPr>
          </a:p>
          <a:p>
            <a:pPr lvl="1"/>
            <a:r>
              <a:rPr lang="km-KH" sz="2400" dirty="0">
                <a:latin typeface="Khmer OS Battambang"/>
                <a:cs typeface="Khmer OS Battambang"/>
              </a:rPr>
              <a:t>ឧទាហរណ៍</a:t>
            </a:r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2051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6051079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Arbitrary Number of Arguments: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pic>
        <p:nvPicPr>
          <p:cNvPr id="7" name="Picture 6" descr="Screen Shot 2016-04-18 at 9.00.3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5"/>
          <a:stretch/>
        </p:blipFill>
        <p:spPr>
          <a:xfrm>
            <a:off x="954366" y="2583324"/>
            <a:ext cx="6642100" cy="3250600"/>
          </a:xfrm>
          <a:prstGeom prst="rect">
            <a:avLst/>
          </a:prstGeom>
        </p:spPr>
      </p:pic>
      <p:pic>
        <p:nvPicPr>
          <p:cNvPr id="8" name="Picture 7" descr="Screen Shot 2016-04-18 at 9.00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3" b="51062"/>
          <a:stretch/>
        </p:blipFill>
        <p:spPr>
          <a:xfrm>
            <a:off x="9179156" y="2765291"/>
            <a:ext cx="1789981" cy="1435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6013" y="2079556"/>
            <a:ext cx="94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152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8205344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Passing Primitive Data Type Arguments: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568293" y="2406048"/>
            <a:ext cx="11020927" cy="398840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Khmer OS Battambang"/>
                <a:cs typeface="Khmer OS Battambang"/>
              </a:rPr>
              <a:t>Primitive </a:t>
            </a:r>
            <a:r>
              <a:rPr lang="en-US" sz="2400" dirty="0" err="1">
                <a:latin typeface="Khmer OS Battambang"/>
                <a:cs typeface="Khmer OS Battambang"/>
              </a:rPr>
              <a:t>paramenter</a:t>
            </a:r>
            <a:r>
              <a:rPr lang="en-US" sz="2400" dirty="0">
                <a:latin typeface="Khmer OS Battambang"/>
                <a:cs typeface="Khmer OS Battambang"/>
              </a:rPr>
              <a:t> </a:t>
            </a:r>
            <a:r>
              <a:rPr lang="km-KH" sz="2400" dirty="0">
                <a:latin typeface="Khmer OS Battambang"/>
                <a:cs typeface="Khmer OS Battambang"/>
              </a:rPr>
              <a:t>ត្រូវបានគេប្រកាសជាលក្ខណៈ </a:t>
            </a:r>
            <a:r>
              <a:rPr lang="en-US" sz="2400" dirty="0">
                <a:latin typeface="Khmer OS Battambang"/>
                <a:cs typeface="Khmer OS Battambang"/>
              </a:rPr>
              <a:t>primitive data type </a:t>
            </a:r>
            <a:r>
              <a:rPr lang="km-KH" sz="2400" dirty="0">
                <a:latin typeface="Khmer OS Battambang"/>
                <a:cs typeface="Khmer OS Battambang"/>
              </a:rPr>
              <a:t>ដែលមានដូចជា៖ </a:t>
            </a:r>
            <a:r>
              <a:rPr lang="en-US" sz="2400" dirty="0" err="1">
                <a:latin typeface="Khmer OS Battambang"/>
                <a:cs typeface="Khmer OS Battambang"/>
              </a:rPr>
              <a:t>int</a:t>
            </a:r>
            <a:r>
              <a:rPr lang="en-US" sz="2400" dirty="0">
                <a:latin typeface="Khmer OS Battambang"/>
                <a:cs typeface="Khmer OS Battambang"/>
              </a:rPr>
              <a:t>, double, float,……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69373" y="3500832"/>
            <a:ext cx="8220842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៧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Passing Reference Data Type Argument: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34649" y="4512394"/>
            <a:ext cx="11020927" cy="179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Khmer OS Battambang"/>
                <a:cs typeface="Khmer OS Battambang"/>
              </a:rPr>
              <a:t>Reference Data Type parameter </a:t>
            </a:r>
            <a:r>
              <a:rPr lang="km-KH" sz="2400" dirty="0">
                <a:latin typeface="Khmer OS Battambang"/>
                <a:cs typeface="Khmer OS Battambang"/>
              </a:rPr>
              <a:t>មានដូចទៅនឹង </a:t>
            </a:r>
            <a:r>
              <a:rPr lang="en-US" sz="2400" dirty="0">
                <a:latin typeface="Khmer OS Battambang"/>
                <a:cs typeface="Khmer OS Battambang"/>
              </a:rPr>
              <a:t>Object</a:t>
            </a:r>
            <a:r>
              <a:rPr lang="km-KH" sz="2400" dirty="0">
                <a:latin typeface="Khmer OS Battambang"/>
                <a:cs typeface="Khmer OS Battambang"/>
              </a:rPr>
              <a:t> ដែរ ដែលត្រូវបានប្រើសម្រាប់ធ្វើការផ្តល់តម្លៃទៅអោយ </a:t>
            </a:r>
            <a:r>
              <a:rPr lang="en-US" sz="2400" dirty="0">
                <a:latin typeface="Khmer OS Battambang"/>
                <a:cs typeface="Khmer OS Battambang"/>
              </a:rPr>
              <a:t>Method </a:t>
            </a:r>
            <a:r>
              <a:rPr lang="km-KH" sz="2400" dirty="0">
                <a:latin typeface="Khmer OS Battambang"/>
                <a:cs typeface="Khmer OS Battambang"/>
              </a:rPr>
              <a:t>តាមរយៈ </a:t>
            </a:r>
            <a:r>
              <a:rPr lang="en-US" sz="2400" dirty="0">
                <a:latin typeface="Khmer OS Battambang"/>
                <a:cs typeface="Khmer OS Battambang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8878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6051079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ឧទាហរណ៌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pic>
        <p:nvPicPr>
          <p:cNvPr id="7" name="Picture 6" descr="Screen Shot 2016-04-18 at 8.55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937" r="34536" b="4146"/>
          <a:stretch/>
        </p:blipFill>
        <p:spPr>
          <a:xfrm>
            <a:off x="1070710" y="2274949"/>
            <a:ext cx="5603911" cy="4452205"/>
          </a:xfrm>
          <a:prstGeom prst="rect">
            <a:avLst/>
          </a:prstGeom>
        </p:spPr>
      </p:pic>
      <p:pic>
        <p:nvPicPr>
          <p:cNvPr id="9" name="Picture 8" descr="Screen Shot 2016-04-18 at 9.0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21" y="2870068"/>
            <a:ext cx="35941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Structure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61169"/>
            <a:ext cx="11020927" cy="51745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៥.១.​ និយមន័យ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ជាអ្វី​?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ពុម្ភគម្រូ ដែលមាន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AccessModifire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ClassName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State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Behaviors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971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២​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</a:t>
            </a:r>
            <a:b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3082" y="1651379"/>
            <a:ext cx="11395880" cy="487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ធាតុផ្សំរបស់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ទាំងអស់ដែលមាននៅក្នុង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ដែលស្ថិតក្នុងបណ្តុំ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វាត្រូវបានប្រកាសនិង ផ្តល់តំលៃចាប់ផ្តើមដំបូង គឺស្ថិតនៅក្នុង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ហើយវាត្រូវបានបញ្ចប់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បញ្ចប់ការងាររបស់ខ្លួន 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428083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៥.២​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Instance Variable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មានទីតាំងនៅក្នុង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ប៉ុន្តែវាស្ថិតនៅក្នុងខាងក្រៅ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វាដំណើរការនៅពេល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កំពុងតែដំណើរការ ហើយវាអាចដំណើរការបានដោយការកោះ​​ ហៅពី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ឬ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Class Variable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គឺត្រូវបានប្រកាសឡើងនៅក្រៅ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ដោយប្រើពាក្យ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km-KH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នៅខាងមុខ​ 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Constructor: គឺជា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ពិសេសមួយដែលប្រើសម្រាប់ផ្ដើមតម្លៃទៅឲ្យ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។</a:t>
            </a:r>
            <a:endParaRPr lang="km-KH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 ហៅនៅពេលដែល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ត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្រូវបានបង្កើត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គោលការនៃការបង្កើត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គឺ៖</a:t>
            </a: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វាត្រូវមានឈ្មោះដូចនឹង ឈ្មោះរបស់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 </a:t>
            </a:r>
            <a:r>
              <a:rPr lang="en-US" sz="18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ត្រូវបានហៅដោយស្វ័យប្រវត្តិ នៅពេលគេប្រើ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super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មួយអាចមាន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ច្រើនដែលត្រូវបានគេហៅថា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 Constructor</a:t>
            </a:r>
          </a:p>
        </p:txBody>
      </p:sp>
    </p:spTree>
    <p:extLst>
      <p:ext uri="{BB962C8B-B14F-4D97-AF65-F5344CB8AC3E}">
        <p14:creationId xmlns:p14="http://schemas.microsoft.com/office/powerpoint/2010/main" val="28431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នៅក្នុង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គង់ សុផានិត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Constructor: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Puppy 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String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Puppy(){ </a:t>
            </a:r>
            <a:r>
              <a:rPr lang="en-US" sz="16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Default Constructor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Puppy(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n){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name=n;  </a:t>
            </a:r>
            <a:r>
              <a:rPr lang="en-US" sz="16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Constructor with parameter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11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ឧទាហរណ៏ៈ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  <a:p>
            <a:pPr marL="445770" lvl="2" indent="0">
              <a:buNone/>
            </a:pP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9" y="1771048"/>
            <a:ext cx="6742384" cy="21160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6392" y="4092657"/>
            <a:ext cx="10767851" cy="157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នៅក្នុងដំណើរការការបង្កើត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ថ្មីរបស់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Car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ត្រូវបានហៅដោយឆ្លងកាត់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en-US" sz="22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“new”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ឧទាហរណ៏ៈ​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Car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myCar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new Car(100, 200, 300);</a:t>
            </a:r>
          </a:p>
        </p:txBody>
      </p:sp>
    </p:spTree>
    <p:extLst>
      <p:ext uri="{BB962C8B-B14F-4D97-AF65-F5344CB8AC3E}">
        <p14:creationId xmlns:p14="http://schemas.microsoft.com/office/powerpoint/2010/main" val="15942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មួយអាចមាន​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លើសពីមួយ 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ឧទាហរណ៏ៈ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15" y="2274121"/>
            <a:ext cx="8095658" cy="4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17220" lvl="1" indent="-342900"/>
            <a:r>
              <a:rPr lang="km-KH" sz="23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ចំណាំ៖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នៅក្នុងករណី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child class inherit from parent class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 នោះនៅពេលដែល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របស់​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child class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 ត្រូវបានបង្កើតវានឹងហៅ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no-argument of parent class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ផងដែរ 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ឧទាហរណ៏៖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9" r="22718" b="7037"/>
          <a:stretch/>
        </p:blipFill>
        <p:spPr>
          <a:xfrm>
            <a:off x="2836470" y="2656512"/>
            <a:ext cx="3035582" cy="4080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4993" y="4004480"/>
            <a:ext cx="4525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Output: 	***Class A***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	***Class A***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	***Class B***</a:t>
            </a:r>
          </a:p>
        </p:txBody>
      </p:sp>
    </p:spTree>
    <p:extLst>
      <p:ext uri="{BB962C8B-B14F-4D97-AF65-F5344CB8AC3E}">
        <p14:creationId xmlns:p14="http://schemas.microsoft.com/office/powerpoint/2010/main" val="20367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4818" lvl="1" indent="-204788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constructor,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គឺជាពាក្យបញ្ជាក់សំអាងថាជារបស់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ហើយ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មូលហេតុ ទូទៅបំផុតសម្រាប់ ការប្រើប្រាស់</a:t>
            </a: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en-US" sz="2000" i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ដោយសារតែ </a:t>
            </a:r>
            <a:r>
              <a:rPr lang="en-US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field 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មួយត្រូវបានប្រើរួច</a:t>
            </a:r>
            <a:r>
              <a:rPr lang="en-US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 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ដោយ </a:t>
            </a:r>
            <a:r>
              <a:rPr lang="en-US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method 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ឬ </a:t>
            </a:r>
            <a:r>
              <a:rPr lang="en-US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constructor parameter </a:t>
            </a:r>
            <a:r>
              <a:rPr lang="km-KH" altLang="en-US" sz="2000" dirty="0">
                <a:solidFill>
                  <a:srgbClr val="212121"/>
                </a:solidFill>
                <a:latin typeface="Khmer OS Battambang" panose="02000500000000020004" pitchFamily="2" charset="0"/>
                <a:ea typeface="inherit"/>
                <a:cs typeface="Khmer OS Battambang" panose="02000500000000020004" pitchFamily="2" charset="0"/>
              </a:rPr>
              <a:t>។</a:t>
            </a: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44818" lvl="1" indent="-204788">
              <a:lnSpc>
                <a:spcPct val="150000"/>
              </a:lnSpc>
            </a:pPr>
            <a:endParaRPr lang="en-US" alt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4818" lvl="1" indent="-204788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this and this() keyword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32" y="3321516"/>
            <a:ext cx="4975372" cy="2887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04" y="3321516"/>
            <a:ext cx="5078487" cy="30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4818" lvl="1" indent="-204788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constructor,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យើងក៏អាចប្រើប្រាស់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this()</a:t>
            </a:r>
            <a:r>
              <a:rPr lang="km-KH" sz="20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បានដែរ គឺសំរាប់​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 constructor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មួយផ្សេងទៀតពី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this() keyword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34" y="2397950"/>
            <a:ext cx="5681331" cy="42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ក្នុងការបង្កើត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គឺមាន៣ដំនាក់កាល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Animal dog  </a:t>
            </a:r>
            <a:r>
              <a:rPr lang="en-US" sz="3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 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3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35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Animal()</a:t>
            </a:r>
            <a:r>
              <a:rPr lang="en-US" sz="3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ការប្រកាសអញ្ញាតជាមួយ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name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type.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new keyword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object.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keyword new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បន្តដោយការហៅទៅ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Constructor.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Creating an object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208846" y="3179133"/>
            <a:ext cx="2596531" cy="57416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2950" y="3179133"/>
            <a:ext cx="3024965" cy="574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0249" y="2720147"/>
            <a:ext cx="146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1186" y="3753293"/>
            <a:ext cx="146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341" y="2754577"/>
            <a:ext cx="146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2372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km-KH" sz="3000" dirty="0">
                <a:latin typeface="Khmer OS Battambang" pitchFamily="2" charset="0"/>
                <a:cs typeface="Khmer OS Battambang" pitchFamily="2" charset="0"/>
              </a:rPr>
              <a:t>៩. ឯកសារយោង</a:t>
            </a:r>
            <a:endParaRPr lang="en-US" sz="3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http://www.dotnetperls.com/switch-java</a:t>
            </a:r>
            <a:endParaRPr lang="en-US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https://docs.oracle.com/javase/tutorial/java/javaOO/constructors.html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https://docs.oracle.com/javase/tutorial/java/javaOO/thiskey.html</a:t>
            </a:r>
            <a:endParaRPr lang="en-US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http://www.tutorialspoint.com/java/java_object_classes.htm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https://docs.oracle.com/javase/tutorial/java/javaOO/arguments.html</a:t>
            </a:r>
            <a:endParaRPr lang="en-US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http://www.javatpoint.com/this-keyword</a:t>
            </a:r>
            <a:endParaRPr lang="km-KH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dirty="0"/>
          </a:p>
          <a:p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35158" y="1970779"/>
            <a:ext cx="4521142" cy="4136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Method :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Structure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Access modifier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286558" y="1997420"/>
            <a:ext cx="4521142" cy="413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&amp; Object :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Class Structure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៦.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Constructor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៧.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Creation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Method’s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គឺជាការប្រមូលផ្តុំនៃ </a:t>
            </a:r>
            <a:r>
              <a:rPr lang="en-US" sz="1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Statements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សំរាប់ដំណើរការ នូវសកម្មភាព ឬការងារអ្វីមួយ។</a:t>
            </a: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of Method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720090" lvl="3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AccessModifire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ReturnType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List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720090" lvl="3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//Statement;</a:t>
            </a:r>
          </a:p>
          <a:p>
            <a:pPr marL="720090" lvl="3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480060" lvl="2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AccessModifire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ជាកំរិតនៃការ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ReturnType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ឬក៏គ្មាន។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ជាឈ្មោះរបស់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1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List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អាចបោះតំលៃទៅឲ្យ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480060" lvl="2" indent="0">
              <a:buNone/>
            </a:pPr>
            <a:r>
              <a:rPr lang="en-US" sz="1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ជាកន្លែងសំរាប់អនុវត្ដន៍ការងាររបស់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19758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៤​ប្រភេទ គឺ៖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0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0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0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0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7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85750" lvl="1" indent="-28575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16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16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16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16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16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output(){</a:t>
            </a:r>
          </a:p>
          <a:p>
            <a:pPr marL="891540" lvl="4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(“Hello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Wold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”);</a:t>
            </a:r>
          </a:p>
          <a:p>
            <a:pPr marL="891540" lvl="4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891540" lvl="4" indent="0">
              <a:buNone/>
            </a:pPr>
            <a:endParaRPr lang="en-US" sz="1600" b="1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16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16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16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16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16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sum(){</a:t>
            </a:r>
          </a:p>
          <a:p>
            <a:pPr marL="720090" lvl="3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a,b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720090" lvl="3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return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a+b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720090" lvl="3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07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193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Method</a:t>
            </a:r>
            <a:r>
              <a:rPr lang="en-US" sz="18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18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18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18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685800" lvl="3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sum(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b){</a:t>
            </a:r>
          </a:p>
          <a:p>
            <a:pPr marL="857250" lvl="4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s;</a:t>
            </a:r>
          </a:p>
          <a:p>
            <a:pPr marL="857250" lvl="4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s=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a+b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857250" lvl="4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(s);</a:t>
            </a:r>
          </a:p>
          <a:p>
            <a:pPr marL="685800" lvl="3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320040" lvl="1" indent="-28575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19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9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19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19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19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19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sub(</a:t>
            </a:r>
            <a:r>
              <a:rPr lang="en-US" sz="19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</a:t>
            </a:r>
            <a:r>
              <a:rPr lang="en-US" sz="19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b){</a:t>
            </a:r>
          </a:p>
          <a:p>
            <a:pPr marL="0" indent="0">
              <a:buNone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return a-b;</a:t>
            </a:r>
          </a:p>
          <a:p>
            <a:pPr marL="0" indent="0">
              <a:buNone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marL="685800" lvl="3" indent="0">
              <a:buNone/>
            </a:pP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18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5124625" cy="990600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 Access modifier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68293" y="2406049"/>
            <a:ext cx="11020927" cy="3867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hmer OS Battambang"/>
                <a:cs typeface="Khmer OS Battambang"/>
              </a:rPr>
              <a:t>Java </a:t>
            </a:r>
            <a:r>
              <a:rPr lang="en-US" sz="2000" dirty="0" err="1">
                <a:latin typeface="Khmer OS Battambang"/>
                <a:cs typeface="Khmer OS Battambang"/>
              </a:rPr>
              <a:t>ផ្តល</a:t>
            </a:r>
            <a:r>
              <a:rPr lang="en-US" sz="2000" dirty="0">
                <a:latin typeface="Khmer OS Battambang"/>
                <a:cs typeface="Khmer OS Battambang"/>
              </a:rPr>
              <a:t>់ access modifiers </a:t>
            </a:r>
            <a:r>
              <a:rPr lang="en-US" sz="2000" dirty="0" err="1">
                <a:latin typeface="Khmer OS Battambang"/>
                <a:cs typeface="Khmer OS Battambang"/>
              </a:rPr>
              <a:t>មួយចំនួនដើម្បីធ្វើការកំណត់អំពីកម្រិតនៃការ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 access </a:t>
            </a:r>
            <a:r>
              <a:rPr lang="en-US" sz="2000" dirty="0" err="1">
                <a:latin typeface="Khmer OS Battambang"/>
                <a:cs typeface="Khmer OS Battambang"/>
              </a:rPr>
              <a:t>ទៅកាន</a:t>
            </a:r>
            <a:r>
              <a:rPr lang="en-US" sz="2000" dirty="0">
                <a:latin typeface="Khmer OS Battambang"/>
                <a:cs typeface="Khmer OS Battambang"/>
              </a:rPr>
              <a:t>់ class, variable,  method </a:t>
            </a:r>
            <a:r>
              <a:rPr lang="en-US" sz="2000" dirty="0" err="1">
                <a:latin typeface="Khmer OS Battambang"/>
                <a:cs typeface="Khmer OS Battambang"/>
              </a:rPr>
              <a:t>និង</a:t>
            </a:r>
            <a:r>
              <a:rPr lang="en-US" sz="2000" dirty="0">
                <a:latin typeface="Khmer OS Battambang"/>
                <a:cs typeface="Khmer OS Battambang"/>
              </a:rPr>
              <a:t> constructor។</a:t>
            </a:r>
          </a:p>
          <a:p>
            <a:pPr marL="0" indent="0">
              <a:buNone/>
            </a:pPr>
            <a:endParaRPr lang="en-US" sz="2000" dirty="0">
              <a:latin typeface="Khmer OS Battambang"/>
              <a:cs typeface="Khmer OS Battambang"/>
            </a:endParaRPr>
          </a:p>
          <a:p>
            <a:r>
              <a:rPr lang="en-US" sz="2000" dirty="0" err="1">
                <a:latin typeface="Khmer OS Battambang"/>
                <a:cs typeface="Khmer OS Battambang"/>
              </a:rPr>
              <a:t>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 access </a:t>
            </a:r>
            <a:r>
              <a:rPr lang="en-US" sz="2000" dirty="0" err="1">
                <a:latin typeface="Khmer OS Battambang"/>
                <a:cs typeface="Khmer OS Battambang"/>
              </a:rPr>
              <a:t>មានបួនគឺ</a:t>
            </a:r>
            <a:endParaRPr lang="en-US" sz="2000" dirty="0">
              <a:latin typeface="Khmer OS Battambang"/>
              <a:cs typeface="Khmer OS Battambang"/>
            </a:endParaRPr>
          </a:p>
          <a:p>
            <a:pPr lvl="1"/>
            <a:r>
              <a:rPr lang="en-US" sz="2000" dirty="0">
                <a:latin typeface="Khmer OS Battambang"/>
                <a:cs typeface="Khmer OS Battambang"/>
              </a:rPr>
              <a:t>Private: </a:t>
            </a:r>
            <a:r>
              <a:rPr lang="en-US" sz="2000" dirty="0" err="1">
                <a:latin typeface="Khmer OS Battambang"/>
                <a:cs typeface="Khmer OS Battambang"/>
              </a:rPr>
              <a:t>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​access </a:t>
            </a:r>
            <a:r>
              <a:rPr lang="en-US" sz="2000" dirty="0" err="1">
                <a:latin typeface="Khmer OS Battambang"/>
                <a:cs typeface="Khmer OS Battambang"/>
              </a:rPr>
              <a:t>បានត្រឹមតែ</a:t>
            </a:r>
            <a:r>
              <a:rPr lang="en-US" sz="2000" dirty="0">
                <a:latin typeface="Khmer OS Battambang"/>
                <a:cs typeface="Khmer OS Battambang"/>
              </a:rPr>
              <a:t> class </a:t>
            </a:r>
            <a:r>
              <a:rPr lang="en-US" sz="2000" dirty="0" err="1">
                <a:latin typeface="Khmer OS Battambang"/>
                <a:cs typeface="Khmer OS Battambang"/>
              </a:rPr>
              <a:t>ខ្លួនឯង</a:t>
            </a:r>
            <a:endParaRPr lang="en-US" sz="2000" dirty="0">
              <a:latin typeface="Khmer OS Battambang"/>
              <a:cs typeface="Khmer OS Battambang"/>
            </a:endParaRPr>
          </a:p>
          <a:p>
            <a:pPr lvl="1"/>
            <a:r>
              <a:rPr lang="en-US" sz="2000" dirty="0" err="1">
                <a:latin typeface="Khmer OS Battambang"/>
                <a:cs typeface="Khmer OS Battambang"/>
              </a:rPr>
              <a:t>Defualt</a:t>
            </a:r>
            <a:r>
              <a:rPr lang="en-US" sz="2000" dirty="0">
                <a:latin typeface="Khmer OS Battambang"/>
                <a:cs typeface="Khmer OS Battambang"/>
              </a:rPr>
              <a:t>: </a:t>
            </a:r>
            <a:r>
              <a:rPr lang="en-US" sz="2000" dirty="0" err="1">
                <a:latin typeface="Khmer OS Battambang"/>
                <a:cs typeface="Khmer OS Battambang"/>
              </a:rPr>
              <a:t>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​access </a:t>
            </a:r>
            <a:r>
              <a:rPr lang="en-US" sz="2000" dirty="0" err="1">
                <a:latin typeface="Khmer OS Battambang"/>
                <a:cs typeface="Khmer OS Battambang"/>
              </a:rPr>
              <a:t>បានត្រឹម</a:t>
            </a:r>
            <a:r>
              <a:rPr lang="en-US" sz="2000" dirty="0">
                <a:latin typeface="Khmer OS Battambang"/>
                <a:cs typeface="Khmer OS Battambang"/>
              </a:rPr>
              <a:t> package </a:t>
            </a:r>
            <a:r>
              <a:rPr lang="en-US" sz="2000" dirty="0" err="1">
                <a:latin typeface="Khmer OS Battambang"/>
                <a:cs typeface="Khmer OS Battambang"/>
              </a:rPr>
              <a:t>និង</a:t>
            </a:r>
            <a:r>
              <a:rPr lang="en-US" sz="2000" dirty="0">
                <a:latin typeface="Khmer OS Battambang"/>
                <a:cs typeface="Khmer OS Battambang"/>
              </a:rPr>
              <a:t> class (no  access modifier)</a:t>
            </a:r>
          </a:p>
          <a:p>
            <a:pPr lvl="1"/>
            <a:r>
              <a:rPr lang="en-US" sz="2000" dirty="0">
                <a:latin typeface="Khmer OS Battambang"/>
                <a:cs typeface="Khmer OS Battambang"/>
              </a:rPr>
              <a:t>Protected: </a:t>
            </a:r>
            <a:r>
              <a:rPr lang="en-US" sz="2000" dirty="0" err="1">
                <a:latin typeface="Khmer OS Battambang"/>
                <a:cs typeface="Khmer OS Battambang"/>
              </a:rPr>
              <a:t>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​access </a:t>
            </a:r>
            <a:r>
              <a:rPr lang="en-US" sz="2000" dirty="0" err="1">
                <a:latin typeface="Khmer OS Battambang"/>
                <a:cs typeface="Khmer OS Battambang"/>
              </a:rPr>
              <a:t>បានត្រឹម</a:t>
            </a:r>
            <a:r>
              <a:rPr lang="en-US" sz="2000" dirty="0">
                <a:latin typeface="Khmer OS Battambang"/>
                <a:cs typeface="Khmer OS Battambang"/>
              </a:rPr>
              <a:t> class, package </a:t>
            </a:r>
            <a:r>
              <a:rPr lang="en-US" sz="2000" dirty="0" err="1">
                <a:latin typeface="Khmer OS Battambang"/>
                <a:cs typeface="Khmer OS Battambang"/>
              </a:rPr>
              <a:t>និង</a:t>
            </a:r>
            <a:r>
              <a:rPr lang="en-US" sz="2000" dirty="0">
                <a:latin typeface="Khmer OS Battambang"/>
                <a:cs typeface="Khmer OS Battambang"/>
              </a:rPr>
              <a:t>  subclass</a:t>
            </a:r>
          </a:p>
          <a:p>
            <a:pPr lvl="1"/>
            <a:r>
              <a:rPr lang="en-US" sz="2000" dirty="0">
                <a:latin typeface="Khmer OS Battambang"/>
                <a:cs typeface="Khmer OS Battambang"/>
              </a:rPr>
              <a:t>Public: </a:t>
            </a:r>
            <a:r>
              <a:rPr lang="en-US" sz="2000" dirty="0" err="1">
                <a:latin typeface="Khmer OS Battambang"/>
                <a:cs typeface="Khmer OS Battambang"/>
              </a:rPr>
              <a:t>កម្រិតនៃការ</a:t>
            </a:r>
            <a:r>
              <a:rPr lang="en-US" sz="2000" dirty="0">
                <a:latin typeface="Khmer OS Battambang"/>
                <a:cs typeface="Khmer OS Battambang"/>
              </a:rPr>
              <a:t>​access </a:t>
            </a:r>
            <a:r>
              <a:rPr lang="en-US" sz="2000" dirty="0" err="1">
                <a:latin typeface="Khmer OS Battambang"/>
                <a:cs typeface="Khmer OS Battambang"/>
              </a:rPr>
              <a:t>បាន</a:t>
            </a:r>
            <a:r>
              <a:rPr lang="en-US" sz="2000" dirty="0">
                <a:latin typeface="Khmer OS Battambang"/>
                <a:cs typeface="Khmer OS Battambang"/>
              </a:rPr>
              <a:t> class, package, subclass </a:t>
            </a:r>
            <a:r>
              <a:rPr lang="en-US" sz="2000" dirty="0" err="1">
                <a:latin typeface="Khmer OS Battambang"/>
                <a:cs typeface="Khmer OS Battambang"/>
              </a:rPr>
              <a:t>និង</a:t>
            </a:r>
            <a:r>
              <a:rPr lang="en-US" sz="2000" dirty="0">
                <a:latin typeface="Khmer OS Battambang"/>
                <a:cs typeface="Khmer OS Battambang"/>
              </a:rPr>
              <a:t> world</a:t>
            </a: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  <a:p>
            <a:pPr lvl="1"/>
            <a:endParaRPr lang="en-US" sz="2400" dirty="0">
              <a:latin typeface="Khmer OS Battambang"/>
              <a:cs typeface="Khmer OS Battambang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1422400"/>
            <a:ext cx="3016425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.១ </a:t>
            </a:r>
            <a:r>
              <a:rPr lang="en-US" sz="2800" u="sng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និយមន័យ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 Access modifier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 descr="Java-Modifier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3647" r="2965" b="8835"/>
          <a:stretch/>
        </p:blipFill>
        <p:spPr>
          <a:xfrm>
            <a:off x="469900" y="2784122"/>
            <a:ext cx="11379200" cy="2867377"/>
          </a:xfr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8175" y="1422400"/>
            <a:ext cx="3016425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8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.២ </a:t>
            </a:r>
            <a:r>
              <a:rPr lang="en-US" sz="28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Diagram: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1165</Words>
  <Application>Microsoft Office PowerPoint</Application>
  <PresentationFormat>Widescreen</PresentationFormat>
  <Paragraphs>237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inherit</vt:lpstr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១. Method’s Structure</vt:lpstr>
      <vt:lpstr>២. Return Type</vt:lpstr>
      <vt:lpstr>២. Return Type</vt:lpstr>
      <vt:lpstr>២. Return Type</vt:lpstr>
      <vt:lpstr>៣. Access modifier</vt:lpstr>
      <vt:lpstr>៣. Access modifier</vt:lpstr>
      <vt:lpstr>៤. Parameter</vt:lpstr>
      <vt:lpstr>៤. Parameter</vt:lpstr>
      <vt:lpstr>៤. Parameter</vt:lpstr>
      <vt:lpstr>៤. Parameter</vt:lpstr>
      <vt:lpstr>៤. Parameter</vt:lpstr>
      <vt:lpstr>៤. Parameter</vt:lpstr>
      <vt:lpstr>៥.​ Class Structure</vt:lpstr>
      <vt:lpstr>៥.២​ Class Member </vt:lpstr>
      <vt:lpstr>៥.២​ Class Member (ត) </vt:lpstr>
      <vt:lpstr>៦. Constructor</vt:lpstr>
      <vt:lpstr>៦. Constructor (ត)</vt:lpstr>
      <vt:lpstr>៦. Constructor (ត)</vt:lpstr>
      <vt:lpstr>៦. Constructor (ត)</vt:lpstr>
      <vt:lpstr>៦. Constructor (ត)</vt:lpstr>
      <vt:lpstr>៧. this and this() keyword</vt:lpstr>
      <vt:lpstr>៧. this() keyword</vt:lpstr>
      <vt:lpstr>៨. Creating an object</vt:lpstr>
      <vt:lpstr>៩. ឯកសារយោង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2016-04-18T17:26:57Z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