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503" r:id="rId3"/>
    <p:sldId id="505" r:id="rId4"/>
    <p:sldId id="426" r:id="rId5"/>
    <p:sldId id="515" r:id="rId6"/>
    <p:sldId id="516" r:id="rId7"/>
    <p:sldId id="517" r:id="rId8"/>
    <p:sldId id="518" r:id="rId9"/>
    <p:sldId id="510" r:id="rId10"/>
    <p:sldId id="511" r:id="rId11"/>
    <p:sldId id="512" r:id="rId12"/>
    <p:sldId id="513" r:id="rId13"/>
    <p:sldId id="514" r:id="rId14"/>
    <p:sldId id="519" r:id="rId15"/>
    <p:sldId id="521" r:id="rId16"/>
    <p:sldId id="522" r:id="rId17"/>
    <p:sldId id="523" r:id="rId18"/>
    <p:sldId id="524" r:id="rId19"/>
    <p:sldId id="526" r:id="rId20"/>
    <p:sldId id="527" r:id="rId21"/>
    <p:sldId id="528" r:id="rId22"/>
    <p:sldId id="509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4" autoAdjust="0"/>
    <p:restoredTop sz="92654" autoAdjust="0"/>
  </p:normalViewPr>
  <p:slideViewPr>
    <p:cSldViewPr snapToGrid="0">
      <p:cViewPr varScale="1">
        <p:scale>
          <a:sx n="92" d="100"/>
          <a:sy n="92" d="100"/>
        </p:scale>
        <p:origin x="4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lambdaexpression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cs.oracle.com/javase/tutorial/java/javaOO/methodreferences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want to pass a method into a method, then use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lambda 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method reference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m-K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the list of variables in a method declaration.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actual values that are passed in when the method is invoked. When you invoke a method, the arguments used must match the declaration's parameters in type and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://www.tutorialspoint.com/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stanceofjava.com/2015/06/return-type-statemet-in-java-example.html" TargetMode="External"/><Relationship Id="rId5" Type="http://schemas.openxmlformats.org/officeDocument/2006/relationships/hyperlink" Target="http://www.homeandlearn.co.uk/java/java_methods.html" TargetMode="External"/><Relationship Id="rId4" Type="http://schemas.openxmlformats.org/officeDocument/2006/relationships/hyperlink" Target="http://docs.oracle.com/javase/tutorial/java/javaOO/argument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Access Modifier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446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km-KH" sz="2000" dirty="0" smtClean="0"/>
              <a:t>ក្នុងភាសា </a:t>
            </a:r>
            <a:r>
              <a:rPr lang="en-US" sz="2000" dirty="0" smtClean="0"/>
              <a:t>Java </a:t>
            </a:r>
            <a:r>
              <a:rPr lang="km-KH" sz="2000" dirty="0" smtClean="0"/>
              <a:t>គេបានប្រើ </a:t>
            </a:r>
            <a:r>
              <a:rPr lang="en-US" sz="2000" b="1" dirty="0" smtClean="0">
                <a:solidFill>
                  <a:srgbClr val="003399"/>
                </a:solidFill>
              </a:rPr>
              <a:t>Non Access Modifier </a:t>
            </a:r>
            <a:r>
              <a:rPr lang="km-KH" sz="2000" dirty="0" smtClean="0"/>
              <a:t>ដែលជា </a:t>
            </a:r>
            <a:r>
              <a:rPr lang="en-US" sz="2000" dirty="0" smtClean="0"/>
              <a:t>keyword </a:t>
            </a:r>
            <a:r>
              <a:rPr lang="km-KH" sz="2000" dirty="0" smtClean="0"/>
              <a:t>សម្រាប់ បន្ថែមមុខងារ ទៅឲ្យ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Method, Variable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ក្នុង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Access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99"/>
                </a:solidFill>
                <a:latin typeface="Verdana" panose="020B0604030504040204" pitchFamily="34" charset="0"/>
              </a:rPr>
              <a:t>Static</a:t>
            </a:r>
            <a:r>
              <a:rPr lang="en-US" sz="2000" b="1" dirty="0">
                <a:solidFill>
                  <a:srgbClr val="003399"/>
                </a:solidFill>
                <a:latin typeface="Verdana" panose="020B0604030504040204" pitchFamily="34" charset="0"/>
              </a:rPr>
              <a:t> modifier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សម្រាប់បង្កើត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methods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និង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variables</a:t>
            </a:r>
          </a:p>
          <a:p>
            <a:pPr lvl="2" algn="just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99"/>
                </a:solidFill>
                <a:latin typeface="Verdana" panose="020B0604030504040204" pitchFamily="34" charset="0"/>
              </a:rPr>
              <a:t>Final</a:t>
            </a:r>
            <a:r>
              <a:rPr lang="en-US" sz="2000" b="1" dirty="0">
                <a:solidFill>
                  <a:srgbClr val="003399"/>
                </a:solidFill>
                <a:latin typeface="Verdana" panose="020B0604030504040204" pitchFamily="34" charset="0"/>
              </a:rPr>
              <a:t> modifier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សម្រាប់កណត់សម្រេចមិនចាំបាច់មានការកែលើ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classes, methods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និង​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variables.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000" b="1" i="1" dirty="0" smtClean="0">
                <a:solidFill>
                  <a:srgbClr val="003399"/>
                </a:solidFill>
                <a:latin typeface="Verdana" panose="020B0604030504040204" pitchFamily="34" charset="0"/>
              </a:rPr>
              <a:t>Abstract</a:t>
            </a:r>
            <a:r>
              <a:rPr lang="en-US" sz="2000" b="1" dirty="0">
                <a:solidFill>
                  <a:srgbClr val="003399"/>
                </a:solidFill>
                <a:latin typeface="Verdana" panose="020B0604030504040204" pitchFamily="34" charset="0"/>
              </a:rPr>
              <a:t> modifier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សម្រាប់បង្កើត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abstract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classes </a:t>
            </a:r>
            <a:r>
              <a:rPr lang="km-KH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និង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Parameters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Parameter </a:t>
            </a:r>
            <a:r>
              <a:rPr lang="km-KH" sz="2000" dirty="0" smtClean="0"/>
              <a:t>គឺជាបណ្ដុំនៃ </a:t>
            </a:r>
            <a:r>
              <a:rPr lang="en-US" sz="2000" dirty="0" smtClean="0"/>
              <a:t>variable  </a:t>
            </a:r>
            <a:r>
              <a:rPr lang="km-KH" sz="2000" dirty="0" smtClean="0"/>
              <a:t>ដែលបានប្រើក្នុងការបង្កើត </a:t>
            </a:r>
            <a:r>
              <a:rPr lang="en-US" sz="2000" dirty="0" smtClean="0"/>
              <a:t>method </a:t>
            </a:r>
            <a:r>
              <a:rPr lang="km-KH" sz="2000" dirty="0" smtClean="0"/>
              <a:t>និង​ជាមួយ </a:t>
            </a:r>
            <a:r>
              <a:rPr lang="en-US" sz="2000" dirty="0" err="1" smtClean="0"/>
              <a:t>contruct</a:t>
            </a:r>
            <a:r>
              <a:rPr lang="en-US" sz="2000" dirty="0" err="1"/>
              <a:t>o</a:t>
            </a:r>
            <a:r>
              <a:rPr lang="en-US" sz="2000" dirty="0" err="1" smtClean="0"/>
              <a:t>r</a:t>
            </a:r>
            <a:r>
              <a:rPr lang="km-KH" sz="2000" dirty="0" smtClean="0"/>
              <a:t>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​ </a:t>
            </a:r>
            <a:r>
              <a:rPr lang="en-US" sz="2000" dirty="0" smtClean="0"/>
              <a:t>Parameter Types</a:t>
            </a:r>
            <a:r>
              <a:rPr lang="km-KH" sz="2000" dirty="0" smtClean="0"/>
              <a:t> </a:t>
            </a:r>
            <a:r>
              <a:rPr lang="en-US" sz="2000" dirty="0" smtClean="0"/>
              <a:t>: </a:t>
            </a:r>
            <a:r>
              <a:rPr lang="km-KH" sz="2000" dirty="0" smtClean="0"/>
              <a:t>ប្រភេទ </a:t>
            </a:r>
            <a:r>
              <a:rPr lang="en-US" sz="2000" dirty="0" smtClean="0"/>
              <a:t>data type </a:t>
            </a:r>
            <a:r>
              <a:rPr lang="km-KH" sz="2000" dirty="0" smtClean="0"/>
              <a:t>ដែលអាចប្រើគែជា </a:t>
            </a:r>
            <a:r>
              <a:rPr lang="en-US" sz="2000" dirty="0" smtClean="0"/>
              <a:t>Primitive data type </a:t>
            </a:r>
            <a:r>
              <a:rPr lang="km-KH" sz="2000" dirty="0" smtClean="0"/>
              <a:t>ដូចជា </a:t>
            </a:r>
            <a:r>
              <a:rPr lang="en-US" sz="2000" dirty="0" smtClean="0"/>
              <a:t>doubles, floats</a:t>
            </a:r>
            <a:r>
              <a:rPr lang="en-US" sz="2000" dirty="0"/>
              <a:t>,</a:t>
            </a:r>
            <a:r>
              <a:rPr lang="km-KH" sz="2000" dirty="0" smtClean="0"/>
              <a:t> </a:t>
            </a:r>
            <a:r>
              <a:rPr lang="en-US" sz="2000" dirty="0" smtClean="0"/>
              <a:t>integers</a:t>
            </a:r>
            <a:r>
              <a:rPr lang="km-KH" sz="2000" dirty="0" smtClean="0"/>
              <a:t> និងជា</a:t>
            </a:r>
            <a:r>
              <a:rPr lang="en-US" sz="2000" dirty="0" smtClean="0"/>
              <a:t> reference</a:t>
            </a:r>
            <a:r>
              <a:rPr lang="km-KH" sz="2000" dirty="0" smtClean="0"/>
              <a:t>​ </a:t>
            </a:r>
            <a:r>
              <a:rPr lang="en-US" sz="2000" dirty="0" smtClean="0"/>
              <a:t>data types</a:t>
            </a:r>
            <a:r>
              <a:rPr lang="km-KH" sz="2000" dirty="0" smtClean="0"/>
              <a:t> ដូចជា </a:t>
            </a:r>
            <a:r>
              <a:rPr lang="en-US" sz="2000" dirty="0" smtClean="0"/>
              <a:t>objects </a:t>
            </a:r>
            <a:r>
              <a:rPr lang="km-KH" sz="2000" dirty="0" smtClean="0"/>
              <a:t>និង</a:t>
            </a:r>
            <a:r>
              <a:rPr lang="en-US" sz="2000" dirty="0" smtClean="0"/>
              <a:t> arrays</a:t>
            </a:r>
            <a:r>
              <a:rPr lang="km-KH" sz="2000" dirty="0" smtClean="0"/>
              <a:t>។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Parameter Name: </a:t>
            </a:r>
            <a:r>
              <a:rPr lang="km-KH" sz="2000" dirty="0" smtClean="0"/>
              <a:t>ឈ្មោះរបស់ </a:t>
            </a:r>
            <a:r>
              <a:rPr lang="en-US" sz="2000" dirty="0" smtClean="0"/>
              <a:t>parameter </a:t>
            </a:r>
            <a:r>
              <a:rPr lang="km-KH" sz="2000" dirty="0" smtClean="0"/>
              <a:t>ត្រូវតែ </a:t>
            </a:r>
            <a:r>
              <a:rPr lang="en-US" sz="2000" dirty="0"/>
              <a:t>unique </a:t>
            </a:r>
            <a:r>
              <a:rPr lang="km-KH" sz="2000" dirty="0" smtClean="0"/>
              <a:t>ក្នុង</a:t>
            </a:r>
            <a:r>
              <a:rPr lang="en-US" sz="2000" dirty="0" smtClean="0"/>
              <a:t> scope</a:t>
            </a:r>
            <a:r>
              <a:rPr lang="km-KH" sz="2000" dirty="0" smtClean="0"/>
              <a:t> របស់វា មានន័យថា វាមិនអាច ដូចគ្នានឹង </a:t>
            </a:r>
            <a:r>
              <a:rPr lang="en-US" sz="2000" dirty="0" smtClean="0"/>
              <a:t>Parameter </a:t>
            </a:r>
            <a:r>
              <a:rPr lang="km-KH" sz="2000" dirty="0" smtClean="0"/>
              <a:t>ដទ</a:t>
            </a:r>
            <a:r>
              <a:rPr lang="km-KH" sz="2000" dirty="0"/>
              <a:t>ៃ</a:t>
            </a:r>
            <a:r>
              <a:rPr lang="km-KH" sz="2000" dirty="0" smtClean="0"/>
              <a:t> ឫ </a:t>
            </a:r>
            <a:r>
              <a:rPr lang="en-US" sz="2000" dirty="0" smtClean="0"/>
              <a:t>Local variable</a:t>
            </a:r>
            <a:r>
              <a:rPr lang="km-KH" sz="2000" dirty="0" smtClean="0"/>
              <a:t> ឡើយ។</a:t>
            </a:r>
            <a:r>
              <a:rPr lang="en-US" sz="2000" dirty="0" smtClean="0"/>
              <a:t> </a:t>
            </a:r>
            <a:endParaRPr lang="km-KH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747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Parameters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1800" dirty="0" smtClean="0"/>
              <a:t>ឧទាហរណ៏៖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152185" y="2163337"/>
            <a:ext cx="7482469" cy="3568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public void </a:t>
            </a:r>
            <a:r>
              <a:rPr lang="en-US" sz="2000" dirty="0" err="1"/>
              <a:t>moveCircle</a:t>
            </a:r>
            <a:r>
              <a:rPr lang="en-US" sz="2000" dirty="0"/>
              <a:t>(Circle </a:t>
            </a:r>
            <a:r>
              <a:rPr lang="en-US" sz="2000" dirty="0" err="1"/>
              <a:t>circle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deltaX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deltaY</a:t>
            </a:r>
            <a:r>
              <a:rPr lang="en-US" sz="2000" dirty="0"/>
              <a:t>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>
                <a:solidFill>
                  <a:srgbClr val="003399"/>
                </a:solidFill>
              </a:rPr>
              <a:t>    // code to move origin of circle to </a:t>
            </a:r>
            <a:r>
              <a:rPr lang="en-US" sz="2000" dirty="0" err="1">
                <a:solidFill>
                  <a:srgbClr val="003399"/>
                </a:solidFill>
              </a:rPr>
              <a:t>x+deltaX</a:t>
            </a:r>
            <a:r>
              <a:rPr lang="en-US" sz="2000" dirty="0">
                <a:solidFill>
                  <a:srgbClr val="003399"/>
                </a:solidFill>
              </a:rPr>
              <a:t>, </a:t>
            </a:r>
            <a:r>
              <a:rPr lang="en-US" sz="2000" dirty="0" err="1">
                <a:solidFill>
                  <a:srgbClr val="003399"/>
                </a:solidFill>
              </a:rPr>
              <a:t>y+deltaY</a:t>
            </a:r>
            <a:endParaRPr lang="en-US" sz="2000" dirty="0">
              <a:solidFill>
                <a:srgbClr val="003399"/>
              </a:solidFill>
            </a:endParaRPr>
          </a:p>
          <a:p>
            <a:r>
              <a:rPr lang="en-US" sz="2000" dirty="0"/>
              <a:t>    </a:t>
            </a:r>
            <a:r>
              <a:rPr lang="en-US" sz="2000" dirty="0" err="1"/>
              <a:t>circle.setX</a:t>
            </a:r>
            <a:r>
              <a:rPr lang="en-US" sz="2000" dirty="0"/>
              <a:t>(</a:t>
            </a:r>
            <a:r>
              <a:rPr lang="en-US" sz="2000" dirty="0" err="1"/>
              <a:t>circle.getX</a:t>
            </a:r>
            <a:r>
              <a:rPr lang="en-US" sz="2000" dirty="0"/>
              <a:t>() + </a:t>
            </a:r>
            <a:r>
              <a:rPr lang="en-US" sz="2000" dirty="0" err="1"/>
              <a:t>deltaX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circle.setY</a:t>
            </a:r>
            <a:r>
              <a:rPr lang="en-US" sz="2000" dirty="0"/>
              <a:t>(</a:t>
            </a:r>
            <a:r>
              <a:rPr lang="en-US" sz="2000" dirty="0" err="1"/>
              <a:t>circle.getY</a:t>
            </a:r>
            <a:r>
              <a:rPr lang="en-US" sz="2000" dirty="0"/>
              <a:t>() + </a:t>
            </a:r>
            <a:r>
              <a:rPr lang="en-US" sz="2000" dirty="0" err="1"/>
              <a:t>deltaY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>
                <a:solidFill>
                  <a:srgbClr val="003399"/>
                </a:solidFill>
              </a:rPr>
              <a:t>    // code to assign a new reference to circle</a:t>
            </a:r>
          </a:p>
          <a:p>
            <a:r>
              <a:rPr lang="en-US" sz="2000" dirty="0"/>
              <a:t>    circle = new Circle(0, 0);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3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Class Structure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47457" cy="4623402"/>
          </a:xfrm>
        </p:spPr>
        <p:txBody>
          <a:bodyPr>
            <a:noAutofit/>
          </a:bodyPr>
          <a:lstStyle/>
          <a:p>
            <a:r>
              <a:rPr lang="en-US" sz="2000" dirty="0"/>
              <a:t>Class </a:t>
            </a:r>
            <a:r>
              <a:rPr lang="km-KH" sz="2000" dirty="0"/>
              <a:t>ជា​​ពុម្ព​​​សំរាប់​បង្កើត​ </a:t>
            </a:r>
            <a:r>
              <a:rPr lang="en-US" sz="2000" dirty="0"/>
              <a:t>Object </a:t>
            </a:r>
            <a:endParaRPr lang="en-US" sz="2000" dirty="0" smtClean="0"/>
          </a:p>
          <a:p>
            <a:r>
              <a:rPr lang="en-US" sz="2000" dirty="0"/>
              <a:t>Class </a:t>
            </a:r>
            <a:r>
              <a:rPr lang="km-KH" sz="2000" dirty="0"/>
              <a:t>មួយ​ត្រូវ​ប្រកាស​ដោយ​ពាក្យ​ </a:t>
            </a:r>
            <a:r>
              <a:rPr lang="en-US" sz="2000" b="1" dirty="0" smtClean="0"/>
              <a:t>class</a:t>
            </a:r>
          </a:p>
          <a:p>
            <a:r>
              <a:rPr lang="en-US" sz="2000" b="1" dirty="0" smtClean="0"/>
              <a:t>Syntax: </a:t>
            </a:r>
            <a:br>
              <a:rPr lang="en-US" sz="2000" b="1" dirty="0" smtClean="0"/>
            </a:b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/>
              <a:t>Class </a:t>
            </a:r>
            <a:r>
              <a:rPr lang="km-KH" sz="2000" dirty="0"/>
              <a:t>មួយ​មិន​កំណត់​អោយ​ទាល់​តែ​មាន​​ </a:t>
            </a:r>
            <a:r>
              <a:rPr lang="en-US" sz="2000" dirty="0"/>
              <a:t>main method </a:t>
            </a:r>
            <a:r>
              <a:rPr lang="km-KH" sz="2000" dirty="0"/>
              <a:t>មួយ​</a:t>
            </a:r>
            <a:r>
              <a:rPr lang="km-KH" sz="2000" dirty="0" smtClean="0"/>
              <a:t>ទេ</a:t>
            </a:r>
            <a:endParaRPr lang="en-US" sz="2000" dirty="0" smtClean="0"/>
          </a:p>
          <a:p>
            <a:r>
              <a:rPr lang="km-KH" sz="2000" dirty="0"/>
              <a:t>យើង​កំណត់​ </a:t>
            </a:r>
            <a:r>
              <a:rPr lang="en-US" sz="2000" dirty="0"/>
              <a:t>main method </a:t>
            </a:r>
            <a:r>
              <a:rPr lang="km-KH" sz="2000" dirty="0"/>
              <a:t>កាល​ណា​យើង​ចង់​​​​ដំណើរ​ការ​ </a:t>
            </a:r>
            <a:r>
              <a:rPr lang="en-US" sz="2000" dirty="0"/>
              <a:t>Program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67050" y="2981022"/>
            <a:ext cx="3905250" cy="2010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lass </a:t>
            </a:r>
            <a:r>
              <a:rPr lang="en-US" sz="2400" b="1" dirty="0" err="1" smtClean="0"/>
              <a:t>classname</a:t>
            </a:r>
            <a:r>
              <a:rPr lang="en-US" sz="2400" b="1" dirty="0" smtClean="0"/>
              <a:t>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variable…..;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method();….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constructor…..;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Class Structure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40184"/>
            <a:ext cx="8801100" cy="5128586"/>
          </a:xfrm>
        </p:spPr>
      </p:pic>
    </p:spTree>
    <p:extLst>
      <p:ext uri="{BB962C8B-B14F-4D97-AF65-F5344CB8AC3E}">
        <p14:creationId xmlns:p14="http://schemas.microsoft.com/office/powerpoint/2010/main" val="39107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ពិសេសមួយដែលប្រើសម្រាប់ផ្ដើមតម្លៃទៅឲ្យ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។ វាត្រូវបាន ហៅនៅពេលដែល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ត្រូវបានបង្កើ</a:t>
            </a:r>
            <a:r>
              <a:rPr lang="en-US" sz="20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20000"/>
              </a:lnSpc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ប្រភេទនៃ</a:t>
            </a:r>
            <a:r>
              <a:rPr lang="ca-E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២ប្រភេទគឺ៖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Constructor(</a:t>
            </a:r>
            <a:r>
              <a:rPr lang="ca-E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Parameterized Constructor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ca-E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endParaRPr lang="ca-E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000" dirty="0" err="1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សម្គាល</a:t>
            </a:r>
            <a:r>
              <a:rPr lang="en-U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់៖ </a:t>
            </a:r>
            <a:r>
              <a:rPr lang="ca-E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ប្រសិនបើនៅក្នុង </a:t>
            </a:r>
            <a:r>
              <a:rPr lang="en-U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មួយគ្មាន </a:t>
            </a:r>
            <a:r>
              <a:rPr lang="en-U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Constructor Compiler </a:t>
            </a:r>
            <a:r>
              <a:rPr lang="ca-E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នឹងបង្កើត​ </a:t>
            </a:r>
            <a:r>
              <a:rPr lang="en-U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US" sz="2000" dirty="0" err="1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Consturctor</a:t>
            </a:r>
            <a:r>
              <a:rPr lang="en-U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000" dirty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ដោយស្វ័យប្រវត្តិ។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7620" y="2811795"/>
            <a:ext cx="52197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គោលការនៃការបង្កើត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r​ </a:t>
            </a:r>
            <a:r>
              <a:rPr lang="en-US" sz="20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000" dirty="0" err="1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</a:t>
            </a:r>
            <a:r>
              <a:rPr lang="en-U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ca-E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មិនត្រូវការ </a:t>
            </a:r>
            <a:r>
              <a:rPr lang="en-U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000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ទេ</a:t>
            </a:r>
            <a:endParaRPr 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261007" cy="4312251"/>
          </a:xfrm>
          <a:solidFill>
            <a:schemeClr val="bg2"/>
          </a:solidFill>
        </p:spPr>
        <p:txBody>
          <a:bodyPr/>
          <a:lstStyle/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Default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ជា​</a:t>
            </a: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200" u="sng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en-US" sz="2200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return 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ហើយប្រើសំរាប់ផ្តល់តម្លៃឲ្យ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br>
              <a:rPr lang="en-US" sz="2200" dirty="0" smtClean="0">
                <a:latin typeface="Khmer OS Battambang" pitchFamily="2" charset="0"/>
                <a:cs typeface="Khmer OS Battambang" pitchFamily="2" charset="0"/>
              </a:rPr>
            </a:b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90" y="2847365"/>
            <a:ext cx="4423412" cy="3120482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112839" y="1771047"/>
            <a:ext cx="5240962" cy="431225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65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Parameterize constructor </a:t>
            </a:r>
            <a:r>
              <a:rPr lang="km-KH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000" b="1" u="sng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000" b="1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parameter </a:t>
            </a:r>
            <a:r>
              <a:rPr lang="en-US" sz="2000" b="1" u="sng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r>
              <a:rPr lang="en-US" sz="2000" b="1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u="sng" dirty="0" err="1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ឬច្រើន</a:t>
            </a:r>
            <a:r>
              <a:rPr lang="en-US" sz="2000" b="1" u="sng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ដើម្បីផ្តល់នូវតម្លៃ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ផ្សេងៗគ្នាឲ្យ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.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 smtClean="0">
                <a:latin typeface="Khmer OS Battambang" pitchFamily="2" charset="0"/>
                <a:cs typeface="Khmer OS Battambang" pitchFamily="2" charset="0"/>
              </a:rPr>
            </a:b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09" y="2753127"/>
            <a:ext cx="4308022" cy="32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/>
              <a:t>នៅក្នុងភាសា </a:t>
            </a:r>
            <a:r>
              <a:rPr lang="en-US" sz="2000" dirty="0"/>
              <a:t>Java </a:t>
            </a:r>
            <a:r>
              <a:rPr lang="km-KH" sz="2000" dirty="0"/>
              <a:t>អ្នកអាច ប្រើប្រាស់ បានច្រើនទំរង់ តាមរយៈ </a:t>
            </a:r>
            <a:r>
              <a:rPr lang="en-US" sz="2000" dirty="0"/>
              <a:t>keyword this </a:t>
            </a:r>
            <a:r>
              <a:rPr lang="km-KH" sz="2000" dirty="0"/>
              <a:t>លើ </a:t>
            </a:r>
            <a:r>
              <a:rPr lang="en-US" sz="2000" dirty="0"/>
              <a:t>reference </a:t>
            </a:r>
            <a:r>
              <a:rPr lang="km-KH" sz="2000" dirty="0"/>
              <a:t>នៃ </a:t>
            </a:r>
            <a:r>
              <a:rPr lang="en-US" sz="2000" dirty="0"/>
              <a:t>Objects </a:t>
            </a:r>
            <a:r>
              <a:rPr lang="km-KH" sz="2000" dirty="0"/>
              <a:t>ដែលផ្ទុកមិនអចិន្រៃ្</a:t>
            </a:r>
            <a:r>
              <a:rPr lang="km-KH" sz="2000" dirty="0" smtClean="0"/>
              <a:t>ទ។</a:t>
            </a:r>
            <a:endParaRPr lang="en-US" sz="2000" dirty="0"/>
          </a:p>
          <a:p>
            <a:pPr lvl="0"/>
            <a:r>
              <a:rPr lang="km-KH" sz="2000" dirty="0"/>
              <a:t>វាក៏អាចផ្តល់តម្លៃត្រលប់មកវិញតាមរយៈ</a:t>
            </a:r>
            <a:r>
              <a:rPr lang="en-US" sz="2000" dirty="0"/>
              <a:t>class </a:t>
            </a:r>
            <a:r>
              <a:rPr lang="km-KH" sz="2000" dirty="0"/>
              <a:t>ដែលវាកំពុងដំណើរការផងដែរ។</a:t>
            </a:r>
            <a:endParaRPr lang="en-US" sz="2000" dirty="0"/>
          </a:p>
          <a:p>
            <a:pPr lvl="0"/>
            <a:r>
              <a:rPr lang="km-KH" sz="2000" dirty="0"/>
              <a:t>ការប្រើប្រាស់ជាមួយ </a:t>
            </a:r>
            <a:r>
              <a:rPr lang="en-US" sz="2000" dirty="0"/>
              <a:t>Field</a:t>
            </a:r>
          </a:p>
          <a:p>
            <a:pPr lvl="1"/>
            <a:r>
              <a:rPr lang="km-KH" sz="2000" dirty="0"/>
              <a:t>ភាគច្រើននៃការប្រើប្រាស់ </a:t>
            </a:r>
            <a:r>
              <a:rPr lang="en-US" sz="2000" dirty="0"/>
              <a:t>Keyword this </a:t>
            </a:r>
            <a:r>
              <a:rPr lang="km-KH" sz="2000" dirty="0"/>
              <a:t>ពីព្រោះ </a:t>
            </a:r>
            <a:r>
              <a:rPr lang="en-US" sz="2000" dirty="0"/>
              <a:t>field </a:t>
            </a:r>
            <a:r>
              <a:rPr lang="km-KH" sz="2000" dirty="0"/>
              <a:t>គឺជាផ្នែករបស់ </a:t>
            </a:r>
            <a:r>
              <a:rPr lang="en-US" sz="2000" dirty="0"/>
              <a:t>Method </a:t>
            </a:r>
            <a:r>
              <a:rPr lang="km-KH" sz="2000" dirty="0"/>
              <a:t>ឫ </a:t>
            </a:r>
            <a:r>
              <a:rPr lang="en-US" sz="2000" dirty="0"/>
              <a:t>Constructor parameter</a:t>
            </a:r>
          </a:p>
          <a:p>
            <a:pPr lvl="1"/>
            <a:r>
              <a:rPr lang="km-KH" sz="2000" b="1" dirty="0">
                <a:solidFill>
                  <a:srgbClr val="FF0000"/>
                </a:solidFill>
              </a:rPr>
              <a:t>ចំណាំ៖ </a:t>
            </a:r>
            <a:endParaRPr lang="en-US" sz="2000" b="1" dirty="0">
              <a:solidFill>
                <a:srgbClr val="FF0000"/>
              </a:solidFill>
            </a:endParaRPr>
          </a:p>
          <a:p>
            <a:pPr lvl="0"/>
            <a:r>
              <a:rPr lang="en-US" sz="2000" dirty="0"/>
              <a:t>this() </a:t>
            </a:r>
            <a:r>
              <a:rPr lang="km-KH" sz="2000" dirty="0"/>
              <a:t>សំរាប់ការហៅ </a:t>
            </a:r>
            <a:r>
              <a:rPr lang="en-US" sz="2000" dirty="0"/>
              <a:t>current class constructor</a:t>
            </a:r>
          </a:p>
          <a:p>
            <a:pPr lvl="0"/>
            <a:r>
              <a:rPr lang="en-US" sz="2000" dirty="0"/>
              <a:t>this() </a:t>
            </a:r>
            <a:r>
              <a:rPr lang="km-KH" sz="2000" dirty="0"/>
              <a:t>អាចកាតបន្ថការហៅ​ </a:t>
            </a:r>
            <a:r>
              <a:rPr lang="en-US" sz="2000" dirty="0"/>
              <a:t>Constructor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This &amp; This()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71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4636241"/>
              </p:ext>
            </p:extLst>
          </p:nvPr>
        </p:nvGraphicFramePr>
        <p:xfrm>
          <a:off x="587890" y="1940979"/>
          <a:ext cx="11022012" cy="366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006"/>
                <a:gridCol w="5511006"/>
              </a:tblGrid>
              <a:tr h="5942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This 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This ()</a:t>
                      </a:r>
                      <a:endParaRPr lang="en-US" sz="2200" dirty="0"/>
                    </a:p>
                  </a:txBody>
                  <a:tcPr anchor="ctr"/>
                </a:tc>
              </a:tr>
              <a:tr h="5942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ប្រើជាមួយ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 variable, method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ប្រើជាមួយ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</a:tr>
              <a:tr h="137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ប្រើសំរាប់តំណាងឲ្យ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Current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ប្រើសំរាប់តំណាងឲ្យ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Constructor​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ដែលមាន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Parameter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ដូចគ្នា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</a:tr>
              <a:tr h="5942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ប្រើនៅពេល​ </a:t>
                      </a:r>
                      <a:r>
                        <a:rPr lang="en-U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instance Variable </a:t>
                      </a:r>
                      <a:r>
                        <a:rPr lang="ca-E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មានឈ្មោះដូចគ្នាទៅនិង </a:t>
                      </a:r>
                      <a:r>
                        <a:rPr lang="en-US" sz="2200" dirty="0" smtClean="0">
                          <a:latin typeface="Khmer OS Battambang" pitchFamily="2" charset="0"/>
                          <a:cs typeface="Khmer OS Battambang" pitchFamily="2" charset="0"/>
                        </a:rPr>
                        <a:t>Local Variable 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ca-E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ប្រើសំរាប់ហៅ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មួយទៅក្នុង 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Constructor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មួយទៀតក្នុង</a:t>
                      </a:r>
                      <a:r>
                        <a:rPr lang="en-U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Class </a:t>
                      </a:r>
                      <a:r>
                        <a:rPr lang="ca-ES" sz="22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តែមួយ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30335" y="3598332"/>
            <a:ext cx="461665" cy="2142067"/>
          </a:xfrm>
          <a:prstGeom prst="rect">
            <a:avLst/>
          </a:prstGeom>
          <a:noFill/>
        </p:spPr>
        <p:txBody>
          <a:bodyPr vert="eaVert" wrap="square" numCol="2" rtlCol="0">
            <a:spAutoFit/>
          </a:bodyPr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This &amp; This()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1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8. Object Creation</a:t>
            </a:r>
            <a:endParaRPr lang="en-US" sz="32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sz="2000" dirty="0"/>
              <a:t>ដូចអ្នកបានដឹងហើយថា </a:t>
            </a:r>
            <a:r>
              <a:rPr lang="en-US" sz="2000" dirty="0"/>
              <a:t> class </a:t>
            </a:r>
            <a:r>
              <a:rPr lang="km-KH" sz="2000" dirty="0"/>
              <a:t>បានផ្តល់អោយនូវ</a:t>
            </a:r>
            <a:r>
              <a:rPr lang="en-US" sz="2000" dirty="0"/>
              <a:t> blueprints </a:t>
            </a:r>
            <a:r>
              <a:rPr lang="km-KH" sz="2000" dirty="0"/>
              <a:t>សំរាប់</a:t>
            </a:r>
            <a:r>
              <a:rPr lang="en-US" sz="2000" dirty="0"/>
              <a:t> objects</a:t>
            </a:r>
            <a:r>
              <a:rPr lang="km-KH" sz="2000" dirty="0"/>
              <a:t> ។ ដូចនេះហើយ </a:t>
            </a:r>
            <a:r>
              <a:rPr lang="en-US" sz="2000" dirty="0"/>
              <a:t>Objects </a:t>
            </a:r>
            <a:r>
              <a:rPr lang="km-KH" sz="2000" dirty="0"/>
              <a:t>គឺត្រូវបានកើតឡើងពី</a:t>
            </a:r>
            <a:r>
              <a:rPr lang="en-US" sz="2000" dirty="0"/>
              <a:t> class</a:t>
            </a:r>
            <a:r>
              <a:rPr lang="km-KH" sz="2000" dirty="0"/>
              <a:t>​។ ក្នុងភាសា</a:t>
            </a:r>
            <a:r>
              <a:rPr lang="en-US" sz="2000" dirty="0"/>
              <a:t> Java </a:t>
            </a:r>
            <a:r>
              <a:rPr lang="km-KH" sz="2000" dirty="0"/>
              <a:t>គេប្រើប្រាស់ </a:t>
            </a:r>
            <a:r>
              <a:rPr lang="en-US" sz="2000" dirty="0"/>
              <a:t>Keyword new </a:t>
            </a:r>
            <a:r>
              <a:rPr lang="km-KH" sz="2000" dirty="0"/>
              <a:t>សំរាប់បង្កើត </a:t>
            </a:r>
            <a:r>
              <a:rPr lang="en-US" sz="2000" dirty="0"/>
              <a:t>Objects</a:t>
            </a:r>
            <a:r>
              <a:rPr lang="km-KH" sz="2000" dirty="0"/>
              <a:t>។ </a:t>
            </a:r>
            <a:endParaRPr lang="en-US" sz="2000" dirty="0"/>
          </a:p>
          <a:p>
            <a:r>
              <a:rPr lang="km-KH" sz="2000" dirty="0"/>
              <a:t>វាមាន៣ដំណាក់កាល់ក្នុងការបង្កើត </a:t>
            </a:r>
            <a:r>
              <a:rPr lang="en-US" sz="2000" dirty="0"/>
              <a:t>object </a:t>
            </a:r>
            <a:r>
              <a:rPr lang="km-KH" sz="2000" dirty="0"/>
              <a:t>ពី </a:t>
            </a:r>
            <a:r>
              <a:rPr lang="en-US" sz="2000" dirty="0"/>
              <a:t>class</a:t>
            </a:r>
            <a:r>
              <a:rPr lang="km-KH" sz="2000" dirty="0"/>
              <a:t>។</a:t>
            </a:r>
            <a:endParaRPr lang="en-US" sz="2000" dirty="0"/>
          </a:p>
          <a:p>
            <a:r>
              <a:rPr lang="en-US" sz="2000" b="1" dirty="0">
                <a:solidFill>
                  <a:srgbClr val="003399"/>
                </a:solidFill>
              </a:rPr>
              <a:t>Declaration:</a:t>
            </a:r>
            <a:r>
              <a:rPr lang="en-US" sz="2000" b="1" dirty="0"/>
              <a:t> </a:t>
            </a:r>
            <a:r>
              <a:rPr lang="km-KH" sz="2000" dirty="0"/>
              <a:t>ប្រកាសឈ្មោះអោយ </a:t>
            </a:r>
            <a:r>
              <a:rPr lang="en-US" sz="2000" dirty="0"/>
              <a:t>Object </a:t>
            </a:r>
            <a:r>
              <a:rPr lang="km-KH" sz="2000" dirty="0"/>
              <a:t>ដែលយើងចង់បង្កើត។</a:t>
            </a:r>
            <a:endParaRPr lang="en-US" sz="2000" dirty="0"/>
          </a:p>
          <a:p>
            <a:r>
              <a:rPr lang="en-US" sz="2000" b="1" dirty="0">
                <a:solidFill>
                  <a:srgbClr val="003399"/>
                </a:solidFill>
              </a:rPr>
              <a:t>Instantiation</a:t>
            </a:r>
            <a:r>
              <a:rPr lang="en-US" sz="2000" b="1" dirty="0"/>
              <a:t>: </a:t>
            </a:r>
            <a:r>
              <a:rPr lang="km-KH" sz="2000" dirty="0"/>
              <a:t>ប្រើពាក្យ </a:t>
            </a:r>
            <a:r>
              <a:rPr lang="en-US" sz="2000" dirty="0"/>
              <a:t>new </a:t>
            </a:r>
            <a:r>
              <a:rPr lang="km-KH" sz="2000" dirty="0"/>
              <a:t>សំរាប់បង្កើត </a:t>
            </a:r>
            <a:r>
              <a:rPr lang="en-US" sz="2000" dirty="0"/>
              <a:t>Object</a:t>
            </a:r>
            <a:r>
              <a:rPr lang="km-KH" sz="2000" dirty="0"/>
              <a:t>។</a:t>
            </a:r>
          </a:p>
          <a:p>
            <a:r>
              <a:rPr lang="en-US" sz="2000" b="1" dirty="0">
                <a:solidFill>
                  <a:srgbClr val="003399"/>
                </a:solidFill>
              </a:rPr>
              <a:t>Initialization:</a:t>
            </a:r>
            <a:r>
              <a:rPr lang="en-US" sz="2000" b="1" dirty="0"/>
              <a:t> </a:t>
            </a:r>
            <a:r>
              <a:rPr lang="km-KH" sz="2000" dirty="0"/>
              <a:t>វានឹងបង្កើត </a:t>
            </a:r>
            <a:r>
              <a:rPr lang="en-US" sz="2000" dirty="0"/>
              <a:t>constructor</a:t>
            </a:r>
            <a:r>
              <a:rPr lang="km-KH" sz="2000" dirty="0"/>
              <a:t> មួយ​ហើយបង្កើត </a:t>
            </a:r>
            <a:r>
              <a:rPr lang="en-US" sz="2000" dirty="0"/>
              <a:t>object </a:t>
            </a:r>
            <a:r>
              <a:rPr lang="km-KH" sz="2000" dirty="0"/>
              <a:t>ថ្មីមួយ។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Method, Class and Object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816193" y="1611931"/>
            <a:ext cx="6270657" cy="4782519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class Puppy{   </a:t>
            </a:r>
          </a:p>
          <a:p>
            <a:pPr marL="240030" lvl="1" indent="0">
              <a:buNone/>
            </a:pPr>
            <a:r>
              <a:rPr lang="en-US" sz="2000" dirty="0"/>
              <a:t>public Puppy(String name){     </a:t>
            </a:r>
          </a:p>
          <a:p>
            <a:pPr marL="240030" lvl="1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 // This constructor has one parameter, name.      </a:t>
            </a:r>
          </a:p>
          <a:p>
            <a:pPr marL="240030" lvl="1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("Passed Name is :" + name );    </a:t>
            </a:r>
          </a:p>
          <a:p>
            <a:pPr marL="240030" lvl="1" indent="0">
              <a:buNone/>
            </a:pPr>
            <a:r>
              <a:rPr lang="en-US" sz="2000" dirty="0"/>
              <a:t>} 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 </a:t>
            </a:r>
            <a:r>
              <a:rPr lang="en-US" sz="2000" b="1" dirty="0"/>
              <a:t>public static void main(String []</a:t>
            </a:r>
            <a:r>
              <a:rPr lang="en-US" sz="2000" b="1" dirty="0" err="1"/>
              <a:t>args</a:t>
            </a:r>
            <a:r>
              <a:rPr lang="en-US" sz="2000" b="1" dirty="0"/>
              <a:t>){   </a:t>
            </a:r>
          </a:p>
          <a:p>
            <a:pPr marL="240030" lvl="1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   // Following statement would create an object </a:t>
            </a:r>
            <a:r>
              <a:rPr lang="en-US" sz="2000" dirty="0" err="1">
                <a:solidFill>
                  <a:srgbClr val="003399"/>
                </a:solidFill>
              </a:rPr>
              <a:t>myPuppy</a:t>
            </a:r>
            <a:r>
              <a:rPr lang="en-US" sz="2000" dirty="0">
                <a:solidFill>
                  <a:srgbClr val="003399"/>
                </a:solidFill>
              </a:rPr>
              <a:t>   </a:t>
            </a:r>
          </a:p>
          <a:p>
            <a:pPr marL="240030" lvl="1" indent="0">
              <a:buNone/>
            </a:pPr>
            <a:r>
              <a:rPr lang="en-US" sz="2000" dirty="0"/>
              <a:t>   Puppy </a:t>
            </a:r>
            <a:r>
              <a:rPr lang="en-US" sz="2000" dirty="0" err="1"/>
              <a:t>myPuppy</a:t>
            </a:r>
            <a:r>
              <a:rPr lang="en-US" sz="2000" dirty="0"/>
              <a:t> = new Puppy( "tommy" ); </a:t>
            </a:r>
          </a:p>
          <a:p>
            <a:pPr marL="0" indent="0">
              <a:buNone/>
            </a:pPr>
            <a:r>
              <a:rPr lang="en-US" sz="2000" dirty="0"/>
              <a:t> 	 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3399"/>
                </a:solidFill>
              </a:rPr>
              <a:t>8. Object Creation</a:t>
            </a:r>
            <a:endParaRPr 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ប្រភព​ឯក​សារ​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  <a:hlinkClick r:id="rId2"/>
              </a:rPr>
              <a:t>www.tutorialspoint.com/java</a:t>
            </a:r>
            <a:endParaRPr lang="km-KH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US" u="sng" dirty="0">
                <a:solidFill>
                  <a:srgbClr val="00B0F0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rgbClr val="00B0F0"/>
                </a:solidFill>
                <a:hlinkClick r:id="rId3"/>
              </a:rPr>
              <a:t>docs.oracle.com/javase/tutorial/java/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solidFill>
                  <a:srgbClr val="00B0F0"/>
                </a:solidFill>
              </a:rPr>
              <a:t>http://www.KhmerAcadamy/Video (Java Modifier)</a:t>
            </a:r>
            <a:endParaRPr lang="km-KH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4"/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  <a:hlinkClick r:id="rId4"/>
              </a:rPr>
              <a:t>docs.oracle.com/javase/tutorial/java/javaOO/arguments.html</a:t>
            </a:r>
            <a:endParaRPr lang="km-KH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http://www.homeandlearn.co.uk/java/java_methods.html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http://www.instanceofjava.com/2015/06/return-type-statemet-in-java-example.html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9920" y="1545405"/>
            <a:ext cx="11604548" cy="467033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Method 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Structure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Return type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Access modifier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Parameter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Object : 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Class structure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Constructor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“this” and “this()”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Object creation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Java Method Structure 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គឺជាបណ្តុំ​នៃ​​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group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ជាមួយគ្នាប្រតិបត្តិការលើ​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មានៈ​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24389" y="2862356"/>
            <a:ext cx="10176897" cy="2801843"/>
            <a:chOff x="606393" y="2704324"/>
            <a:chExt cx="10176897" cy="2801843"/>
          </a:xfrm>
        </p:grpSpPr>
        <p:sp>
          <p:nvSpPr>
            <p:cNvPr id="6" name="Rounded Rectangle 5"/>
            <p:cNvSpPr/>
            <p:nvPr/>
          </p:nvSpPr>
          <p:spPr>
            <a:xfrm>
              <a:off x="606393" y="4137925"/>
              <a:ext cx="1556529" cy="6841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813" y="3703858"/>
              <a:ext cx="1556529" cy="68412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Method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73813" y="4822046"/>
              <a:ext cx="1556529" cy="6841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Method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Body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 flipV="1">
              <a:off x="2162922" y="4045919"/>
              <a:ext cx="1010891" cy="434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8" idx="1"/>
            </p:cNvCxnSpPr>
            <p:nvPr/>
          </p:nvCxnSpPr>
          <p:spPr>
            <a:xfrm>
              <a:off x="2162922" y="4479986"/>
              <a:ext cx="1010891" cy="684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16856" y="2704324"/>
              <a:ext cx="4666434" cy="9743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Tx/>
                <a:buChar char="-"/>
              </a:pPr>
              <a:r>
                <a:rPr lang="en-US" sz="1400" dirty="0" smtClean="0">
                  <a:latin typeface="Khmer OS Battambang" charset="0"/>
                  <a:ea typeface="Khmer OS Battambang" charset="0"/>
                  <a:cs typeface="Khmer OS Battambang" charset="0"/>
                </a:rPr>
                <a:t>No return type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400" dirty="0" smtClean="0">
                  <a:latin typeface="Khmer OS Battambang" charset="0"/>
                  <a:ea typeface="Khmer OS Battambang" charset="0"/>
                  <a:cs typeface="Khmer OS Battambang" charset="0"/>
                </a:rPr>
                <a:t>Method name</a:t>
              </a:r>
            </a:p>
            <a:p>
              <a:pPr marL="285750" indent="-285750" algn="just">
                <a:buFontTx/>
                <a:buChar char="-"/>
              </a:pPr>
              <a:r>
                <a:rPr lang="km-KH" sz="1400" dirty="0" smtClean="0">
                  <a:latin typeface="Khmer OS Battambang" charset="0"/>
                  <a:ea typeface="Khmer OS Battambang" charset="0"/>
                  <a:cs typeface="Khmer OS Battambang" charset="0"/>
                </a:rPr>
                <a:t>អាចមាន​ ឬ គ្មាន </a:t>
              </a:r>
              <a:r>
                <a:rPr lang="en-US" sz="1400" dirty="0" smtClean="0">
                  <a:latin typeface="Khmer OS Battambang" charset="0"/>
                  <a:ea typeface="Khmer OS Battambang" charset="0"/>
                  <a:cs typeface="Khmer OS Battambang" charset="0"/>
                </a:rPr>
                <a:t>Value passed to method(parameters)</a:t>
              </a:r>
              <a:endParaRPr lang="en-US" sz="1400" dirty="0">
                <a:latin typeface="Khmer OS Battambang" charset="0"/>
                <a:ea typeface="Khmer OS Battambang" charset="0"/>
                <a:cs typeface="Khmer OS Battambang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6856" y="4258813"/>
              <a:ext cx="4666434" cy="9586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With return type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Method name</a:t>
              </a:r>
            </a:p>
            <a:p>
              <a:pPr marL="285750" indent="-285750" algn="just">
                <a:buFontTx/>
                <a:buChar char="-"/>
              </a:pPr>
              <a:r>
                <a:rPr lang="km-KH" sz="1400" dirty="0">
                  <a:solidFill>
                    <a:schemeClr val="tx1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អាចមាន​ ឬ គ្មាន </a:t>
              </a:r>
              <a:r>
                <a:rPr lang="en-US" sz="1400" dirty="0" smtClean="0">
                  <a:solidFill>
                    <a:schemeClr val="tx1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Value passed to method(parameters)</a:t>
              </a:r>
              <a:endParaRPr lang="en-US" sz="1400" dirty="0">
                <a:solidFill>
                  <a:schemeClr val="tx1"/>
                </a:solidFill>
                <a:latin typeface="Khmer OS Battambang" charset="0"/>
                <a:ea typeface="Khmer OS Battambang" charset="0"/>
                <a:cs typeface="Khmer OS Battambang" charset="0"/>
              </a:endParaRPr>
            </a:p>
          </p:txBody>
        </p:sp>
        <p:cxnSp>
          <p:nvCxnSpPr>
            <p:cNvPr id="13" name="Straight Connector 12"/>
            <p:cNvCxnSpPr>
              <a:stCxn id="7" idx="3"/>
              <a:endCxn id="11" idx="1"/>
            </p:cNvCxnSpPr>
            <p:nvPr/>
          </p:nvCxnSpPr>
          <p:spPr>
            <a:xfrm flipV="1">
              <a:off x="4730342" y="3191507"/>
              <a:ext cx="1386514" cy="85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3"/>
              <a:endCxn id="12" idx="1"/>
            </p:cNvCxnSpPr>
            <p:nvPr/>
          </p:nvCxnSpPr>
          <p:spPr>
            <a:xfrm>
              <a:off x="4730342" y="4045919"/>
              <a:ext cx="1386514" cy="692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7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Java Method Structure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2522536"/>
            <a:ext cx="8032588" cy="3533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809750"/>
            <a:ext cx="27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79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Return Type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Return type </a:t>
            </a:r>
            <a:r>
              <a:rPr lang="km-KH" sz="2400" b="1" dirty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ក្នុង​ </a:t>
            </a:r>
            <a:r>
              <a:rPr lang="en-US" sz="2400" b="1" dirty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Java:</a:t>
            </a:r>
          </a:p>
          <a:p>
            <a:pPr>
              <a:buFont typeface="Arial" charset="0"/>
              <a:buChar char="•"/>
            </a:pP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ជាធម្មតា </a:t>
            </a:r>
            <a:r>
              <a:rPr lang="en-US" sz="2400" dirty="0">
                <a:latin typeface="Khmer OS Battambang" charset="0"/>
                <a:ea typeface="Khmer OS Battambang" charset="0"/>
                <a:cs typeface="Khmer OS Battambang" charset="0"/>
              </a:rPr>
              <a:t>return type 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គឺត្រូវបានប្រើនៅក្នុង </a:t>
            </a:r>
            <a:r>
              <a:rPr lang="km-KH" sz="2400" b="1" dirty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Java method</a:t>
            </a:r>
          </a:p>
          <a:p>
            <a:pPr>
              <a:buFont typeface="Arial" charset="0"/>
              <a:buChar char="•"/>
            </a:pP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នៅពេលដែល method បញ្ចប់ការងារ​ប្រសិនបើយើងចង់អោយ return អ្វីមួយនៅត្រង់</a:t>
            </a:r>
            <a:r>
              <a:rPr lang="km-KH" sz="2400" dirty="0" smtClean="0">
                <a:latin typeface="Khmer OS Battambang" charset="0"/>
                <a:ea typeface="Khmer OS Battambang" charset="0"/>
                <a:cs typeface="Khmer OS Battambang" charset="0"/>
              </a:rPr>
              <a:t>កន្លែង​ដែល</a:t>
            </a: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បានហៅវានោះ​ return type នឹងត្រូវបានប្រើ</a:t>
            </a:r>
          </a:p>
          <a:p>
            <a:pPr>
              <a:buFont typeface="Arial" charset="0"/>
              <a:buChar char="•"/>
            </a:pPr>
            <a:r>
              <a:rPr lang="km-KH" sz="2400" dirty="0">
                <a:latin typeface="Khmer OS Battambang" charset="0"/>
                <a:ea typeface="Khmer OS Battambang" charset="0"/>
                <a:cs typeface="Khmer OS Battambang" charset="0"/>
              </a:rPr>
              <a:t>ផ្អែកទៅលើទិន្នន័យដែលត្រូវបាន​ return ដែលមានទាំង primitive and none primitive data type ដែលជា return type នៅក្នុង method signature និង method statement គួតែស្ថិតនៅ statment ផ្នែកខាងចុងបំផុតរបស់ method body ។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Return Type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1800" b="1" dirty="0" smtClean="0"/>
              <a:t>	</a:t>
            </a:r>
            <a:r>
              <a:rPr lang="km-KH" sz="2400" b="1" dirty="0" smtClean="0">
                <a:latin typeface="Khmer OS Battambang" charset="0"/>
                <a:ea typeface="Khmer OS Battambang" charset="0"/>
                <a:cs typeface="Khmer OS Battambang" charset="0"/>
              </a:rPr>
              <a:t>ប្រភេទនៃការប្រកាស method ផ្អែកលើ return type និង  argument </a:t>
            </a:r>
          </a:p>
          <a:p>
            <a:pPr marL="0" indent="0"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1676" y="2296339"/>
            <a:ext cx="10778226" cy="4028655"/>
            <a:chOff x="831676" y="2273694"/>
            <a:chExt cx="10778226" cy="40286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76" y="2273694"/>
              <a:ext cx="5291835" cy="23278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934" y="2273694"/>
              <a:ext cx="4609968" cy="14436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263" y="4754809"/>
              <a:ext cx="2819400" cy="15475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9802" y="4607097"/>
              <a:ext cx="4610100" cy="12319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98599" y="3982435"/>
              <a:ext cx="3688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6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M</a:t>
              </a:r>
              <a:r>
                <a:rPr lang="km-KH" sz="1400" b="1" i="1" dirty="0">
                  <a:solidFill>
                    <a:schemeClr val="accent6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ethod with return type and with argument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6928" y="5838997"/>
              <a:ext cx="3939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4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M</a:t>
              </a:r>
              <a:r>
                <a:rPr lang="km-KH" sz="1400" b="1" i="1" dirty="0">
                  <a:solidFill>
                    <a:schemeClr val="accent4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ethod with return type and without argument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0241" y="5455682"/>
              <a:ext cx="3881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m-KH" sz="1400" b="1" i="1" dirty="0">
                  <a:solidFill>
                    <a:schemeClr val="accent1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Method without return type and with argument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28949" y="3129867"/>
              <a:ext cx="4180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M</a:t>
              </a:r>
              <a:r>
                <a:rPr lang="km-KH" sz="1400" b="1" i="1" dirty="0">
                  <a:solidFill>
                    <a:schemeClr val="accent2"/>
                  </a:solidFill>
                  <a:latin typeface="Khmer OS Battambang" charset="0"/>
                  <a:ea typeface="Khmer OS Battambang" charset="0"/>
                  <a:cs typeface="Khmer OS Battambang" charset="0"/>
                </a:rPr>
                <a:t>ethod without return type and without argument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Access Modifier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4384" y="1678488"/>
            <a:ext cx="11368496" cy="471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សម្រាប់កណត់លទ្ធភាពនៃការ ប្រើប្រាស់នូវ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Method, Variable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ក្នុងភាសា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ចំនួន​​ </a:t>
            </a:r>
            <a:r>
              <a:rPr lang="km-KH" sz="2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គឺ៖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		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បានគ្រប់ទីកន្លែង 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	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បានគ្រប់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[Default]	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បានគ្រប់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បានតែនៅក្នុង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របស់វាប៉ុណ្នោះ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Access Modifier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km-KH" sz="2000" dirty="0" smtClean="0"/>
              <a:t>តារាងអាទិភាព </a:t>
            </a:r>
            <a:r>
              <a:rPr lang="en-US" sz="2000" dirty="0" smtClean="0"/>
              <a:t>Access Modifier </a:t>
            </a:r>
            <a:r>
              <a:rPr lang="km-KH" sz="2000" dirty="0" smtClean="0"/>
              <a:t>ក្នុង </a:t>
            </a:r>
            <a:r>
              <a:rPr lang="en-US" sz="2000" dirty="0" smtClean="0"/>
              <a:t>Java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42" y="2506587"/>
            <a:ext cx="9352191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Widescreen</PresentationFormat>
  <Paragraphs>177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Times New Roman</vt:lpstr>
      <vt:lpstr>Verdana</vt:lpstr>
      <vt:lpstr>Wingdings</vt:lpstr>
      <vt:lpstr>TS102922647</vt:lpstr>
      <vt:lpstr>PowerPoint Presentation</vt:lpstr>
      <vt:lpstr>ថ្នាក់ សៀមរាប</vt:lpstr>
      <vt:lpstr>មាតិកា</vt:lpstr>
      <vt:lpstr>1. Java Method Structure </vt:lpstr>
      <vt:lpstr>1. Java Method Structure </vt:lpstr>
      <vt:lpstr>2. Return Type</vt:lpstr>
      <vt:lpstr>2. Return Type</vt:lpstr>
      <vt:lpstr>3. Access Modifier</vt:lpstr>
      <vt:lpstr>3. Access Modifier</vt:lpstr>
      <vt:lpstr>3. Access Modifier</vt:lpstr>
      <vt:lpstr>4. Parameters</vt:lpstr>
      <vt:lpstr>4. Parameters</vt:lpstr>
      <vt:lpstr>5. Class Structure</vt:lpstr>
      <vt:lpstr>5. Class Structure</vt:lpstr>
      <vt:lpstr>6. Constructor</vt:lpstr>
      <vt:lpstr>6. Constructor</vt:lpstr>
      <vt:lpstr>7. This &amp; This()</vt:lpstr>
      <vt:lpstr>7. This &amp; This()</vt:lpstr>
      <vt:lpstr>8. Object Creation</vt:lpstr>
      <vt:lpstr>8. Object Creation</vt:lpstr>
      <vt:lpstr>ប្រភព​ឯក​សារ​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2016-04-19T03:03:19Z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