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  <p:sldMasterId id="2147483662" r:id="rId3"/>
  </p:sldMasterIdLst>
  <p:notesMasterIdLst>
    <p:notesMasterId r:id="rId27"/>
  </p:notesMasterIdLst>
  <p:handoutMasterIdLst>
    <p:handoutMasterId r:id="rId28"/>
  </p:handoutMasterIdLst>
  <p:sldIdLst>
    <p:sldId id="503" r:id="rId4"/>
    <p:sldId id="541" r:id="rId5"/>
    <p:sldId id="563" r:id="rId6"/>
    <p:sldId id="553" r:id="rId7"/>
    <p:sldId id="560" r:id="rId8"/>
    <p:sldId id="564" r:id="rId9"/>
    <p:sldId id="568" r:id="rId10"/>
    <p:sldId id="565" r:id="rId11"/>
    <p:sldId id="569" r:id="rId12"/>
    <p:sldId id="570" r:id="rId13"/>
    <p:sldId id="571" r:id="rId14"/>
    <p:sldId id="559" r:id="rId15"/>
    <p:sldId id="556" r:id="rId16"/>
    <p:sldId id="558" r:id="rId17"/>
    <p:sldId id="561" r:id="rId18"/>
    <p:sldId id="572" r:id="rId19"/>
    <p:sldId id="573" r:id="rId20"/>
    <p:sldId id="567" r:id="rId21"/>
    <p:sldId id="574" r:id="rId22"/>
    <p:sldId id="566" r:id="rId23"/>
    <p:sldId id="562" r:id="rId24"/>
    <p:sldId id="439" r:id="rId25"/>
    <p:sldId id="4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4" autoAdjust="0"/>
    <p:restoredTop sz="94630" autoAdjust="0"/>
  </p:normalViewPr>
  <p:slideViewPr>
    <p:cSldViewPr snapToGrid="0">
      <p:cViewPr varScale="1">
        <p:scale>
          <a:sx n="84" d="100"/>
          <a:sy n="84" d="100"/>
        </p:scale>
        <p:origin x="102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953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66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95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95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953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660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79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79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90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79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52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3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945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85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7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4/19/2016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>
              <a:solidFill>
                <a:srgbClr val="000000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5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4/19/2016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4/19/2016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4/19/2016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4/19/2016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0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1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4/19/2016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4/19/2016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>
                <a:solidFill>
                  <a:srgbClr val="000000">
                    <a:lumMod val="50000"/>
                  </a:srgbClr>
                </a:solidFill>
              </a:rPr>
              <a:pPr/>
              <a:t>4/19/2016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>
              <a:solidFill>
                <a:srgbClr val="000000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4/19/2016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38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this-keyword" TargetMode="External"/><Relationship Id="rId2" Type="http://schemas.openxmlformats.org/officeDocument/2006/relationships/hyperlink" Target="https://docs.oracle.com/javase/tutorial/java/javaOO/constructor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javaOO/objectcreation.html" TargetMode="External"/><Relationship Id="rId5" Type="http://schemas.openxmlformats.org/officeDocument/2006/relationships/hyperlink" Target="http://www.tutorialspoint.com/java/java_object_classes.html" TargetMode="External"/><Relationship Id="rId4" Type="http://schemas.openxmlformats.org/officeDocument/2006/relationships/hyperlink" Target="https://docs.oracle.com/javase/tutorial/java/javaOO/thiskey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 (cont.)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599576"/>
            <a:ext cx="11517419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603" indent="0">
              <a:buNone/>
            </a:pP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	Passing Reference Data Type Arguments</a:t>
            </a:r>
          </a:p>
          <a:p>
            <a:pPr marL="253603" indent="0">
              <a:buNone/>
            </a:pP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data type parameter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ដែលផ្ដល់អោយ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ករណី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នេះហៅ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 reference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Original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របស់វានឹងប្រែប្រួល។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636" y="3345724"/>
            <a:ext cx="5287025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1400" dirty="0"/>
              <a:t>class Operation2{  </a:t>
            </a:r>
          </a:p>
          <a:p>
            <a:r>
              <a:rPr lang="en-US" sz="1400" dirty="0"/>
              <a:t> </a:t>
            </a:r>
            <a:r>
              <a:rPr lang="en-US" sz="1400" dirty="0" err="1"/>
              <a:t>int</a:t>
            </a:r>
            <a:r>
              <a:rPr lang="en-US" sz="1400" dirty="0"/>
              <a:t> data=50;  </a:t>
            </a:r>
          </a:p>
          <a:p>
            <a:r>
              <a:rPr lang="en-US" sz="1400" dirty="0"/>
              <a:t>  </a:t>
            </a:r>
          </a:p>
          <a:p>
            <a:r>
              <a:rPr lang="en-US" sz="1400" dirty="0"/>
              <a:t> void change(Operation2 op){  </a:t>
            </a:r>
          </a:p>
          <a:p>
            <a:r>
              <a:rPr lang="en-US" sz="1400" dirty="0"/>
              <a:t> </a:t>
            </a:r>
            <a:r>
              <a:rPr lang="en-US" sz="1400" dirty="0" err="1"/>
              <a:t>op.data</a:t>
            </a:r>
            <a:r>
              <a:rPr lang="en-US" sz="1400" dirty="0"/>
              <a:t>=op.data+100;//changes will be in the instance variable  </a:t>
            </a:r>
          </a:p>
          <a:p>
            <a:r>
              <a:rPr lang="en-US" sz="1400" dirty="0"/>
              <a:t> }  </a:t>
            </a:r>
          </a:p>
          <a:p>
            <a:r>
              <a:rPr lang="en-US" sz="1400" dirty="0"/>
              <a:t>     </a:t>
            </a:r>
          </a:p>
          <a:p>
            <a:r>
              <a:rPr lang="en-US" sz="1400" dirty="0"/>
              <a:t> public static void main(String </a:t>
            </a:r>
            <a:r>
              <a:rPr lang="en-US" sz="1400" dirty="0" err="1"/>
              <a:t>args</a:t>
            </a:r>
            <a:r>
              <a:rPr lang="en-US" sz="1400" dirty="0"/>
              <a:t>[]){  </a:t>
            </a:r>
          </a:p>
          <a:p>
            <a:r>
              <a:rPr lang="en-US" sz="1400" dirty="0"/>
              <a:t>   Operation2 op=new Operation2();  </a:t>
            </a:r>
          </a:p>
          <a:p>
            <a:r>
              <a:rPr lang="en-US" sz="1400" dirty="0"/>
              <a:t>  </a:t>
            </a:r>
          </a:p>
          <a:p>
            <a:r>
              <a:rPr lang="en-US" sz="1400" dirty="0"/>
              <a:t>   </a:t>
            </a:r>
            <a:r>
              <a:rPr lang="en-US" sz="1400" dirty="0" err="1"/>
              <a:t>System.out.println</a:t>
            </a:r>
            <a:r>
              <a:rPr lang="en-US" sz="1400" dirty="0"/>
              <a:t>("before change "+</a:t>
            </a:r>
            <a:r>
              <a:rPr lang="en-US" sz="1400" dirty="0" err="1"/>
              <a:t>op.data</a:t>
            </a:r>
            <a:r>
              <a:rPr lang="en-US" sz="1400" dirty="0"/>
              <a:t>);  </a:t>
            </a:r>
          </a:p>
          <a:p>
            <a:r>
              <a:rPr lang="en-US" sz="1400" dirty="0"/>
              <a:t>   </a:t>
            </a:r>
            <a:r>
              <a:rPr lang="en-US" sz="1400" dirty="0" err="1"/>
              <a:t>op.change</a:t>
            </a:r>
            <a:r>
              <a:rPr lang="en-US" sz="1400" dirty="0"/>
              <a:t>(op);//passing object  </a:t>
            </a:r>
          </a:p>
          <a:p>
            <a:r>
              <a:rPr lang="en-US" sz="1400" dirty="0"/>
              <a:t>   </a:t>
            </a:r>
            <a:r>
              <a:rPr lang="en-US" sz="1400" dirty="0" err="1"/>
              <a:t>System.out.println</a:t>
            </a:r>
            <a:r>
              <a:rPr lang="en-US" sz="1400" dirty="0"/>
              <a:t>("after change "+</a:t>
            </a:r>
            <a:r>
              <a:rPr lang="en-US" sz="1400" dirty="0" err="1"/>
              <a:t>op.data</a:t>
            </a:r>
            <a:r>
              <a:rPr lang="en-US" sz="1400" dirty="0"/>
              <a:t>);  </a:t>
            </a:r>
          </a:p>
          <a:p>
            <a:r>
              <a:rPr lang="en-US" sz="1400" dirty="0"/>
              <a:t> }  </a:t>
            </a:r>
          </a:p>
          <a:p>
            <a:r>
              <a:rPr lang="en-US" sz="1400" dirty="0"/>
              <a:t>} 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6800" y="4207549"/>
            <a:ext cx="2967479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Output: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before 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change 50 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after 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change </a:t>
            </a:r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150</a:t>
            </a:r>
            <a:r>
              <a:rPr lang="en-US" sz="2800" dirty="0" smtClean="0"/>
              <a:t> </a:t>
            </a:r>
            <a:endParaRPr lang="en-US" sz="4400" dirty="0">
              <a:latin typeface="Arial" panose="020B0604020202020204" pitchFamily="34" charset="0"/>
            </a:endParaRP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 (cont.)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599576"/>
            <a:ext cx="11517419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603" indent="0">
              <a:buNone/>
            </a:pP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	Arbitrary Number of Arguments</a:t>
            </a:r>
          </a:p>
          <a:p>
            <a:pPr marL="253603" indent="0">
              <a:buNone/>
            </a:pP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គេប្រើប្រាស់វាពេលដែល គេមិនដឹងពី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ដោយគេប្រើ </a:t>
            </a:r>
          </a:p>
          <a:p>
            <a:pPr marL="253603" indent="0">
              <a:buNone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Varargs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shortcut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មួយសំរាប់បង្កើត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ផ្ទាល់។ ហើយគេដាក់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នៅចុង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8753" y="3778647"/>
            <a:ext cx="5763116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dirty="0"/>
              <a:t>public static void </a:t>
            </a:r>
            <a:r>
              <a:rPr lang="en-US" dirty="0" err="1"/>
              <a:t>PrintMultipleStrings</a:t>
            </a:r>
            <a:r>
              <a:rPr lang="en-US" dirty="0"/>
              <a:t>(String... strings) {</a:t>
            </a:r>
          </a:p>
          <a:p>
            <a:pPr lvl="1"/>
            <a:r>
              <a:rPr lang="en-US" dirty="0" smtClean="0"/>
              <a:t>for (String s : strings) {</a:t>
            </a:r>
          </a:p>
          <a:p>
            <a:pPr lvl="1"/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(s)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i="1" dirty="0" err="1" smtClean="0"/>
              <a:t>PrintMultipleStrings</a:t>
            </a:r>
            <a:r>
              <a:rPr lang="en-US" i="1" dirty="0"/>
              <a:t>("Hello", "world");</a:t>
            </a:r>
          </a:p>
          <a:p>
            <a:r>
              <a:rPr lang="en-US" dirty="0"/>
              <a:t>}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974" y="4451239"/>
            <a:ext cx="1710725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Output: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Hello</a:t>
            </a:r>
          </a:p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World</a:t>
            </a: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12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&amp; 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599576"/>
            <a:ext cx="11517419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AutoNum type="arabicPeriod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Structure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654" t="12826" r="45435" b="41441"/>
          <a:stretch/>
        </p:blipFill>
        <p:spPr>
          <a:xfrm>
            <a:off x="7010892" y="1600842"/>
            <a:ext cx="4594086" cy="50679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79" y="2870251"/>
            <a:ext cx="6242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AccessModifier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  <a:b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AccessModifier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fieldname;</a:t>
            </a:r>
          </a:p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AccessModifier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(Parameter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){…}</a:t>
            </a:r>
          </a:p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4512" y="1599576"/>
            <a:ext cx="115711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13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Constructor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.1.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ន័យ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AU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AU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ដែលមានឈ្មោះដូច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 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សូម្បីតែ 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វាដំនើរការ ពេលគេបង្កើត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AU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AU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.2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Constructor: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Constructor (no parameter)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Parameterized Constructor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7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14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AU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.3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261" t="13696" r="41848" b="44913"/>
          <a:stretch/>
        </p:blipFill>
        <p:spPr>
          <a:xfrm>
            <a:off x="3326294" y="1497495"/>
            <a:ext cx="6016487" cy="52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2" y="1498520"/>
            <a:ext cx="11217457" cy="517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 This &amp; this()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3.1.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this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ក្នុងភាសា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វាត្រូវបានគេប្រើនៅក្នុង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វាដើរតួរជា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ទៅកាន់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Object/ current class instance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6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16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37067" y="1580444"/>
            <a:ext cx="5389336" cy="508832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err="1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age;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String name;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14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Student(String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name, </a:t>
            </a:r>
            <a:r>
              <a:rPr lang="en-US" sz="1400" b="1" dirty="0" err="1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age){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age = age; 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name = name;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}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display(){</a:t>
            </a:r>
            <a:r>
              <a:rPr lang="en-US" sz="14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(name+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 "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+age)}  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sz="14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Student s1 =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"Dara"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4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21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Student s2 =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"David"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4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23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s1.display();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s2.display();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}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 0 </a:t>
            </a:r>
            <a:r>
              <a:rPr lang="en-US" sz="1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</a:t>
            </a:r>
            <a:r>
              <a:rPr lang="en-US" sz="14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 0 </a:t>
            </a:r>
            <a:r>
              <a:rPr lang="en-US" sz="1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null</a:t>
            </a:r>
            <a:endParaRPr lang="km-KH" sz="14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8627" y="1608549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Problem </a:t>
            </a:r>
            <a:r>
              <a:rPr lang="en-US" b="1" dirty="0">
                <a:solidFill>
                  <a:srgbClr val="000000"/>
                </a:solidFill>
              </a:rPr>
              <a:t>without </a:t>
            </a:r>
            <a:r>
              <a:rPr lang="en-US" b="1" i="1" dirty="0">
                <a:solidFill>
                  <a:srgbClr val="000000"/>
                </a:solidFill>
              </a:rPr>
              <a:t>this</a:t>
            </a:r>
            <a:r>
              <a:rPr lang="en-US" b="1" dirty="0">
                <a:solidFill>
                  <a:srgbClr val="000000"/>
                </a:solidFill>
              </a:rPr>
              <a:t> keyword</a:t>
            </a:r>
            <a:endParaRPr lang="km-KH" b="1" dirty="0">
              <a:solidFill>
                <a:srgbClr val="00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841240" y="3294993"/>
            <a:ext cx="557674" cy="378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m-KH">
              <a:solidFill>
                <a:srgbClr val="FF0000"/>
              </a:solidFill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739467" y="1580444"/>
            <a:ext cx="5310642" cy="50883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err="1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age;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String name;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14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Student(String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name, </a:t>
            </a:r>
            <a:r>
              <a:rPr lang="en-US" sz="1400" b="1" dirty="0" err="1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age){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</a:t>
            </a:r>
            <a:r>
              <a:rPr lang="en-US" sz="1400" b="1" dirty="0" err="1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age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= age; 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</a:t>
            </a:r>
            <a:r>
              <a:rPr lang="en-US" sz="14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.name = name;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}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display(){</a:t>
            </a:r>
            <a:r>
              <a:rPr lang="en-US" sz="14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(name+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 "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+age)}  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sz="14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Student s1 =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"Dara"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4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21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Student s2 =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"David"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4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23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s1.display();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s2.display();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}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 Dara 21</a:t>
            </a:r>
            <a:endParaRPr lang="en-US" sz="14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</a:t>
            </a:r>
            <a:r>
              <a:rPr lang="en-US" sz="14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 David 23</a:t>
            </a:r>
            <a:endParaRPr lang="km-KH" sz="14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76677" y="1793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Solution</a:t>
            </a:r>
            <a:endParaRPr lang="km-KH" b="1" dirty="0">
              <a:solidFill>
                <a:srgbClr val="000000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17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48356" y="1501421"/>
            <a:ext cx="5378047" cy="51673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err="1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age;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String name;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14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Student(String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name, </a:t>
            </a:r>
            <a:r>
              <a:rPr lang="en-US" sz="1400" b="1" dirty="0" err="1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age){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age = age; 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name = name;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}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display(){</a:t>
            </a:r>
            <a:r>
              <a:rPr lang="en-US" sz="14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(name+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 "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+age)}  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sz="14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Student s1 =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"Dara"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4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21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Student s2 =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"David"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4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23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s1.display();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s2.display();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}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 0 </a:t>
            </a:r>
            <a:r>
              <a:rPr lang="en-US" sz="1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</a:t>
            </a:r>
            <a:r>
              <a:rPr lang="en-US" sz="14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 0 </a:t>
            </a:r>
            <a:r>
              <a:rPr lang="en-US" sz="1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null</a:t>
            </a:r>
            <a:endParaRPr lang="km-KH" sz="14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2014" y="1501419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Problem </a:t>
            </a:r>
            <a:r>
              <a:rPr lang="en-US" b="1" dirty="0">
                <a:solidFill>
                  <a:srgbClr val="000000"/>
                </a:solidFill>
              </a:rPr>
              <a:t>without </a:t>
            </a:r>
            <a:r>
              <a:rPr lang="en-US" b="1" i="1" dirty="0">
                <a:solidFill>
                  <a:srgbClr val="000000"/>
                </a:solidFill>
              </a:rPr>
              <a:t>this</a:t>
            </a:r>
            <a:r>
              <a:rPr lang="en-US" b="1" dirty="0">
                <a:solidFill>
                  <a:srgbClr val="000000"/>
                </a:solidFill>
              </a:rPr>
              <a:t> keyword</a:t>
            </a:r>
            <a:endParaRPr lang="km-KH" b="1" dirty="0">
              <a:solidFill>
                <a:srgbClr val="00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841240" y="3294993"/>
            <a:ext cx="557674" cy="378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m-KH">
              <a:solidFill>
                <a:srgbClr val="FF0000"/>
              </a:solidFill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762044" y="1501421"/>
            <a:ext cx="5288065" cy="516734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err="1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age;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String name;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14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Student(String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n, </a:t>
            </a:r>
            <a:r>
              <a:rPr lang="en-US" sz="1400" b="1" dirty="0" err="1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a){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age = a; 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name = n;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}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display(){</a:t>
            </a:r>
            <a:r>
              <a:rPr lang="en-US" sz="14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(name+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 "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+age)}  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sz="14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Student s1 =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"Dara"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4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21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Student s2 = </a:t>
            </a:r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"David"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4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23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s1.display();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	s2.display();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}  </a:t>
            </a:r>
          </a:p>
          <a:p>
            <a:pPr marL="0" indent="0" algn="just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 Dara 21</a:t>
            </a: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	 David 23</a:t>
            </a:r>
            <a:endParaRPr lang="km-KH" sz="14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06076" y="150950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Solution</a:t>
            </a:r>
            <a:endParaRPr lang="km-KH" b="1" dirty="0">
              <a:solidFill>
                <a:srgbClr val="000000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50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2" y="1498520"/>
            <a:ext cx="11217457" cy="5359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 This &amp; this()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3.2.  this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this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method/constructor call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ប្រើដើម្បីហៅ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មួយផ្សេងទៀត 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class constructor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)។ គោលការណ៍នេះគឺចំនេញប្រសិនបើនៅក្នុង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 ហើយអ្នកចង់ប្រើ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ឡើងវិញនោះ។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19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636889" y="1835150"/>
            <a:ext cx="4673599" cy="4301068"/>
          </a:xfrm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//Program of this() constructor call (constructor chaining)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Student{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age;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String name;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Student(){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"default constructor is invoked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);}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 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name, </a:t>
            </a:r>
            <a:r>
              <a:rPr lang="en-US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age){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	</a:t>
            </a:r>
            <a:r>
              <a:rPr lang="en-US" dirty="0" smtClean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it is used to invoked current class constructor.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.age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age;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.name = name;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display(){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(name+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+age);}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Student(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"Dara"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</a:rPr>
              <a:t> 21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s2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Student(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"David"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</a:rPr>
              <a:t> 23)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s1.display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s2.display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spcBef>
                <a:spcPts val="600"/>
              </a:spcBef>
              <a:buNone/>
            </a:pPr>
            <a:endParaRPr lang="km-KH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416799" y="1835150"/>
            <a:ext cx="3849291" cy="430106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       default constructor is invoked</a:t>
            </a: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       default constructor is invoked</a:t>
            </a: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 smtClean="0">
                <a:solidFill>
                  <a:srgbClr val="FF0000"/>
                </a:solidFill>
              </a:rPr>
              <a:t>Dara 21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 smtClean="0">
                <a:solidFill>
                  <a:srgbClr val="FF0000"/>
                </a:solidFill>
              </a:rPr>
              <a:t>David 23</a:t>
            </a: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km-KH" dirty="0" smtClean="0">
                <a:solidFill>
                  <a:srgbClr val="FF0000"/>
                </a:solidFill>
              </a:rPr>
              <a:t>ចំណាំ</a:t>
            </a:r>
            <a:r>
              <a:rPr lang="km-KH" dirty="0" smtClean="0">
                <a:solidFill>
                  <a:srgbClr val="1B1B1B"/>
                </a:solidFill>
              </a:rPr>
              <a:t>៖ </a:t>
            </a:r>
            <a:endParaRPr lang="en-US" dirty="0" smtClean="0">
              <a:solidFill>
                <a:srgbClr val="1B1B1B"/>
              </a:solidFill>
            </a:endParaRP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1500" b="1" dirty="0" smtClean="0">
                <a:solidFill>
                  <a:srgbClr val="008200"/>
                </a:solidFill>
                <a:latin typeface="Verdana" panose="020B0604030504040204" pitchFamily="34" charset="0"/>
              </a:rPr>
              <a:t>this</a:t>
            </a:r>
            <a:r>
              <a:rPr lang="en-US" sz="1500" b="1" dirty="0">
                <a:solidFill>
                  <a:srgbClr val="008200"/>
                </a:solidFill>
                <a:latin typeface="Verdana" panose="020B0604030504040204" pitchFamily="34" charset="0"/>
              </a:rPr>
              <a:t>() </a:t>
            </a:r>
            <a:r>
              <a:rPr lang="en-US" sz="1500" dirty="0">
                <a:solidFill>
                  <a:srgbClr val="008200"/>
                </a:solidFill>
                <a:latin typeface="Verdana" panose="020B0604030504040204" pitchFamily="34" charset="0"/>
              </a:rPr>
              <a:t>constructor call </a:t>
            </a:r>
            <a:r>
              <a:rPr lang="km-KH" sz="1500" dirty="0">
                <a:solidFill>
                  <a:srgbClr val="008200"/>
                </a:solidFill>
                <a:latin typeface="Verdana" panose="020B0604030504040204" pitchFamily="34" charset="0"/>
              </a:rPr>
              <a:t>ត្រូវស្ថិតនៅក្នុង</a:t>
            </a:r>
            <a:r>
              <a:rPr lang="en-US" sz="1500" dirty="0">
                <a:solidFill>
                  <a:srgbClr val="008200"/>
                </a:solidFill>
                <a:latin typeface="Verdana" panose="020B0604030504040204" pitchFamily="34" charset="0"/>
              </a:rPr>
              <a:t> statement </a:t>
            </a:r>
            <a:r>
              <a:rPr lang="km-KH" sz="1500" dirty="0">
                <a:solidFill>
                  <a:srgbClr val="008200"/>
                </a:solidFill>
                <a:latin typeface="Verdana" panose="020B0604030504040204" pitchFamily="34" charset="0"/>
              </a:rPr>
              <a:t>ដំបូងគេក្នុង</a:t>
            </a:r>
            <a:r>
              <a:rPr lang="en-US" sz="1500" dirty="0">
                <a:solidFill>
                  <a:srgbClr val="008200"/>
                </a:solidFill>
                <a:latin typeface="Verdana" panose="020B0604030504040204" pitchFamily="34" charset="0"/>
              </a:rPr>
              <a:t> constructor</a:t>
            </a:r>
            <a:r>
              <a:rPr lang="km-KH" sz="15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។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662" y="1561068"/>
            <a:ext cx="29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1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Java Method and Class &amp; Object</a:t>
            </a:r>
            <a:r>
              <a:rPr lang="km-KH" sz="30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សន ចាន់ធេម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អ៊ាន សុខចំរើន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ស័រ ធិរាជ្យ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ឯក ឈួន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រ៉េត សុភ័ក្រ</a:t>
            </a:r>
          </a:p>
        </p:txBody>
      </p:sp>
    </p:spTree>
    <p:extLst>
      <p:ext uri="{BB962C8B-B14F-4D97-AF65-F5344CB8AC3E}">
        <p14:creationId xmlns:p14="http://schemas.microsoft.com/office/powerpoint/2010/main" val="103131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2" y="1498520"/>
            <a:ext cx="11217457" cy="5359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Creation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.1.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ន័យ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AU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AU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គឺជារបស់ពិតមួយ ដែលកើតចេញពី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 and behavior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ដែលមានតម្លៃជាក់លាក់ និងច្បាស់លាស់ 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 ទាល់តែមាន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ទើបយើងអាចបង្កើត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បាន។</a:t>
            </a:r>
            <a:endParaRPr lang="en-AU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AU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.2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</a:t>
            </a:r>
            <a:r>
              <a:rPr lang="en-US" sz="22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objectName</a:t>
            </a:r>
            <a:r>
              <a:rPr lang="en-US" sz="22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 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 Constructor();</a:t>
            </a:r>
            <a:endParaRPr lang="en-US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Declaration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 The code set in 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bold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 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ជាការប្រកាស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variable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ទាំងអស់ដែលទាក់ទង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variable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name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ជាមួយ​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type.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Instantiation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new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 keyword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ដែលប្រើសម្រាប់បង្កើត</a:t>
            </a:r>
            <a:r>
              <a:rPr lang="en-AU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Initialization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new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 operator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គឺត្រូវ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បានអនុ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វត្តដោយ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ហៅទៅកាន់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​មួយ ដែល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initializes the new object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AU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.3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94" y="1640720"/>
            <a:ext cx="6887840" cy="3329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8743" y="5369933"/>
            <a:ext cx="564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Output: Hello Everyone!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20142" y="3367314"/>
            <a:ext cx="1328057" cy="991697"/>
            <a:chOff x="3320142" y="3367314"/>
            <a:chExt cx="1328057" cy="991697"/>
          </a:xfrm>
        </p:grpSpPr>
        <p:sp>
          <p:nvSpPr>
            <p:cNvPr id="6" name="Rectangle 5"/>
            <p:cNvSpPr/>
            <p:nvPr/>
          </p:nvSpPr>
          <p:spPr>
            <a:xfrm>
              <a:off x="3585029" y="3367314"/>
              <a:ext cx="798285" cy="3483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31771" y="3715657"/>
              <a:ext cx="0" cy="3048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20142" y="4020457"/>
              <a:ext cx="1328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ClassName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46485" y="3360057"/>
            <a:ext cx="1328057" cy="991697"/>
            <a:chOff x="3320142" y="3367314"/>
            <a:chExt cx="1328057" cy="991697"/>
          </a:xfrm>
        </p:grpSpPr>
        <p:sp>
          <p:nvSpPr>
            <p:cNvPr id="15" name="Rectangle 14"/>
            <p:cNvSpPr/>
            <p:nvPr/>
          </p:nvSpPr>
          <p:spPr>
            <a:xfrm>
              <a:off x="3585029" y="3367314"/>
              <a:ext cx="936171" cy="3483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831771" y="3715657"/>
              <a:ext cx="0" cy="3048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20142" y="4020457"/>
              <a:ext cx="1328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Constructor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57377" y="3360055"/>
            <a:ext cx="945566" cy="1291343"/>
            <a:chOff x="3585030" y="3367316"/>
            <a:chExt cx="1181153" cy="1209703"/>
          </a:xfrm>
        </p:grpSpPr>
        <p:sp>
          <p:nvSpPr>
            <p:cNvPr id="20" name="Rectangle 19"/>
            <p:cNvSpPr/>
            <p:nvPr/>
          </p:nvSpPr>
          <p:spPr>
            <a:xfrm>
              <a:off x="3585030" y="3367316"/>
              <a:ext cx="560184" cy="3331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831771" y="3715657"/>
              <a:ext cx="313443" cy="3048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52738" y="4029214"/>
              <a:ext cx="1013445" cy="54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Object</a:t>
              </a:r>
            </a:p>
            <a:p>
              <a:r>
                <a:rPr lang="en-US" sz="1600" dirty="0" smtClean="0"/>
                <a:t>Name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28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hape 206"/>
          <p:cNvSpPr txBox="1">
            <a:spLocks/>
          </p:cNvSpPr>
          <p:nvPr/>
        </p:nvSpPr>
        <p:spPr>
          <a:xfrm>
            <a:off x="758792" y="1633162"/>
            <a:ext cx="11020927" cy="476691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2"/>
              </a:rPr>
              <a:t>https://docs.oracle.com/javase/tutorial/java/javaOO/classes.html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2"/>
              </a:rPr>
              <a:t>docs.oracle.com/javase/tutorial/java/javaOO/constructors.html</a:t>
            </a:r>
            <a:endParaRPr lang="km-KH" dirty="0" smtClean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http://www.javatpoint.com/this-keyword</a:t>
            </a: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sz="18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docs.oracle.com/javase/tutorial/java/javaOO/thiskey.html</a:t>
            </a:r>
            <a:endParaRPr lang="en-US" dirty="0" smtClean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5"/>
              </a:rPr>
              <a:t>www.tutorialspoint.com/java/java_object_classes.html</a:t>
            </a:r>
            <a:endParaRPr lang="en-US" dirty="0" smtClean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6"/>
              </a:rPr>
              <a:t>https://docs.oracle.com/javase/tutorial/java/javaOO/objectcreation.html</a:t>
            </a:r>
            <a:endParaRPr lang="en-US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89253"/>
            <a:ext cx="4955822" cy="50831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I. Java Method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Structure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Return type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Access Modifier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Parameter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7312348" y="1585654"/>
            <a:ext cx="3795509" cy="5083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II. Class &amp; Object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 Structure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This &amp; this()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 Creation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47662" y="46960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4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599576"/>
            <a:ext cx="11517419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AutoNum type="arabicPeriod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Structure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 method is a set of program statements.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ត្រូវបានបង្កើតឡើងមានលក្ខណះនិងរូបរាងច្បាស់លាស់។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header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header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return-type ,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method-name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parameter-list /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body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 where your code goes ,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(keyword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22" y="2748077"/>
            <a:ext cx="5362862" cy="33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599576"/>
            <a:ext cx="11517419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AutoNum type="arabicPeriod" startAt="2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return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បញ្ជាក់ពី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value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caller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វា។ យើង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ចាំបាច់ត្រូវដាក់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យៗ។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បើសិនជា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យើងចាំបាច់ត្រូវប្រកាស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39526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 (cont.)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599576"/>
            <a:ext cx="11517419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  Access Modifier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253603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ក្នុងភាសា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Access Modifier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ប្រភេទគឺ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3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modifier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ប្រកាស់ប្រើបានគ្រប់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3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 modifier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ប្រើបានក្នុង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3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modifier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ប្រើបានក្នុង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ដែរ តែក្នុង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folder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គ្នាប៉ុណ្ណោះ។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3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modifier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ប្រើបានតែក្នុង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ខ្លួនវាប៉ុណ្ណោះ។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39526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 (cont.)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599576"/>
            <a:ext cx="11517419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ក្នុងភាសា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Access Modifier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ប្រភេទគឺ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58" y="2272649"/>
            <a:ext cx="8234441" cy="432071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54401" y="3129140"/>
            <a:ext cx="1007532" cy="592667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49330" y="3129141"/>
            <a:ext cx="842124" cy="190688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25731" y="3149600"/>
            <a:ext cx="799791" cy="2609755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51334" y="3158067"/>
            <a:ext cx="821266" cy="323638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 (cont.)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599576"/>
            <a:ext cx="11517419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 Parameter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253603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មួយដែលផ្ដល់ទៅអោយ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នោះអាចប្រើប្រាស់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បានដូចទៅនឹង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	Parameter Type </a:t>
            </a:r>
          </a:p>
          <a:p>
            <a:pPr marL="253603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សំរាប់ធ្វើការ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តាមរយៈ </a:t>
            </a:r>
          </a:p>
          <a:p>
            <a:pPr marL="253603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Primitive data types : doubles, floats, integer….</a:t>
            </a:r>
          </a:p>
          <a:p>
            <a:pPr marL="253603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Reference data types : objects, arrays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2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 (cont.)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599576"/>
            <a:ext cx="11517419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603" indent="0">
              <a:buNone/>
            </a:pP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	Passing Primitive Data Type Arguments</a:t>
            </a:r>
          </a:p>
          <a:p>
            <a:pPr marL="253603" indent="0">
              <a:buNone/>
            </a:pP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arguments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ដែលផ្ដល់អោយ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ត្រូវជា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double, …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ករណីនេះហៅថា </a:t>
            </a:r>
          </a:p>
          <a:p>
            <a:pPr marL="253603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Original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របស់វាមិនប្រែប្រួលឡើយ។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636" y="3413458"/>
            <a:ext cx="4871847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 Operation{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data=50;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void change(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data){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data=data+100;//changes will be in the local variable only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public static void main(String 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Operation op=new Operation();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("before change "+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op.data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op.change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(500);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("after change "+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op.data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</a:p>
          <a:p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6800" y="4207549"/>
            <a:ext cx="2967479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Output: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before 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change 50 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after 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change 50</a:t>
            </a:r>
            <a:r>
              <a:rPr lang="en-US" sz="2800" dirty="0"/>
              <a:t> </a:t>
            </a:r>
            <a:endParaRPr lang="en-US" sz="4400" dirty="0">
              <a:latin typeface="Arial" panose="020B0604020202020204" pitchFamily="34" charset="0"/>
            </a:endParaRP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</Words>
  <Application>Microsoft Office PowerPoint</Application>
  <PresentationFormat>Widescreen</PresentationFormat>
  <Paragraphs>328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 Unicode MS</vt:lpstr>
      <vt:lpstr>Battambang</vt:lpstr>
      <vt:lpstr>Microsoft YaHei UI</vt:lpstr>
      <vt:lpstr>Arial</vt:lpstr>
      <vt:lpstr>Calibri</vt:lpstr>
      <vt:lpstr>DaunPenh</vt:lpstr>
      <vt:lpstr>Khmer OS Battambang</vt:lpstr>
      <vt:lpstr>Khmer OS Muol Light</vt:lpstr>
      <vt:lpstr>Verdana</vt:lpstr>
      <vt:lpstr>Wingdings</vt:lpstr>
      <vt:lpstr>TS102922647</vt:lpstr>
      <vt:lpstr>1_TS102922647</vt:lpstr>
      <vt:lpstr>PowerPoint Presentation</vt:lpstr>
      <vt:lpstr>ថ្នាក់ សៀមរាប</vt:lpstr>
      <vt:lpstr>មាតិកា</vt:lpstr>
      <vt:lpstr> I. Java Method </vt:lpstr>
      <vt:lpstr> I. Java Method (cont.) </vt:lpstr>
      <vt:lpstr> I. Java Method (cont.) </vt:lpstr>
      <vt:lpstr> I. Java Method (cont.) </vt:lpstr>
      <vt:lpstr> I. Java Method (cont.) </vt:lpstr>
      <vt:lpstr> I. Java Method (cont.) </vt:lpstr>
      <vt:lpstr> I. Java Method (cont.) </vt:lpstr>
      <vt:lpstr> I. Java Method (cont.) </vt:lpstr>
      <vt:lpstr> II. Class &amp; Object </vt:lpstr>
      <vt:lpstr> II. Class &amp; Object (cont.) </vt:lpstr>
      <vt:lpstr> II. Class &amp; Object (cont.) </vt:lpstr>
      <vt:lpstr> II. Class &amp; Object (cont.) </vt:lpstr>
      <vt:lpstr> II. Class &amp; Object (cont.) </vt:lpstr>
      <vt:lpstr> II. Class &amp; Object (cont.) </vt:lpstr>
      <vt:lpstr> II. Class &amp; Object (cont.) </vt:lpstr>
      <vt:lpstr> II. Class &amp; Object (cont.) </vt:lpstr>
      <vt:lpstr> II. Class &amp; Object (cont.) </vt:lpstr>
      <vt:lpstr> II. Class &amp; Object (cont.) </vt:lpstr>
      <vt:lpstr> 8.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2016-04-19T00:57:03Z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