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503" r:id="rId3"/>
    <p:sldId id="505" r:id="rId4"/>
    <p:sldId id="426" r:id="rId5"/>
    <p:sldId id="506" r:id="rId6"/>
    <p:sldId id="510" r:id="rId7"/>
    <p:sldId id="511" r:id="rId8"/>
    <p:sldId id="520" r:id="rId9"/>
    <p:sldId id="522" r:id="rId10"/>
    <p:sldId id="512" r:id="rId11"/>
    <p:sldId id="524" r:id="rId12"/>
    <p:sldId id="523" r:id="rId13"/>
    <p:sldId id="513" r:id="rId14"/>
    <p:sldId id="515" r:id="rId15"/>
    <p:sldId id="516" r:id="rId16"/>
    <p:sldId id="517" r:id="rId17"/>
    <p:sldId id="518" r:id="rId18"/>
    <p:sldId id="525" r:id="rId19"/>
    <p:sldId id="526" r:id="rId20"/>
    <p:sldId id="439" r:id="rId21"/>
    <p:sldId id="521" r:id="rId22"/>
    <p:sldId id="4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7842" autoAdjust="0"/>
  </p:normalViewPr>
  <p:slideViewPr>
    <p:cSldViewPr snapToGrid="0">
      <p:cViewPr varScale="1">
        <p:scale>
          <a:sx n="61" d="100"/>
          <a:sy n="61" d="100"/>
        </p:scale>
        <p:origin x="100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4/24/2016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4/24/2016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world.com/article/2077411/core-java/inner-classes.html" TargetMode="External"/><Relationship Id="rId3" Type="http://schemas.openxmlformats.org/officeDocument/2006/relationships/hyperlink" Target="http://www.tutorialspoint.com/java/java_innerclasses.htm" TargetMode="External"/><Relationship Id="rId7" Type="http://schemas.openxmlformats.org/officeDocument/2006/relationships/hyperlink" Target="http://www.javatpoint.com/local-inner-class" TargetMode="External"/><Relationship Id="rId2" Type="http://schemas.openxmlformats.org/officeDocument/2006/relationships/hyperlink" Target="http://beginnersbook.com/2013/05/inner-clas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tutorial/java/javaOO/anonymousclasses.html" TargetMode="External"/><Relationship Id="rId5" Type="http://schemas.openxmlformats.org/officeDocument/2006/relationships/hyperlink" Target="https://docs.oracle.com/javase/tutorial/java/javaOO/nested.html" TargetMode="External"/><Relationship Id="rId10" Type="http://schemas.openxmlformats.org/officeDocument/2006/relationships/hyperlink" Target="https://www.quora.com/What-is-final-keyword-in-java" TargetMode="External"/><Relationship Id="rId4" Type="http://schemas.openxmlformats.org/officeDocument/2006/relationships/hyperlink" Target="https://docs.oracle.com/javase/tutorial/java/javaOO/whentouse.html" TargetMode="External"/><Relationship Id="rId9" Type="http://schemas.openxmlformats.org/officeDocument/2006/relationships/hyperlink" Target="http://www.programmerinterview.com/index.php/java-questions/inner-vs-nested-class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tendrazaa.com/blog/java/nested-class-and-its-necessity-with-example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2.1 static Nested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10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39053" y="1611931"/>
            <a:ext cx="10618655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000000">
                  <a:lumMod val="65000"/>
                </a:srgbClr>
              </a:buClr>
              <a:buNone/>
            </a:pPr>
            <a:r>
              <a:rPr lang="en-US" sz="2400" dirty="0" err="1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i.e</a:t>
            </a:r>
            <a:endParaRPr lang="km-KH" sz="24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16"/>
          <a:stretch/>
        </p:blipFill>
        <p:spPr>
          <a:xfrm>
            <a:off x="1338627" y="1611931"/>
            <a:ext cx="9334631" cy="47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2.2 Inner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6897993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8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Inner Class </a:t>
            </a:r>
            <a:r>
              <a:rPr lang="km-KH" sz="28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ត្រូវបានគេហៅម្យ៉ាងទៀតថាជា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Non Static Nested Class </a:t>
            </a:r>
          </a:p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km-KH" sz="28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យើងប្រកាស 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Inner Class </a:t>
            </a:r>
            <a:r>
              <a:rPr lang="km-KH" sz="28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នៅខាងក្នុង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class </a:t>
            </a:r>
            <a:r>
              <a:rPr lang="km-KH" sz="28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មេមួយ (ឬ</a:t>
            </a:r>
            <a:r>
              <a:rPr lang="en-US" sz="28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Outer Class)</a:t>
            </a:r>
          </a:p>
          <a:p>
            <a:pPr>
              <a:buClr>
                <a:srgbClr val="000000">
                  <a:lumMod val="65000"/>
                </a:srgbClr>
              </a:buClr>
            </a:pPr>
            <a:endParaRPr lang="km-KH" sz="3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marL="0" indent="0">
              <a:buClr>
                <a:srgbClr val="000000">
                  <a:lumMod val="65000"/>
                </a:srgbClr>
              </a:buClr>
              <a:buNone/>
            </a:pPr>
            <a:endParaRPr lang="km-KH" sz="3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endParaRPr lang="km-KH" sz="3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771047"/>
            <a:ext cx="4259014" cy="43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2.2 Inner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12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48" y="1724096"/>
            <a:ext cx="8989140" cy="44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2.2 Inner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13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Clr>
                <a:srgbClr val="000000">
                  <a:lumMod val="65000"/>
                </a:srgbClr>
              </a:buClr>
            </a:pPr>
            <a:endParaRPr lang="km-KH" sz="205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146" t="9935" r="56198" b="59777"/>
          <a:stretch/>
        </p:blipFill>
        <p:spPr>
          <a:xfrm>
            <a:off x="615775" y="1631064"/>
            <a:ext cx="5867401" cy="3480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6111" t="10256" r="59962" b="61466"/>
          <a:stretch/>
        </p:blipFill>
        <p:spPr>
          <a:xfrm>
            <a:off x="5822083" y="2817121"/>
            <a:ext cx="5588000" cy="3577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4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2.2.1 Local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Inner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14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  <a:buClr>
                <a:srgbClr val="000000">
                  <a:lumMod val="65000"/>
                </a:srgbClr>
              </a:buClr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អាចហៅបានថា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method-local inner class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ដែលប្រកាសនៅក្នុង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Clr>
                <a:srgbClr val="000000">
                  <a:lumMod val="65000"/>
                </a:srgbClr>
              </a:buClr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ធ្វើការបានតែនៅក្នុងព្រំដែន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ដែល​ក្ដោបវា</a:t>
            </a: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អាចប្រើប្រាស់បានតែ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 (Variable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Method)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ដែលប្រកាសជា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effectively-final (For Java 8) </a:t>
            </a:r>
          </a:p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8, Local Inner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អាចចាប់យកតម្លៃ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ដែលក្តោបវាយកមកប្រើប្រាស់បាន</a:t>
            </a:r>
          </a:p>
        </p:txBody>
      </p:sp>
    </p:spTree>
    <p:extLst>
      <p:ext uri="{BB962C8B-B14F-4D97-AF65-F5344CB8AC3E}">
        <p14:creationId xmlns:p14="http://schemas.microsoft.com/office/powerpoint/2010/main" val="20884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2.2.1 Local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Inner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15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28" t="15157" r="46901" b="29459"/>
          <a:stretch/>
        </p:blipFill>
        <p:spPr>
          <a:xfrm>
            <a:off x="1913205" y="1463040"/>
            <a:ext cx="6260123" cy="52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2.2.2 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អ្វីទៅជា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Anonymous Inner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16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>
                <a:srgbClr val="000000">
                  <a:lumMod val="65000"/>
                </a:srgbClr>
              </a:buClr>
            </a:pPr>
            <a:endParaRPr lang="km-KH" sz="3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marL="0" indent="0">
              <a:buClr>
                <a:srgbClr val="000000">
                  <a:lumMod val="65000"/>
                </a:srgbClr>
              </a:buClr>
              <a:buNone/>
            </a:pPr>
            <a:endParaRPr lang="km-KH" sz="3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1">
              <a:buClr>
                <a:srgbClr val="000000">
                  <a:lumMod val="65000"/>
                </a:srgbClr>
              </a:buClr>
            </a:pPr>
            <a:endParaRPr lang="km-KH" sz="3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15775" y="1655434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4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Inner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ដែលប្រកាសដោយគ្មានឈ្មោះ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ហើយយើងប្រកាសដោយ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វានៅពេលជាមួយគ្នា</a:t>
            </a: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4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ប្រើជាទូទៅនៅពេលយើងចង់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override method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endParaRPr lang="en-US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km-KH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គេប្រើប្រាស់វា ភាគច្រើនជាមួយ </a:t>
            </a:r>
            <a:r>
              <a:rPr lang="en-US" sz="24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GUI (Graphical User Interface)</a:t>
            </a: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Clr>
                <a:srgbClr val="000000">
                  <a:lumMod val="65000"/>
                </a:srgbClr>
              </a:buClr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2.2.2 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អ្វីទៅជា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Anonymous Inner Class?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620633" y="1448314"/>
            <a:ext cx="5776710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លក្ខណៈរបស់ </a:t>
            </a:r>
            <a:r>
              <a:rPr lang="en-US" sz="2400" b="1" dirty="0">
                <a:solidFill>
                  <a:srgbClr val="00B0F0"/>
                </a:solidFill>
                <a:latin typeface="Khmer OS Battambang" pitchFamily="2" charset="0"/>
                <a:cs typeface="Khmer OS Battambang" pitchFamily="2" charset="0"/>
              </a:rPr>
              <a:t>Anonymous Inner Class: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instantiated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បានតែម្តង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ជាទូទៅវាត្រូវបាន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declared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ឬ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code block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បញ្ចប់ដោយសញ្ញា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semicolon.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បានតែនៅកន្លែងដែលវាត្រូវបានកំណត់ឡើង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មិនមាន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(វាមិនមានឈ្មោះ)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មិនអាចជាប្រភេទ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static</a:t>
            </a:r>
          </a:p>
          <a:p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1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2.2.2 </a:t>
            </a:r>
            <a:r>
              <a:rPr lang="km-KH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អ្វីទៅជា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Anonymous Inner Class?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18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Clr>
                <a:srgbClr val="000000">
                  <a:lumMod val="65000"/>
                </a:srgbClr>
              </a:buClr>
            </a:pPr>
            <a:endParaRPr lang="km-KH" sz="3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marL="0" indent="0">
              <a:buClr>
                <a:srgbClr val="000000">
                  <a:lumMod val="65000"/>
                </a:srgbClr>
              </a:buClr>
              <a:buNone/>
            </a:pPr>
            <a:endParaRPr lang="km-KH" sz="3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1">
              <a:buClr>
                <a:srgbClr val="000000">
                  <a:lumMod val="65000"/>
                </a:srgbClr>
              </a:buClr>
            </a:pPr>
            <a:endParaRPr lang="km-KH" sz="3200" dirty="0">
              <a:solidFill>
                <a:srgbClr val="000000"/>
              </a:solidFill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524238"/>
            <a:ext cx="7577616" cy="52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http://beginnersbook.com/2013/05/inner-class/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http://www.tutorialspoint.com/java/java_innerclasses.htm</a:t>
            </a:r>
            <a:endParaRPr lang="en-US" sz="1800" dirty="0"/>
          </a:p>
          <a:p>
            <a:r>
              <a:rPr lang="en-US" sz="1800" dirty="0">
                <a:solidFill>
                  <a:srgbClr val="7030A0"/>
                </a:solidFill>
                <a:cs typeface="Khmer OS Battambang" panose="02000500000000020004" pitchFamily="2" charset="0"/>
                <a:hlinkClick r:id="rId4"/>
              </a:rPr>
              <a:t>https://docs.oracle.com/javase/tutorial/java/javaOO/whentouse.html</a:t>
            </a:r>
            <a:endParaRPr lang="en-US" sz="1800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cs typeface="Khmer OS Battambang" panose="02000500000000020004" pitchFamily="2" charset="0"/>
                <a:hlinkClick r:id="rId5"/>
              </a:rPr>
              <a:t>https://docs.oracle.com/javase/tutorial/java/javaOO/nested.html</a:t>
            </a:r>
            <a:endParaRPr lang="en-US" sz="1800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cs typeface="Khmer OS Battambang" panose="02000500000000020004" pitchFamily="2" charset="0"/>
                <a:hlinkClick r:id="rId6"/>
              </a:rPr>
              <a:t>https://docs.oracle.com/javase/tutorial/java/javaOO/anonymousclasses.html</a:t>
            </a:r>
            <a:endParaRPr lang="en-US" sz="1800" dirty="0">
              <a:solidFill>
                <a:srgbClr val="7030A0"/>
              </a:solidFill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http://www.javatpoint.com/local-inner-class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http://www.javaworld.com/article/2077411/core-java/inner-classes.html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http://www.programmerinterview.com/index.php/java-questions/inner-vs-nested-classes/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https://www.quora.com/What-is-final-keyword-in-java</a:t>
            </a: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Nested class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មាន រស្មី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​សៀកហៃ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ស្រ៊ឺ ផេងគ័ង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http://www.jitendrazaa.com/blog/java/nested-class-and-its-necessity-with-example/</a:t>
            </a:r>
            <a:endParaRPr lang="km-KH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km-KH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2" y="1655378"/>
            <a:ext cx="9487300" cy="5013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Nested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static &amp; final keyword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static inner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local inner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   anonymous inner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Objective: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784138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Understands: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What &amp; How to static &amp; final?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What’s Nested class?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How many types of Nested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How to use each type of Nested class</a:t>
            </a:r>
            <a:endParaRPr lang="en-US" sz="2400" dirty="0">
              <a:solidFill>
                <a:schemeClr val="accent1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&amp; Final Keyword 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(static keyword)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5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44" y="1575218"/>
            <a:ext cx="6184849" cy="51965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គឺគេចាត់ទុកវាជា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Non-Access Modifiers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ហើយគេអាចប្រើវាជាមួយ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nested class, variable, method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and block.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វាធ្វើអនុញ្ញាតអោយយើងធ្វើការជាមួយវា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ដោយយើងមិនចាំបាច់បង្កើត </a:t>
            </a: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93" y="1575218"/>
            <a:ext cx="5425591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02" y="1616538"/>
            <a:ext cx="6700400" cy="36427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4816945" cy="431225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non-access modifier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Java,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ដែលវាត្រូវបានប្រើសំរាប់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variable, method, class levels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អំពី</a:t>
            </a:r>
            <a:r>
              <a:rPr lang="en-US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&amp; Final Keyword</a:t>
            </a:r>
            <a:r>
              <a:rPr lang="km-KH" sz="3000" b="1" dirty="0">
                <a:solidFill>
                  <a:srgbClr val="0000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(final keyword)</a:t>
            </a:r>
          </a:p>
        </p:txBody>
      </p:sp>
    </p:spTree>
    <p:extLst>
      <p:ext uri="{BB962C8B-B14F-4D97-AF65-F5344CB8AC3E}">
        <p14:creationId xmlns:p14="http://schemas.microsoft.com/office/powerpoint/2010/main" val="35748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7970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 Nested Class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7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439782" y="1680067"/>
            <a:ext cx="11170120" cy="48515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គឺជាសំណុំនៃ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 ឬច្រើន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ស្ថិតនៅក្នុង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មួយផ្សេងទៀត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class)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0"/>
          <a:stretch/>
        </p:blipFill>
        <p:spPr>
          <a:xfrm>
            <a:off x="3173364" y="2711668"/>
            <a:ext cx="8568840" cy="36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7970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 Nested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?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8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439782" y="1680067"/>
            <a:ext cx="11170120" cy="48515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សារៈប្រយោជន៍របស់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ea typeface="+mj-ea"/>
                <a:cs typeface="Khmer OS Battambang" panose="02000500000000020004" pitchFamily="2" charset="0"/>
              </a:rPr>
              <a:t>Nested Class</a:t>
            </a:r>
          </a:p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វាជាវិធីសាស្រ្តប្រើសំរាប់កំណត់ក្រុមរបស់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ដែលនឹងត្រូវប្រើតែមួយកន្លែង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បង្កើននូវប្រសិទ្ធភាព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encapsulation.</a:t>
            </a:r>
          </a:p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classes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អាចធ្វើអោយកូដងាយស្រួលអាន និង ងាយស្រួលកែប្រែ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66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2.1 static Nested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9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0618655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Static nested class 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nested class 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ដែលនាំមុខ ដោយ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keyword “static”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វាមិនអាច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Access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ទៅកាន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instance variable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ឬ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method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របស់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outer class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 បានឡើយ</a:t>
            </a:r>
          </a:p>
          <a:p>
            <a:pPr>
              <a:lnSpc>
                <a:spcPct val="150000"/>
              </a:lnSpc>
              <a:buClr>
                <a:srgbClr val="000000">
                  <a:lumMod val="65000"/>
                </a:srgbClr>
              </a:buClr>
            </a:pP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វាអាច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Access 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គ្រប់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static member 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របស់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outer class 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ទោះបីមាន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Access modifier </a:t>
            </a:r>
            <a:r>
              <a:rPr lang="km-KH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ជា 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Khmer OS Battambang" panose="02000500000000020004" pitchFamily="2" charset="0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3778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Office PowerPoint</Application>
  <PresentationFormat>Widescreen</PresentationFormat>
  <Paragraphs>122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Objective:</vt:lpstr>
      <vt:lpstr>1 អំពី Static &amp; Final Keyword (static keyword)</vt:lpstr>
      <vt:lpstr>1 អំពី Static &amp; Final Keyword (final keyword)</vt:lpstr>
      <vt:lpstr>2 Nested Class ?</vt:lpstr>
      <vt:lpstr>2 Nested Class ?</vt:lpstr>
      <vt:lpstr>2.1 static Nested class</vt:lpstr>
      <vt:lpstr>2.1 static Nested class</vt:lpstr>
      <vt:lpstr>2.2 Inner Class?</vt:lpstr>
      <vt:lpstr>2.2 Inner Class?</vt:lpstr>
      <vt:lpstr>2.2 Inner Class?</vt:lpstr>
      <vt:lpstr>2.2.1 Local Inner Class?</vt:lpstr>
      <vt:lpstr>2.2.1 Local Inner Class?</vt:lpstr>
      <vt:lpstr>2.2.2 អ្វីទៅជា Anonymous Inner Class?</vt:lpstr>
      <vt:lpstr>2.2.2 អ្វីទៅជា Anonymous Inner Class?</vt:lpstr>
      <vt:lpstr>2.2.2 អ្វីទៅជា Anonymous Inner Class?</vt:lpstr>
      <vt:lpstr> 10. ប្រភពឯកសារ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2016-04-24T17:28:12Z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