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503" r:id="rId3"/>
    <p:sldId id="505" r:id="rId4"/>
    <p:sldId id="540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35" r:id="rId28"/>
    <p:sldId id="428" r:id="rId29"/>
    <p:sldId id="533" r:id="rId30"/>
    <p:sldId id="534" r:id="rId31"/>
    <p:sldId id="536" r:id="rId32"/>
    <p:sldId id="537" r:id="rId33"/>
    <p:sldId id="538" r:id="rId34"/>
    <p:sldId id="539" r:id="rId35"/>
    <p:sldId id="541" r:id="rId36"/>
    <p:sldId id="542" r:id="rId37"/>
    <p:sldId id="543" r:id="rId38"/>
    <p:sldId id="439" r:id="rId39"/>
    <p:sldId id="4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8869" autoAdjust="0"/>
  </p:normalViewPr>
  <p:slideViewPr>
    <p:cSldViewPr snapToGrid="0">
      <p:cViewPr varScale="1">
        <p:scale>
          <a:sx n="82" d="100"/>
          <a:sy n="82" d="100"/>
        </p:scale>
        <p:origin x="86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1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1F7-07C3-4E84-AE82-55AD6AB66AD5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E03B-EA1C-4029-9377-8E1F9D52E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-fundamentals.com/java-programming/java-method-local-inner-classes.php" TargetMode="External"/><Relationship Id="rId7" Type="http://schemas.openxmlformats.org/officeDocument/2006/relationships/hyperlink" Target="http://beginnersbook.com/2014/07/final-keyword-java-final-variable-method-class/" TargetMode="External"/><Relationship Id="rId2" Type="http://schemas.openxmlformats.org/officeDocument/2006/relationships/hyperlink" Target="http://www.javatpoint.com/static-nested-cla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anonymousclasses.html#declaring-anonymous-classes" TargetMode="External"/><Relationship Id="rId5" Type="http://schemas.openxmlformats.org/officeDocument/2006/relationships/hyperlink" Target="http://cs-fundamentals.com/java-programming/java-anonymous-inner-classes.php" TargetMode="External"/><Relationship Id="rId4" Type="http://schemas.openxmlformats.org/officeDocument/2006/relationships/hyperlink" Target="http://www.javatpoint.com/local-inner-clas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inner-clas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721437" y="3469362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Method: 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30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Variables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ដោយមិនបាច់ប្រើ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របស់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non-static methods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non-static variables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បានដោយប្រើ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អាចត្រូវបាន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ដោយផ្ទាល់ក្នុង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static &amp; non-static methods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267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1: public static void main 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ក៏ជា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method 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9" y="3278039"/>
            <a:ext cx="1369333" cy="442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999" y="2307878"/>
            <a:ext cx="6417825" cy="3548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638" y="3720439"/>
            <a:ext cx="1692974" cy="9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267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2: static method display()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459" y="3278039"/>
            <a:ext cx="1369333" cy="44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7" y="1986547"/>
            <a:ext cx="4914900" cy="465772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340658" y="3720439"/>
          <a:ext cx="841830" cy="117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6" imgW="314280" imgH="438120" progId="Paint.Picture">
                  <p:embed/>
                </p:oleObj>
              </mc:Choice>
              <mc:Fallback>
                <p:oleObj name="Bitmap Image" r:id="rId6" imgW="314280" imgH="438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40658" y="3720439"/>
                        <a:ext cx="841830" cy="117346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9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Variables: 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30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ស្គាល់ថាជា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Variables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ទទួលតម្លៃដំបូងពីប្រភេទ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Data Type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របស់វា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Data stored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static variables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អាចប្រើបានចំពោះគ្រប់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object (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instances)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នោះ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Memory allocation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ចំពោះវា កើតមានតែម្ដងគត់ ពេល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ត្រូវបាន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load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Memory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អាចត្រូវបាន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ដោយ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ផ្សេងដោយប្រើ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name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មិនដូច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non-static variables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ទេ គឺវាអាចអោយគេ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ដោយផ្ទាល់ 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non-static methods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Variables 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267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1: </a:t>
            </a:r>
            <a:r>
              <a:rPr lang="en-US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variable </a:t>
            </a:r>
            <a:r>
              <a:rPr lang="km-KH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អាចអោយ</a:t>
            </a:r>
            <a:r>
              <a:rPr lang="en-US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km-KH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បានដោយមិនបាច់ប្រើ</a:t>
            </a:r>
            <a:r>
              <a:rPr lang="en-US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reference </a:t>
            </a:r>
            <a:r>
              <a:rPr lang="km-KH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18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method</a:t>
            </a:r>
            <a:endParaRPr lang="en-US" sz="1800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9" y="3278039"/>
            <a:ext cx="1369333" cy="442400"/>
          </a:xfrm>
          <a:prstGeom prst="rect">
            <a:avLst/>
          </a:prstGeom>
        </p:spPr>
      </p:pic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62" y="1908784"/>
            <a:ext cx="7054538" cy="463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087" y="3943351"/>
            <a:ext cx="2148409" cy="7763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00062" y="3072393"/>
            <a:ext cx="3942413" cy="35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0062" y="4383967"/>
            <a:ext cx="7054538" cy="35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061" y="5045483"/>
            <a:ext cx="4481013" cy="589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0867" y="2006532"/>
            <a:ext cx="5686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 Keyword: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មួយនៅក្នុងភាសា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ដែលប្រើសម្រាប់ដាក់កម្រិត ឬ ដែនកំណត់ដល់អ្នកប្រើប្រា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ស់។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អាចប្រើអមជាមួយនឹង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Variable</a:t>
            </a:r>
            <a:endParaRPr lang="en-US" sz="2000" b="1" dirty="0">
              <a:solidFill>
                <a:srgbClr val="6600CC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endParaRPr lang="en-US" sz="2000" b="1" dirty="0">
              <a:solidFill>
                <a:srgbClr val="6600CC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1700" y="2822726"/>
            <a:ext cx="2962275" cy="139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6097" y="2355256"/>
            <a:ext cx="2114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 Variables: </a:t>
            </a: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តម្លៃរបស់វាថេរ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ផ្ដល់តម្លៃរួច នោះមិនអាចប្ដូរបានទេ(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compile error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បើកែតម្លៃ) 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ឈ្មោះគួរប្រើ </a:t>
            </a:r>
            <a:r>
              <a:rPr lang="en-US" sz="2000" dirty="0" smtClean="0"/>
              <a:t>UPPER CASE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Variables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35040" y="4419601"/>
            <a:ext cx="6155596" cy="507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final</a:t>
            </a:r>
            <a:r>
              <a:rPr lang="en-US" b="1" dirty="0"/>
              <a:t> </a:t>
            </a:r>
            <a:r>
              <a:rPr lang="en-US" dirty="0" err="1">
                <a:solidFill>
                  <a:srgbClr val="002060"/>
                </a:solidFill>
              </a:rPr>
              <a:t>datatype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CONSTANTNAME</a:t>
            </a:r>
            <a:r>
              <a:rPr lang="en-US" dirty="0"/>
              <a:t> = value;</a:t>
            </a:r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6819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Example: </a:t>
            </a: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71500" indent="0">
              <a:lnSpc>
                <a:spcPct val="150000"/>
              </a:lnSpc>
              <a:spcBef>
                <a:spcPts val="0"/>
              </a:spcBef>
              <a:buNone/>
              <a:tabLst>
                <a:tab pos="3086100" algn="l"/>
              </a:tabLst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1517" y="2381906"/>
            <a:ext cx="9506373" cy="4012544"/>
            <a:chOff x="1210732" y="1301758"/>
            <a:chExt cx="6135412" cy="27856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10732" y="1301758"/>
              <a:ext cx="6135412" cy="27856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486517" y="1869043"/>
              <a:ext cx="1977012" cy="194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634056" y="3557950"/>
            <a:ext cx="132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168" y="3521226"/>
            <a:ext cx="1369333" cy="442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47612" y="3832279"/>
            <a:ext cx="2133600" cy="40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32" y="4035975"/>
            <a:ext cx="4972050" cy="10477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15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Blank Final Variables: </a:t>
            </a: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variable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ដែលមិនទាន់បាន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initialize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ពេលប្រកាស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ត្រូវតែ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initialize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អោយវានៅក្នុង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មិនចឹងទេ</a:t>
            </a:r>
            <a:r>
              <a:rPr lang="en-US" sz="1800" dirty="0" smtClean="0">
                <a:solidFill>
                  <a:srgbClr val="FF0000"/>
                </a:solidFill>
              </a:rPr>
              <a:t>Error</a:t>
            </a:r>
            <a:endParaRPr lang="km-KH" sz="1800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២.១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4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4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00804" y="3283675"/>
            <a:ext cx="169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6730" y="3716966"/>
            <a:ext cx="3163505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កញ្ញា​ លាភ បញ្ញា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66144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1: </a:t>
            </a: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71500" indent="0">
              <a:lnSpc>
                <a:spcPct val="150000"/>
              </a:lnSpc>
              <a:spcBef>
                <a:spcPts val="0"/>
              </a:spcBef>
              <a:buNone/>
              <a:tabLst>
                <a:tab pos="3086100" algn="l"/>
              </a:tabLst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81" y="2448992"/>
            <a:ext cx="1369333" cy="442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2324193"/>
            <a:ext cx="6159098" cy="4070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29" y="2932432"/>
            <a:ext cx="1595438" cy="984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7240" y="2812474"/>
            <a:ext cx="2092942" cy="38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7872" y="3263030"/>
            <a:ext cx="3782564" cy="1014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96869"/>
            <a:ext cx="11020927" cy="4623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</a:t>
            </a:r>
            <a:r>
              <a:rPr lang="en-US" sz="1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1600" dirty="0">
                <a:latin typeface="Khmer OS Battambang" pitchFamily="2" charset="0"/>
                <a:cs typeface="Khmer OS Battambang" pitchFamily="2" charset="0"/>
              </a:rPr>
              <a:t>យើង</a:t>
            </a:r>
            <a:r>
              <a:rPr lang="km-KH" sz="16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Student</a:t>
            </a:r>
            <a:r>
              <a:rPr lang="en-US" sz="1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600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1600" dirty="0">
                <a:latin typeface="Khmer OS Battambang" pitchFamily="2" charset="0"/>
                <a:cs typeface="Khmer OS Battambang" pitchFamily="2" charset="0"/>
              </a:rPr>
              <a:t>មួយឈ្មោះថា </a:t>
            </a: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ROLL_NO </a:t>
            </a:r>
            <a:r>
              <a:rPr lang="km-KH" sz="1600" dirty="0">
                <a:latin typeface="Khmer OS Battambang" pitchFamily="2" charset="0"/>
                <a:cs typeface="Khmer OS Battambang" pitchFamily="2" charset="0"/>
              </a:rPr>
              <a:t>ការបង្កើត</a:t>
            </a: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Final blank variable </a:t>
            </a:r>
            <a:r>
              <a:rPr lang="km-KH" sz="1600" dirty="0">
                <a:latin typeface="Khmer OS Battambang" pitchFamily="2" charset="0"/>
                <a:cs typeface="Khmer OS Battambang" pitchFamily="2" charset="0"/>
              </a:rPr>
              <a:t>នេះមានន័យ</a:t>
            </a:r>
            <a:r>
              <a:rPr lang="km-KH" sz="1600" dirty="0" smtClean="0">
                <a:latin typeface="Khmer OS Battambang" pitchFamily="2" charset="0"/>
                <a:cs typeface="Khmer OS Battambang" pitchFamily="2" charset="0"/>
              </a:rPr>
              <a:t>ថា</a:t>
            </a: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ROLL_NO </a:t>
            </a:r>
            <a:r>
              <a:rPr lang="km-KH" sz="1600" dirty="0" smtClean="0">
                <a:latin typeface="Khmer OS Battambang" pitchFamily="2" charset="0"/>
                <a:cs typeface="Khmer OS Battambang" pitchFamily="2" charset="0"/>
              </a:rPr>
              <a:t>មិនត្រូវការផ្ដាស់ប្ដូរតម្លៃទេ ក្រោយពេលសិស្សចុះឈ្មោះរួច ហើយដើម្បីកុំអោយលេខ</a:t>
            </a: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Roll Number </a:t>
            </a:r>
            <a:r>
              <a:rPr lang="km-KH" sz="1600" dirty="0" smtClean="0">
                <a:latin typeface="Khmer OS Battambang" pitchFamily="2" charset="0"/>
                <a:cs typeface="Khmer OS Battambang" pitchFamily="2" charset="0"/>
              </a:rPr>
              <a:t>របស់សិស្សដូចគ្នា៖</a:t>
            </a:r>
            <a:endParaRPr lang="km-KH" sz="1600" dirty="0">
              <a:latin typeface="Khmer OS Battambang" pitchFamily="2" charset="0"/>
              <a:cs typeface="Khmer OS Battambang" pitchFamily="2" charset="0"/>
            </a:endParaRPr>
          </a:p>
          <a:p>
            <a:pPr marL="571500" indent="0">
              <a:lnSpc>
                <a:spcPct val="150000"/>
              </a:lnSpc>
              <a:spcBef>
                <a:spcPts val="0"/>
              </a:spcBef>
              <a:buNone/>
              <a:tabLst>
                <a:tab pos="3086100" algn="l"/>
              </a:tabLst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5" y="3021434"/>
            <a:ext cx="1369333" cy="44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17" y="2586485"/>
            <a:ext cx="5337207" cy="3499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679" y="3637908"/>
            <a:ext cx="3869246" cy="8747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1904250" y="2869036"/>
            <a:ext cx="3568298" cy="2757053"/>
            <a:chOff x="615775" y="2827471"/>
            <a:chExt cx="3568298" cy="2757053"/>
          </a:xfrm>
        </p:grpSpPr>
        <p:sp>
          <p:nvSpPr>
            <p:cNvPr id="9" name="Rectangle 8"/>
            <p:cNvSpPr/>
            <p:nvPr/>
          </p:nvSpPr>
          <p:spPr>
            <a:xfrm>
              <a:off x="615775" y="2827471"/>
              <a:ext cx="2092942" cy="387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8175" y="3423219"/>
              <a:ext cx="3415898" cy="913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174" y="5196597"/>
              <a:ext cx="3235789" cy="387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6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Blank Final Variables: </a:t>
            </a: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Static Final Variable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ដែលមិនទាន់បាន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initialized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ពេល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declaration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initialized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បានតែក្នុង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static block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ប៉ុណ្ណោះ</a:t>
            </a:r>
            <a:endParaRPr lang="km-KH" sz="1800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044" y="3535955"/>
            <a:ext cx="6310845" cy="2582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947" y="3957735"/>
            <a:ext cx="1447665" cy="93902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947" y="3423894"/>
            <a:ext cx="1369333" cy="442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47049" y="4324350"/>
            <a:ext cx="1715251" cy="743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049" y="3790950"/>
            <a:ext cx="3235789" cy="482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 Method: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ជាប្រភេទ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ដែលមិន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អាចអោយ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override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បាន ទោះបីយើងអាចហៅ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Final method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Super 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មកបាន តែយើងមិនអាច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override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វាបានឡើយ។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4559" y="3272048"/>
            <a:ext cx="5176558" cy="3680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8179" y="3533324"/>
            <a:ext cx="4492938" cy="662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04014" y="5068211"/>
            <a:ext cx="4197103" cy="31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01675"/>
            <a:ext cx="11020927" cy="4623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 Class: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គឺជាប្រភេទ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ដែលមិន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អាចអោយ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ន។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541" y="3982484"/>
            <a:ext cx="4197103" cy="31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41" y="3385206"/>
            <a:ext cx="6041652" cy="36755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78644" y="3568982"/>
            <a:ext cx="676697" cy="41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720" y="2647760"/>
            <a:ext cx="5951533" cy="37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44475"/>
            <a:ext cx="11020927" cy="4623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ចំណុចគួរចងចាំ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មិនអាច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declared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Local final variable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ត្រូវតែទទួលបានការ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initialize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ពេលប្រកាស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គ្រប់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Variables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ប្រកាសក្នុង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interface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របស់វា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យើងមិនអាចប្ដូរតម្លៃ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variable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បានទេ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method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មិនអាចអោយ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override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មិនអាចអោយ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inherit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បើ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parameter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ប្រកាសជា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នោះតម្លៃរបស់វាមិនអាចដូរបានទេ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គួរដាក់ឈ្មោះ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 variable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ទាំងអស់ដោយអក្សរធំ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Final, Finally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Finalize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ខុសគ្នាទាំងបី បើនិយាយពី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Finally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គឺប្រើក្នុង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exception handling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ចំណែក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Finalize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មួយដែល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JVM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ហៅមកពេល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garbage collection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279400"/>
            <a:ext cx="10994127" cy="10146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Review </a:t>
            </a:r>
            <a:endParaRPr lang="en-US" sz="4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44715"/>
            <a:ext cx="10994126" cy="1014664"/>
          </a:xfrm>
        </p:spPr>
        <p:txBody>
          <a:bodyPr>
            <a:normAutofit/>
          </a:bodyPr>
          <a:lstStyle/>
          <a:p>
            <a:r>
              <a:rPr lang="km-KH" sz="30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ប្រភេទនៃ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Nested 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lass</a:t>
            </a:r>
            <a:endParaRPr lang="en-US" sz="3000" b="1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73" y="1689901"/>
            <a:ext cx="6250329" cy="4444679"/>
          </a:xfrm>
        </p:spPr>
      </p:pic>
    </p:spTree>
    <p:extLst>
      <p:ext uri="{BB962C8B-B14F-4D97-AF65-F5344CB8AC3E}">
        <p14:creationId xmlns:p14="http://schemas.microsoft.com/office/powerpoint/2010/main" val="27571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255098"/>
            <a:ext cx="8245595" cy="760998"/>
          </a:xfrm>
        </p:spPr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៤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. 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759352"/>
            <a:ext cx="11020927" cy="4909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 Static Inner Class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គីជា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s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tatic Class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គេ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បង្កើតទ្បើងនៅក្នុង</a:t>
            </a:r>
            <a:r>
              <a:rPr lang="km-KH" sz="2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ca-ES" sz="2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​ 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លក្ខណៈ​របស់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400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  <a:endParaRPr lang="ca-ES" sz="2400" dirty="0" smtClean="0">
              <a:solidFill>
                <a:srgbClr val="552BBF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ca-E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access static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data members</a:t>
            </a:r>
            <a:r>
              <a:rPr lang="en-US" sz="2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របស់ខាងក្រៅបានទោះបីជា​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rivate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ca-E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data members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ឬ​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methods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ដែលគ្មានលក្ខណៈ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static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បានទេ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អាចអោយ​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ខាងក្រៅចូលទៅប្រើវាបាន​​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pPr marL="0" indent="0">
              <a:buNone/>
            </a:pP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         </a:t>
            </a:r>
          </a:p>
          <a:p>
            <a:pPr marL="0" indent="0">
              <a:buNone/>
            </a:pP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	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៤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.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និយមន័យ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1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Example</a:t>
            </a: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6" y="2271648"/>
            <a:ext cx="6516546" cy="38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៤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.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និយមន័យ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1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Example</a:t>
            </a: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13" y="2199310"/>
            <a:ext cx="6490703" cy="41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 smtClean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574800"/>
            <a:ext cx="11020926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Static Keyword</a:t>
            </a:r>
            <a:endParaRPr lang="km-KH" sz="2400" dirty="0" smtClean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Final Keyword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ប្រភេទនៃ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itchFamily="2" charset="0"/>
              </a:rPr>
              <a:t>៤</a:t>
            </a: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itchFamily="2" charset="0"/>
              </a:rPr>
              <a:t>. </a:t>
            </a:r>
            <a:r>
              <a:rPr lang="en-US" sz="2400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</a:t>
            </a: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tatic Nested Class </a:t>
            </a: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2400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តើ</a:t>
            </a:r>
            <a:r>
              <a:rPr lang="en-US" sz="24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អ្វីទៅជា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Local Inner Class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?</a:t>
            </a:r>
            <a:endParaRPr lang="km-KH" sz="2400" dirty="0" smtClean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.​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Local inner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គឺជាប្រភេទ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Classes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ទាំងឡាយណាដែលបង្កើតនៅក្នុង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ផ្សេងទៀ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គោលបំណងនៃការបង្កើត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ប្រើតែនៅក្នុង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block 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តែមួយ</a:t>
            </a: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 instance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នៃ​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មួយឬ​ ច្រើន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តើ</a:t>
            </a:r>
            <a:r>
              <a:rPr lang="en-US" sz="3000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អ្វីទៅជា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Local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Accessing </a:t>
            </a:r>
            <a:r>
              <a:rPr lang="en-US" sz="2400" b="1" dirty="0">
                <a:solidFill>
                  <a:srgbClr val="FF0000"/>
                </a:solidFill>
              </a:rPr>
              <a:t>Members of an Enclosing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- Local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ទៅលើ Enclosing Class field បាន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Local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អាចប្រើប្រាស់ Local Variable 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ប៉ុន្តែត្រូវតែជា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Local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អាចប្រើប្រាស់ parameter របស់ Method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endParaRPr lang="ca-E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</a:t>
            </a:r>
            <a:r>
              <a:rPr lang="en-US" sz="2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</a:t>
            </a:r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Member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មិនអាចមាន Static Member បានទេ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Local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variable(static final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តើអ្វីទៅជា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Local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Syntax: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0943" y="1915886"/>
            <a:ext cx="6836228" cy="363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1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Access_modifier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Class_Outer_Class_Name</a:t>
            </a: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err="1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access_modifier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return_type</a:t>
            </a:r>
            <a:r>
              <a:rPr lang="en-U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method_name</a:t>
            </a: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(){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000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0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Local_Class_name</a:t>
            </a: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// statement;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	} 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តើអ្វីទៅជា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Local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តើអ្វីទៅជា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Local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01" y="1771048"/>
            <a:ext cx="6901710" cy="42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3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៦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</a:t>
            </a:r>
            <a:r>
              <a:rPr lang="en-US" sz="33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Java </a:t>
            </a:r>
            <a:r>
              <a:rPr lang="en-US" sz="33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Anonymous Inner Class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Anonymous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inner classes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ត្រូវ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បានគេ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ហៅ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Anonymous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ពីព្រោះការបង្កើត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របស់វាដោយគ្មានឈ្មោះ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Picture 4" descr="http://techestate.files.wordpress.com/2013/02/nested_class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33" y="3000373"/>
            <a:ext cx="5753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ocs.oracle.com/javase/tutorial/figures/java/classes-inner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2" y="3490761"/>
            <a:ext cx="3313968" cy="225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How to Declare Java Anonymous Inner Classes?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4621" y="1771048"/>
            <a:ext cx="11020927" cy="5086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របៀបប្រកាស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Anonymous Inner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Classes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ត្រូវមាន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Outer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និង​មាន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Inner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មួយយ៉ាងតិច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AutoShape 4" descr="data:image/png;base64,iVBORw0KGgoAAAANSUhEUgAAATgAAACiCAMAAADiKyHJAAABU1BMVEX///80mc3MzMwAAAD/MzT5+PjR0dHKysoTNUkzmszo6Ogzn9G+ubUEVn02ndP///3Dw8Pv7OnV1dUshrAURFstSVkXTWExm8tkZmg4n9Qmj701pNglao8ugrAhaIg3odhMTEx2dnadnZ02NjYvOUnvLy8wK0Dh4eEBa4i5HBn8NC+rqJyTCwSRkZF4e4RAQEBYWFh/g4atra1oYlAAAA+/u6ySjYQmJiXe2taEjZcqGQrw+/2ZmZm4sapUW2dmZmYzLSQuLi7r6uBhVE2xt7ssNz1NRkEeJi/KyLwADRUAVIQAM1OinZUAV3kARWoAGzgRExIADCFAREeFeXcYDgFzb2UpIhUbGRpXUEZNVlwsKCdrbnSjqK92c28YFxYgIBPS0NoTOEQPHSUXO0RBPjVITVicoaoaIS3j4tIpept6h4oQAAAmKDBvfoC6xs1/dWYgCACu6QufAAASJUlEQVR4nO2d/UPaWNbHr7lzkyEy3CS1o25tDTDPk91xI0nWSnzARiylusvsOmjrC9ptHaedWZ3O/v8/PeckAQExwak0WPP9AfJyCDcfzj33lRtCUqVKlSpVqlSpUsVKDsWIrN3gY2xsCboj4joN5JDVl4xwOMLxJTjpb3He2e4e4wUlsRRPiHjjUBAkQZJksvoC3Qj58OCFd/Dx7kESoFRpPbEUT4h4Y66z6YPjqsiQESNMk3FP9n1O1fAox6MGScGRHnDcB6d6kGttRjZpdYfSqgR7xyQ8SohBC7BxyFR4LSab7sQFWVWUQG8ZgKvwg5cyceka2dw7FfkqvZDZyUqFWzXDP+rSfZFn6XsCHnffSwfeCAsHH5xLsWRdP61sAh3yC2bILSqHRymAO8ZPLBOWZlXMqgyFMQ7gtHRdL1J5k35EcB99cNnwqOEf5QftFFwALqx/+ODeNwsFx2F94NZp1XHwqJuC66qvVCWCnykNpQNO6Mmqcp31eVyntnIvBdWOxqHhy6/H8VqrQtSNn0mfx7Gzn2WiFl+SwON0jHHvGbnn4Eph4ZDHlgN3i1SnRQMqHpAXXSr54AgcbVG/ZAVwrNQGr6O1pNOeqKBuaxgdj1MNrOIKjgAFBXMrABVrvczAXcGR8E1j4GWGzMmmJCSd9kTFCe/bCdupvOdMuBducX557D5n1VSpUqW6D+JhsL/sw+w9OeTY5afudXWur2zdHOz44Ip4HRvuipXrsN4LoeuY1eB9iQ6CO2tf8zH3CGrO7+/1+APUdt8UgsynioPnGsvXfGjjsELW6aD9fRDWZOWs87FCmFS2tRBchYuqmq3LaLG5Xq8cIDg168B5JrmwbUjYgiBGA5ixnfeJ3kIy4pgzWzo9lZlO9y2G4LK0wo/y5dIetFR5lhaLpY1lbLK+0KlN+C41iLrTvhzT0eh9HPDiOLiAYy8mUY/CrPoUwBX3RaKeYSeJXSFNugwbZoW50PJnZ8/Yq2KlUyAor3bsZG8hKW1Ck56rr23CEBwJwYGPcbL6EgIYFJrsbJksrVQ4I68O0fXmaGfkmhMn32gZ40sd57LMWThKeXk0fGNswDgspj5DKxqy6mbVK9Xof4i6celxbGMNwX0gzRVM5fNl8jtk2WLx/BRuYpX2BTVVb40vfcyjH7aKrK/CA3E2BGZVB8yFlh+XP0v3g3pUXPsoH/2HsAAc74AjPjiKNgBu90ITRdHF4sGirUoQ3piMt9RErxyTmrQubbU6jhXyyG7Lwb5V6DPmkBvG6P1Xkgap4Jce1w8OU8Ix46IZZMxjOLotQMb270GCPAseuDI+cBAtOt6G9IK8+fQ0ANdxK9Z9x05XdMnPUSdfom+Zukt/A49ry1fA8aNDmZtQOKh7czIUsVVIWx0i38cgpRuHMlPo2piSxrm5sT2nbLUrzFbypTozS8W8QZQzOocFOScndSLYolf0RLB1vWI+ix7nnpT0OvyqeNT16uOCqFq0SG0bssMq3ZaxXveUMrZhwoZ5AVW1It2xdCg43Rp9A9URdWMOUuKFv7l7RstYRxlLygCG5J06Bv6QxX3dk05eKEqDMuNku4A5kpP/rsFvuF/NlrB3n7YVm24b/oYDPybXLyq80RpbixB+KkGGaAUbhhF0AgMUFb2dqXhe04IcwjWw88MalnVh9vA/PD5wZPUirB5BAeTPV9m0DbK+7X87J/+3BifB+TbhxXsBh1apzA+eEayLymC/Vh1jzLuciBT2jHRLJN5r0bd12V0y7lCCMc4Hh1HVo22//2Hpx6DsRHDrGNU2ASk9BgsBx8ztej2bRchZioOY40xeOL7Qw6Wvu+QS3LA+p7GmrAPOrx6x5galbYbg/C4wBAeuhZX4OvcZaVRWaQ3qTaUS7KobH+Sx1kyCVPSDCyU7PUbD3HHMdaZecBAwuNyESuTSBzn4DQOP44HHQeWSiwjOLw4YtB5PaiUrqd5Cx0zka7sKY5xfIQ+QnK/1xbiOx5HdUzh0AnvPsT6epSIwFfxJQol0F+YTbsCvngbgXgM4fkJNx4Nwn6VW3Xf+//Z4nEpbzsk+xVK15Zi0De8QF1exdZgEuGLCfZRZ8HjXrnATp6qwpqVDPY6zgheAW63DSWgEMuwQ27R1+60Nmdi1LQsczbFxNN08TgYcTeA7vwRpXtIpiBQrxNsko8LEpixQ+Sb/zPic8iZ8Zo1iJZ2Ca1Se9PGrkpR0CoZKLSedgjiJetIpGCpl8ocTrGzSKRgm04m3SVhG0jXNofImtdDqUX4CC3428SEOJNfUpJNwRcad+LuWmXA/xBAl3TUymtSinHQSBmXfjbkNhXzSKRiU9/kGKT9FrDRh6VTvRIgDORPWFaFNakNwUEyfrCb1pHeNXErRk05Bn/K304Ae7H/lYxjesSapGGPW7RTzVylxftu92eIkhWNZv4WLCDYbYCR4sj9N+3blTVCrWryN6lGTVgbA4Xiedes1L2OCBkdupWtkyZ8718vOHwglA+Pa3cz7h7PwBLX1b6VrBMG5jmHrNgZM1dYLCM7B0b2sZxUqUFA43pyD5LKebhs3JqeKIM0wjH3jqsQkJJSkeCMtrjMMwS3t79jmeQ0I0kPHOj+V/fUTntP3TTpHWGO7UKXPCC/QqnNAjZuCkyVBEgvFYonuFwdU8+Cc8NnllLQRrEYCF6xeIgQzsbwVmT9vEyVYJ0FrBrONPhKcyqh6N65WADhBy1eVYSolgE0Qzbw4gtlo4PxZCh85zsTyYxyAWz31l2riB5YmClsbbXJCbeUPdOYG4ArD0irqiYDzhiZmUCOBW2EkAIdrlQgBuN9fBPPxGtvlcvmoDHnWLtOVZfkPZNUJA6cro5jdDBxOHZKCrPr7BZalotpoM8ZUtYKrh7mr9Lcbcps8cCMGiGvBMc2x7H5wxJ+AtRt43Lo/zZkqqx9w4mzxPS9hfcI7vOvgRMcapWy4BpyRzVtWFYtc/Aun/zdOBOfSvGSeBx7HGi+U7Jle2Sy3FOUAYO7SY6Hp++QfBgebUBvoMowHFwsWLifERSzRN+tcSrPtYeDEwatcBacKtqXbStjOfaozkrUqhKuWSPiWVZ5T5lRum3DArtUwpBn5Wm0O1/KrFsutm9e5+z1OXC2W9XpnJwqcaA29wQGjQqlcW47Gq3jlo7bS5aLpzlDSZ3b/4X5wzKh6uuf0dMjyy3+tX/7XKtz2/8fBw/9zhPufBk5cpbajbyux4ETxhC7HFn5ilbYdk+pahG+KxVqhWW5dHigNKxu0E9q+Fpzs5EtWYaC50deU4n3TsMmw+ew3bjn0gZP2lqFyU85rceDWS3RnWYvLqeLGoSZCTbMeYVKgdc1doscdLHV9yO8hLp3v5IeCY4pdqpnDIt7ljGveO5n9OnA37qrrBSeu4w2If7uIA6ed6fVaPDjJhGz3dv2SyjCbbOd7Q5DesAhAmxv9Huf/qVwzddoNap9bfeBMCvEN8qsQA05QNOkoHpwf0l2PRpYiopAt1A47e5pXHaQsCW7j0H09AM4oWLQvqCUJTjPpRx+cEgcObqc8AjgQ1C3NaEOxSOlax0QrZq9ewqTiADgodQaD2kSAk6TbAqft0tjSV4JvXAuxDKn+ilkMg69/M3rJJT8ppy+rNjGrarsrYRn76eDEV+BMkdA0PK0dfBd+pWNdiYeivt/2vJ3SXF9xm/gcq75SNesXDlYrtlQdFZy1cqxF1YAl0dQR3PMXITjzqn+KJ7quWzs1fYLBiUVddLOdzPXJ4KD2dSxuSVFmUB2pappDwxrQ0Oovdly6/873E50wcEu05J3rnQRHgnuzHNtyyFJafvPmDXXEay8kQWa2PNr9ytqQ6i92p7oRFeAJAAeBOO+Z0ihNLqE6vGnUK8UMFNlPBDU3r9rZVkrXf13//oSBg2yhjdjIv9LsHiItULSleGlwTfXXv9TARSYNXN8dfXK30k0/r+XNUXp/UXcVnHQjLqMaaqXsHQNnTsZgjbg/sulEgBOrgyODgawxMhoqZ1jXyFCJiYNT8akx4tWxaD+qC9JnFY4MjmiavMcxeXLEvOzItklzI1zKToyUs9Ft3aQXFlVf/vDDN3H6xz++iTH64Zu/07/HX+if/4o8/aP/+q9/xl7nh5nEpwnLD+cXp2P0aGFhfnY+yiI3O/2IPsK3CM1PLz749tH115l/MANnpxZnHsQlaHp+ai7+1sYr9eHs7FSMcgtPpmNtFul0Ltokk5l+/O3i9eennzyZn5rNPJp5kIn7tqnHXtKrJ6sPY24XtbAQAy6D4Banon+CzNTs45l5fAeGVwTEvn6Mp6ZnHsen6E9zice4h/E/b+7JQi7GanbqEZ2fijNCj8sE1IacXqT4mpmfeRD/W35h4GIy/ey8D242kxtO5nQeX1NwV41CcOB607lBTc//OpOCiwaX+/W7Ydr/NZeCiwb357/8z1V9/1cfWBrjrge3+Oe/fPX9oL76KgUXBw48DjgN6Puv/vo4BRcJLnOdx6XgosGhx11xOHC5NKum4FJwKbgUXAouBZeCS8Gl4FJwKbgUXAouMXDzKbgUXAouBfflgsOOzCv9mN+n4GLBzeYWXl7871V98EfwU3DXgsvM5mZzU7MDmlqczaTgrjGaDgekgd3g9TKzU8HH7xC4WHLzTxbmIw0ymVHAZTK5x98+wikQmSHzbuDDPq/M9MyDuARlEFzCwtlKs0MmD/Vq+snCdCbKajacrTR0GlLXCIJbMM3r+svgS27mQUx6wGgSwMXPj5taeJKLNsrhXKPpXMx0JciqMxHz40JvWnwYn1VzU4lnVflhbvHKBJgBLT5ZiLOZzixug81s9HUePZ55lJufj77Uo5nHsSnKgcclPO9crn0dr9PTn97FGp2/++ldtBWcPo29zLufTr+O/bJ375JfupjdUSXNLVWqVKlSpUqV6s6J877HN3dXGsMNt8C6J/uaRKEV47wg9qw5lq3z/kdEu/g32Ql7oMknq8ujuxJg3+pruIlPiSe9T07oe4QC8+rEXyG1e/Dg5/6Lq28oSB/jTXxe9fDpLmJ3+Zh7cvmc9hBc72J34ZPJcVulSgCuuyTeZnf53eDdpYphfEEex4nhVB0DbjfLnGMmGFsFgzCpWlUYV/1lm2WFdcGp2Wodc6yiuoVjfPIy2ao6TDLYOjVFQp3gqH9d9y3nqlOtd/7wvP5jdy3LL0MObVn79CP4zBylRkPfoyZrUOuAzoGT4OOpd19yf6F6KnPt9am1dyETRr2d0g6VCLGpXizRqnpGy21CrZXWORWD60JWNd5cWK+3w2XNVi2h6sjR4CaplSra0Q+I2KRrkOCzOQB3ocqkQQWVraJzrcPLwRw42d5xF1zjEFzm7JCwI6CnbjwjAhAnJn0PlxEIP98Bphvt4MJ/e0ZWW/iAq/CxoA26r1Ma+eghecdM/g/5KCbZtXzMKunMBR9gzw8BHEYoXNyfqIa/8PpbH94WUgzAubiyMxyo8D2gTXZbZPcFmu8V/KfKc4pPP3kVLvQM4Jr0GEEEWdSz8Xs+RKfG0a1s8m7H9iktlfbpUIkdK9U8g10Eh0+SaCxjbM8+34Njb8nm3jF59Yx0wGXDz2p87z0A+71FGm1cXHajAw5Xuu8Bxz1KLwrBc1KCl63O9yrDU1UGp6TJkyNKvlaNKcc2z787FtjJJTiA1KR23XApBKeTQ1wW2y8+AdwWlQzDkA3OABxDj/MOEdxRwV89+wo4LExO6DN/l6tYxPwSnVeJZJWcCeAGYlkvOsY9xQfAYPDywREAB8ELw9Q6ghN2qi8rQQUDwP3im2zNMQTnZ9UmPg/HpQX4dBdcAArBmbhGe3PFj1uuHwmWaGQQsybqqbXRv+AWPWbyLu0Fx60XhipRLDShfLXDmi4WDidUAbd7Rtg5gOMAjtOfJaXmg7M1MuhxTTB3G+H+821Jfool0R9O6mSJmxBZzEJRVs8hTxJc9p9oJbrTEsq4unoT/C6oGmfLUGTuQghqM765ge6zC0hka7/kHB3jZV6Q1wjuxB/dY+h5fBXM58KKsHpC6bZ5l9DEiKuGjDfK1Qp4lurfGZPlCvH7/rFGETQPmNox9s2wLGbE0AjUk/3qnipjGOMkHDLwY1pw7c5S2v5nk7rNzynOZfd19MMQMBCqq9GB6/6JQ6XVis5b/BUtlj/U74cjjSxOXIlFMoFiQ1ME+Utqgd6GOh1KERahXcotVapUqZLV/wP5NRD66RkU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27" y="1771048"/>
            <a:ext cx="5164373" cy="5002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26685"/>
            <a:ext cx="5004342" cy="28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របៀបការបង្កើត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Object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Anonymous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4621" y="1771048"/>
            <a:ext cx="11020927" cy="4312251"/>
          </a:xfrm>
        </p:spPr>
        <p:txBody>
          <a:bodyPr/>
          <a:lstStyle/>
          <a:p>
            <a:endParaRPr lang="km-KH" dirty="0" smtClean="0"/>
          </a:p>
          <a:p>
            <a:pPr>
              <a:lnSpc>
                <a:spcPct val="150000"/>
              </a:lnSpc>
            </a:pP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បង្កើ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Reference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ដែលគ្មាន​​​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Reference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AutoShape 4" descr="data:image/png;base64,iVBORw0KGgoAAAANSUhEUgAAATgAAACiCAMAAADiKyHJAAABU1BMVEX///80mc3MzMwAAAD/MzT5+PjR0dHKysoTNUkzmszo6Ogzn9G+ubUEVn02ndP///3Dw8Pv7OnV1dUshrAURFstSVkXTWExm8tkZmg4n9Qmj701pNglao8ugrAhaIg3odhMTEx2dnadnZ02NjYvOUnvLy8wK0Dh4eEBa4i5HBn8NC+rqJyTCwSRkZF4e4RAQEBYWFh/g4atra1oYlAAAA+/u6ySjYQmJiXe2taEjZcqGQrw+/2ZmZm4sapUW2dmZmYzLSQuLi7r6uBhVE2xt7ssNz1NRkEeJi/KyLwADRUAVIQAM1OinZUAV3kARWoAGzgRExIADCFAREeFeXcYDgFzb2UpIhUbGRpXUEZNVlwsKCdrbnSjqK92c28YFxYgIBPS0NoTOEQPHSUXO0RBPjVITVicoaoaIS3j4tIpept6h4oQAAAmKDBvfoC6xs1/dWYgCACu6QufAAASJUlEQVR4nO2d/UPaWNbHr7lzkyEy3CS1o25tDTDPk91xI0nWSnzARiylusvsOmjrC9ptHaedWZ3O/v8/PeckAQExwak0WPP9AfJyCDcfzj33lRtCUqVKlSpVqlSpUsVKDsWIrN3gY2xsCboj4joN5JDVl4xwOMLxJTjpb3He2e4e4wUlsRRPiHjjUBAkQZJksvoC3Qj58OCFd/Dx7kESoFRpPbEUT4h4Y66z6YPjqsiQESNMk3FP9n1O1fAox6MGScGRHnDcB6d6kGttRjZpdYfSqgR7xyQ8SohBC7BxyFR4LSab7sQFWVWUQG8ZgKvwg5cyceka2dw7FfkqvZDZyUqFWzXDP+rSfZFn6XsCHnffSwfeCAsHH5xLsWRdP61sAh3yC2bILSqHRymAO8ZPLBOWZlXMqgyFMQ7gtHRdL1J5k35EcB99cNnwqOEf5QftFFwALqx/+ODeNwsFx2F94NZp1XHwqJuC66qvVCWCnykNpQNO6Mmqcp31eVyntnIvBdWOxqHhy6/H8VqrQtSNn0mfx7Gzn2WiFl+SwON0jHHvGbnn4Eph4ZDHlgN3i1SnRQMqHpAXXSr54AgcbVG/ZAVwrNQGr6O1pNOeqKBuaxgdj1MNrOIKjgAFBXMrABVrvczAXcGR8E1j4GWGzMmmJCSd9kTFCe/bCdupvOdMuBducX557D5n1VSpUqW6D+JhsL/sw+w9OeTY5afudXWur2zdHOz44Ip4HRvuipXrsN4LoeuY1eB9iQ6CO2tf8zH3CGrO7+/1+APUdt8UgsynioPnGsvXfGjjsELW6aD9fRDWZOWs87FCmFS2tRBchYuqmq3LaLG5Xq8cIDg168B5JrmwbUjYgiBGA5ixnfeJ3kIy4pgzWzo9lZlO9y2G4LK0wo/y5dIetFR5lhaLpY1lbLK+0KlN+C41iLrTvhzT0eh9HPDiOLiAYy8mUY/CrPoUwBX3RaKeYSeJXSFNugwbZoW50PJnZ8/Yq2KlUyAor3bsZG8hKW1Ck56rr23CEBwJwYGPcbL6EgIYFJrsbJksrVQ4I68O0fXmaGfkmhMn32gZ40sd57LMWThKeXk0fGNswDgspj5DKxqy6mbVK9Xof4i6celxbGMNwX0gzRVM5fNl8jtk2WLx/BRuYpX2BTVVb40vfcyjH7aKrK/CA3E2BGZVB8yFlh+XP0v3g3pUXPsoH/2HsAAc74AjPjiKNgBu90ITRdHF4sGirUoQ3piMt9RErxyTmrQubbU6jhXyyG7Lwb5V6DPmkBvG6P1Xkgap4Jce1w8OU8Ix46IZZMxjOLotQMb270GCPAseuDI+cBAtOt6G9IK8+fQ0ANdxK9Z9x05XdMnPUSdfom+Zukt/A49ry1fA8aNDmZtQOKh7czIUsVVIWx0i38cgpRuHMlPo2piSxrm5sT2nbLUrzFbypTozS8W8QZQzOocFOScndSLYolf0RLB1vWI+ix7nnpT0OvyqeNT16uOCqFq0SG0bssMq3ZaxXveUMrZhwoZ5AVW1It2xdCg43Rp9A9URdWMOUuKFv7l7RstYRxlLygCG5J06Bv6QxX3dk05eKEqDMuNku4A5kpP/rsFvuF/NlrB3n7YVm24b/oYDPybXLyq80RpbixB+KkGGaAUbhhF0AgMUFb2dqXhe04IcwjWw88MalnVh9vA/PD5wZPUirB5BAeTPV9m0DbK+7X87J/+3BifB+TbhxXsBh1apzA+eEayLymC/Vh1jzLuciBT2jHRLJN5r0bd12V0y7lCCMc4Hh1HVo22//2Hpx6DsRHDrGNU2ASk9BgsBx8ztej2bRchZioOY40xeOL7Qw6Wvu+QS3LA+p7GmrAPOrx6x5galbYbg/C4wBAeuhZX4OvcZaVRWaQ3qTaUS7KobH+Sx1kyCVPSDCyU7PUbD3HHMdaZecBAwuNyESuTSBzn4DQOP44HHQeWSiwjOLw4YtB5PaiUrqd5Cx0zka7sKY5xfIQ+QnK/1xbiOx5HdUzh0AnvPsT6epSIwFfxJQol0F+YTbsCvngbgXgM4fkJNx4Nwn6VW3Xf+//Z4nEpbzsk+xVK15Zi0De8QF1exdZgEuGLCfZRZ8HjXrnATp6qwpqVDPY6zgheAW63DSWgEMuwQ27R1+60Nmdi1LQsczbFxNN08TgYcTeA7vwRpXtIpiBQrxNsko8LEpixQ+Sb/zPic8iZ8Zo1iJZ2Ca1Se9PGrkpR0CoZKLSedgjiJetIpGCpl8ocTrGzSKRgm04m3SVhG0jXNofImtdDqUX4CC3428SEOJNfUpJNwRcad+LuWmXA/xBAl3TUymtSinHQSBmXfjbkNhXzSKRiU9/kGKT9FrDRh6VTvRIgDORPWFaFNakNwUEyfrCb1pHeNXErRk05Bn/K304Ae7H/lYxjesSapGGPW7RTzVylxftu92eIkhWNZv4WLCDYbYCR4sj9N+3blTVCrWryN6lGTVgbA4Xiedes1L2OCBkdupWtkyZ8718vOHwglA+Pa3cz7h7PwBLX1b6VrBMG5jmHrNgZM1dYLCM7B0b2sZxUqUFA43pyD5LKebhs3JqeKIM0wjH3jqsQkJJSkeCMtrjMMwS3t79jmeQ0I0kPHOj+V/fUTntP3TTpHWGO7UKXPCC/QqnNAjZuCkyVBEgvFYonuFwdU8+Cc8NnllLQRrEYCF6xeIgQzsbwVmT9vEyVYJ0FrBrONPhKcyqh6N65WADhBy1eVYSolgE0Qzbw4gtlo4PxZCh85zsTyYxyAWz31l2riB5YmClsbbXJCbeUPdOYG4ArD0irqiYDzhiZmUCOBW2EkAIdrlQgBuN9fBPPxGtvlcvmoDHnWLtOVZfkPZNUJA6cro5jdDBxOHZKCrPr7BZalotpoM8ZUtYKrh7mr9Lcbcps8cCMGiGvBMc2x7H5wxJ+AtRt43Lo/zZkqqx9w4mzxPS9hfcI7vOvgRMcapWy4BpyRzVtWFYtc/Aun/zdOBOfSvGSeBx7HGi+U7Jle2Sy3FOUAYO7SY6Hp++QfBgebUBvoMowHFwsWLifERSzRN+tcSrPtYeDEwatcBacKtqXbStjOfaozkrUqhKuWSPiWVZ5T5lRum3DArtUwpBn5Wm0O1/KrFsutm9e5+z1OXC2W9XpnJwqcaA29wQGjQqlcW47Gq3jlo7bS5aLpzlDSZ3b/4X5wzKh6uuf0dMjyy3+tX/7XKtz2/8fBw/9zhPufBk5cpbajbyux4ETxhC7HFn5ilbYdk+pahG+KxVqhWW5dHigNKxu0E9q+Fpzs5EtWYaC50deU4n3TsMmw+ew3bjn0gZP2lqFyU85rceDWS3RnWYvLqeLGoSZCTbMeYVKgdc1doscdLHV9yO8hLp3v5IeCY4pdqpnDIt7ljGveO5n9OnA37qrrBSeu4w2If7uIA6ed6fVaPDjJhGz3dv2SyjCbbOd7Q5DesAhAmxv9Huf/qVwzddoNap9bfeBMCvEN8qsQA05QNOkoHpwf0l2PRpYiopAt1A47e5pXHaQsCW7j0H09AM4oWLQvqCUJTjPpRx+cEgcObqc8AjgQ1C3NaEOxSOlax0QrZq9ewqTiADgodQaD2kSAk6TbAqft0tjSV4JvXAuxDKn+ilkMg69/M3rJJT8ppy+rNjGrarsrYRn76eDEV+BMkdA0PK0dfBd+pWNdiYeivt/2vJ3SXF9xm/gcq75SNesXDlYrtlQdFZy1cqxF1YAl0dQR3PMXITjzqn+KJ7quWzs1fYLBiUVddLOdzPXJ4KD2dSxuSVFmUB2pappDwxrQ0Oovdly6/873E50wcEu05J3rnQRHgnuzHNtyyFJafvPmDXXEay8kQWa2PNr9ytqQ6i92p7oRFeAJAAeBOO+Z0ihNLqE6vGnUK8UMFNlPBDU3r9rZVkrXf13//oSBg2yhjdjIv9LsHiItULSleGlwTfXXv9TARSYNXN8dfXK30k0/r+XNUXp/UXcVnHQjLqMaaqXsHQNnTsZgjbg/sulEgBOrgyODgawxMhoqZ1jXyFCJiYNT8akx4tWxaD+qC9JnFY4MjmiavMcxeXLEvOzItklzI1zKToyUs9Ft3aQXFlVf/vDDN3H6xz++iTH64Zu/07/HX+if/4o8/aP/+q9/xl7nh5nEpwnLD+cXp2P0aGFhfnY+yiI3O/2IPsK3CM1PLz749tH115l/MANnpxZnHsQlaHp+ai7+1sYr9eHs7FSMcgtPpmNtFul0Ltokk5l+/O3i9eennzyZn5rNPJp5kIn7tqnHXtKrJ6sPY24XtbAQAy6D4Banon+CzNTs45l5fAeGVwTEvn6Mp6ZnHsen6E9zice4h/E/b+7JQi7GanbqEZ2fijNCj8sE1IacXqT4mpmfeRD/W35h4GIy/ey8D242kxtO5nQeX1NwV41CcOB607lBTc//OpOCiwaX+/W7Ydr/NZeCiwb357/8z1V9/1cfWBrjrge3+Oe/fPX9oL76KgUXBw48DjgN6Puv/vo4BRcJLnOdx6XgosGhx11xOHC5NKum4FJwKbgUXAouBZeCS8Gl4FJwKbgUXAouMXDzKbgUXAouBfflgsOOzCv9mN+n4GLBzeYWXl7871V98EfwU3DXgsvM5mZzU7MDmlqczaTgrjGaDgekgd3g9TKzU8HH7xC4WHLzTxbmIw0ymVHAZTK5x98+wikQmSHzbuDDPq/M9MyDuARlEFzCwtlKs0MmD/Vq+snCdCbKajacrTR0GlLXCIJbMM3r+svgS27mQUx6wGgSwMXPj5taeJKLNsrhXKPpXMx0JciqMxHz40JvWnwYn1VzU4lnVflhbvHKBJgBLT5ZiLOZzixug81s9HUePZ55lJufj77Uo5nHsSnKgcclPO9crn0dr9PTn97FGp2/++ldtBWcPo29zLufTr+O/bJ375JfupjdUSXNLVWqVKlSpUqV6s6J877HN3dXGsMNt8C6J/uaRKEV47wg9qw5lq3z/kdEu/g32Ql7oMknq8ujuxJg3+pruIlPiSe9T07oe4QC8+rEXyG1e/Dg5/6Lq28oSB/jTXxe9fDpLmJ3+Zh7cvmc9hBc72J34ZPJcVulSgCuuyTeZnf53eDdpYphfEEex4nhVB0DbjfLnGMmGFsFgzCpWlUYV/1lm2WFdcGp2Wodc6yiuoVjfPIy2ao6TDLYOjVFQp3gqH9d9y3nqlOtd/7wvP5jdy3LL0MObVn79CP4zBylRkPfoyZrUOuAzoGT4OOpd19yf6F6KnPt9am1dyETRr2d0g6VCLGpXizRqnpGy21CrZXWORWD60JWNd5cWK+3w2XNVi2h6sjR4CaplSra0Q+I2KRrkOCzOQB3ocqkQQWVraJzrcPLwRw42d5xF1zjEFzm7JCwI6CnbjwjAhAnJn0PlxEIP98Bphvt4MJ/e0ZWW/iAq/CxoA26r1Ma+eghecdM/g/5KCbZtXzMKunMBR9gzw8BHEYoXNyfqIa/8PpbH94WUgzAubiyMxyo8D2gTXZbZPcFmu8V/KfKc4pPP3kVLvQM4Jr0GEEEWdSz8Xs+RKfG0a1s8m7H9iktlfbpUIkdK9U8g10Eh0+SaCxjbM8+34Njb8nm3jF59Yx0wGXDz2p87z0A+71FGm1cXHajAw5Xuu8Bxz1KLwrBc1KCl63O9yrDU1UGp6TJkyNKvlaNKcc2z787FtjJJTiA1KR23XApBKeTQ1wW2y8+AdwWlQzDkA3OABxDj/MOEdxRwV89+wo4LExO6DN/l6tYxPwSnVeJZJWcCeAGYlkvOsY9xQfAYPDywREAB8ELw9Q6ghN2qi8rQQUDwP3im2zNMQTnZ9UmPg/HpQX4dBdcAArBmbhGe3PFj1uuHwmWaGQQsybqqbXRv+AWPWbyLu0Fx60XhipRLDShfLXDmi4WDidUAbd7Rtg5gOMAjtOfJaXmg7M1MuhxTTB3G+H+821Jfool0R9O6mSJmxBZzEJRVs8hTxJc9p9oJbrTEsq4unoT/C6oGmfLUGTuQghqM765ge6zC0hka7/kHB3jZV6Q1wjuxB/dY+h5fBXM58KKsHpC6bZ5l9DEiKuGjDfK1Qp4lurfGZPlCvH7/rFGETQPmNox9s2wLGbE0AjUk/3qnipjGOMkHDLwY1pw7c5S2v5nk7rNzynOZfd19MMQMBCqq9GB6/6JQ6XVis5b/BUtlj/U74cjjSxOXIlFMoFiQ1ME+Utqgd6GOh1KERahXcotVapUqZLV/wP5NRD66RkU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84" y="1522036"/>
            <a:ext cx="5854611" cy="48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www.javatpoint.com/static-nested-class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http://cs-fundamentals.com/java-programming/java-method-local-inner-classes.php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www.javatpoint.com/local-inner-class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http://cs-fundamentals.com/java-programming/java-anonymous-inner-classes.php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docs.oracle.com/javase/tutorial/java/javaOO/anonymousclasses.html#declaring-anonymous-classes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http://beginnersbook.com/2014/07/final-keyword-java-final-variable-method-class/</a:t>
            </a:r>
            <a:endParaRPr lang="km-KH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Keyword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 </a:t>
            </a:r>
            <a:r>
              <a:rPr lang="en-US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 </a:t>
            </a:r>
            <a:r>
              <a:rPr lang="km-KH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ការគ្រប់គ្រងលើ </a:t>
            </a:r>
            <a:r>
              <a:rPr lang="en-US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វាអាចប្រើអម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ជាមួយនឹង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Class Name 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Variables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Methods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block</a:t>
            </a:r>
            <a:endParaRPr lang="km-KH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Class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ការបង្កើត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Static Class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លុះត្រាតែ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នោះជា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nested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អាចត្រូវបាន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ដោយមិនបាច់មាន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outer class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268" y="3267855"/>
            <a:ext cx="8727395" cy="362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71" y="5410008"/>
            <a:ext cx="3537679" cy="1447992"/>
          </a:xfrm>
          <a:prstGeom prst="rect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738858" y="5531370"/>
            <a:ext cx="3942413" cy="359764"/>
          </a:xfrm>
          <a:prstGeom prst="rect">
            <a:avLst/>
          </a:prstGeom>
          <a:noFill/>
          <a:ln>
            <a:solidFill>
              <a:srgbClr val="552B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1273" y="5067820"/>
            <a:ext cx="863135" cy="65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4408" y="4506304"/>
            <a:ext cx="37842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/>
              <a:t>​</a:t>
            </a:r>
            <a:r>
              <a:rPr lang="km-KH" sz="16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មិនចាំបាច់សរសេរ</a:t>
            </a:r>
            <a:r>
              <a:rPr lang="en-US" sz="16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Example1.X.str=“Inside Class Example1”</a:t>
            </a:r>
            <a:endParaRPr lang="en-US" sz="16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2: Compile time Error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!! </a:t>
            </a: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946" y="2311270"/>
            <a:ext cx="7595593" cy="40831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35740" y="3891195"/>
            <a:ext cx="503293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Compile time error.</a:t>
            </a:r>
            <a:r>
              <a:rPr lang="en-US" dirty="0"/>
              <a:t> </a:t>
            </a:r>
            <a:r>
              <a:rPr lang="en-US" b="1" dirty="0">
                <a:hlinkClick r:id="rId3"/>
              </a:rPr>
              <a:t>Static inner class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cannot access instance data of outer class.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9075" y="5081665"/>
            <a:ext cx="3942413" cy="35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block: 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ភាគច្រើនប្រើដើម្បីប្ដូរតម្លៃដំបូងរបស់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Static Variables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Executed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ពេល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ត្រូវបាន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load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memory</a:t>
            </a: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មួយអាចមាន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Sta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ic blocks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ច្រើន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Block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267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1: Single Static Block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9" y="3278039"/>
            <a:ext cx="1369333" cy="442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172088"/>
            <a:ext cx="8006603" cy="4256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987" y="3823956"/>
            <a:ext cx="4203940" cy="1333957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6426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267"/>
            <a:ext cx="1102092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2: Multiple Static Blocks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238125" y="65468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582" y="2104847"/>
            <a:ext cx="6946961" cy="45455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543" y="3892968"/>
            <a:ext cx="3551921" cy="1464452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59" y="3278039"/>
            <a:ext cx="1369333" cy="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1276</Words>
  <Application>Microsoft Office PowerPoint</Application>
  <PresentationFormat>Widescreen</PresentationFormat>
  <Paragraphs>218</Paragraphs>
  <Slides>38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Microsoft YaHei UI</vt:lpstr>
      <vt:lpstr>Arial</vt:lpstr>
      <vt:lpstr>DaunPenh</vt:lpstr>
      <vt:lpstr>Khmer OS</vt:lpstr>
      <vt:lpstr>Khmer OS Battambang</vt:lpstr>
      <vt:lpstr>Khmer OS Muol</vt:lpstr>
      <vt:lpstr>Khmer OS Muol Light</vt:lpstr>
      <vt:lpstr>Wingdings</vt:lpstr>
      <vt:lpstr>TS102922647</vt:lpstr>
      <vt:lpstr>Bitmap Image</vt:lpstr>
      <vt:lpstr>PowerPoint Presentation</vt:lpstr>
      <vt:lpstr>ថ្នាក់ បាត់ដំបង</vt:lpstr>
      <vt:lpstr>មាតិកា</vt:lpstr>
      <vt:lpstr>១.ស្វែងយល់ពី Static Keyword</vt:lpstr>
      <vt:lpstr>១.១ Static Class</vt:lpstr>
      <vt:lpstr>១.១ Static Class (ត)</vt:lpstr>
      <vt:lpstr>១.២ Static Block</vt:lpstr>
      <vt:lpstr>១.២ Static Block (ត)</vt:lpstr>
      <vt:lpstr>១.២ Static Block (ត)</vt:lpstr>
      <vt:lpstr>១.៣ Static Method</vt:lpstr>
      <vt:lpstr>១.៣ Static Method (ត)</vt:lpstr>
      <vt:lpstr>១.៣ Static Method (ត)</vt:lpstr>
      <vt:lpstr>១.៤ Static Variables </vt:lpstr>
      <vt:lpstr>១.៤ Static Variables (ត)</vt:lpstr>
      <vt:lpstr>១.៤ Static Variables (ត)</vt:lpstr>
      <vt:lpstr>២. Final Keyword</vt:lpstr>
      <vt:lpstr>២.១ Final Variables</vt:lpstr>
      <vt:lpstr>២.១ Final Variables (ត)</vt:lpstr>
      <vt:lpstr>២.១ Final Variables (ត)</vt:lpstr>
      <vt:lpstr>២.១ Final Variables (ត)</vt:lpstr>
      <vt:lpstr>២.១ Final Variables (ត)</vt:lpstr>
      <vt:lpstr>២.១ Final Variables (ត)</vt:lpstr>
      <vt:lpstr>២.២ Final Method</vt:lpstr>
      <vt:lpstr>២.៣ Final Class</vt:lpstr>
      <vt:lpstr>Final Keyword Review </vt:lpstr>
      <vt:lpstr>៣. ប្រភេទនៃ Nested Class</vt:lpstr>
      <vt:lpstr>  ៤. និយមន័យ Static Inner Class   </vt:lpstr>
      <vt:lpstr>៤. និយមន័យ Static Inner Class (ត)</vt:lpstr>
      <vt:lpstr>៤. និយមន័យ Static Inner Class (ត)</vt:lpstr>
      <vt:lpstr>៥.តើអ្វីទៅជា Local Inner Class (ត)</vt:lpstr>
      <vt:lpstr>៥.តើអ្វីទៅជា Local Inner Class​​ (ត)</vt:lpstr>
      <vt:lpstr>៥.តើអ្វីទៅជា Local Inner Class​ (ត)</vt:lpstr>
      <vt:lpstr>៥.តើអ្វីទៅជា Local Inner Class (ត)</vt:lpstr>
      <vt:lpstr> ៦. Java Anonymous Inner Class </vt:lpstr>
      <vt:lpstr>How to Declare Java Anonymous Inner Classes?</vt:lpstr>
      <vt:lpstr>របៀបការបង្កើត Object Anonymous Inner Class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2016-04-25T00:59:48Z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