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503" r:id="rId3"/>
    <p:sldId id="505" r:id="rId4"/>
    <p:sldId id="426" r:id="rId5"/>
    <p:sldId id="428" r:id="rId6"/>
    <p:sldId id="506" r:id="rId7"/>
    <p:sldId id="507" r:id="rId8"/>
    <p:sldId id="508" r:id="rId9"/>
    <p:sldId id="509" r:id="rId10"/>
    <p:sldId id="510" r:id="rId11"/>
    <p:sldId id="515" r:id="rId12"/>
    <p:sldId id="439" r:id="rId13"/>
    <p:sldId id="517" r:id="rId14"/>
    <p:sldId id="42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1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52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23-Apr-16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23-Apr-16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23-Apr-16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23-Apr-16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23-Apr-16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23-Apr-16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23-Apr-16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23-Apr-16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23-Apr-16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23-Apr-16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23-Apr-16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omeandlearn.co.uk/java/java_method_parameters.html" TargetMode="External"/><Relationship Id="rId3" Type="http://schemas.openxmlformats.org/officeDocument/2006/relationships/hyperlink" Target="http://www.java-forums.org/forum.php" TargetMode="External"/><Relationship Id="rId7" Type="http://schemas.openxmlformats.org/officeDocument/2006/relationships/hyperlink" Target="http://www.dummies.com/how-to/content/understanding-the-structure-of-java-classes.html" TargetMode="External"/><Relationship Id="rId2" Type="http://schemas.openxmlformats.org/officeDocument/2006/relationships/hyperlink" Target="http://way2java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tackoverflow.com/" TargetMode="External"/><Relationship Id="rId5" Type="http://schemas.openxmlformats.org/officeDocument/2006/relationships/hyperlink" Target="https://docs.oracle.com/" TargetMode="External"/><Relationship Id="rId4" Type="http://schemas.openxmlformats.org/officeDocument/2006/relationships/hyperlink" Target="http://www.java2novice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835" y="4163414"/>
            <a:ext cx="248818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រ៉ាត ភារុន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អាង តិចជន</a:t>
            </a:r>
            <a:endParaRPr lang="en-US" sz="15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</a:t>
            </a:r>
            <a:r>
              <a:rPr lang="en-US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អាំង តឹកជុ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</a:t>
            </a:r>
            <a:endParaRPr lang="en-US" sz="15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កញ្ញា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អៀត ម៉ានិត</a:t>
            </a: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endParaRPr lang="km-KH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Anonymous inner class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105" y="1500762"/>
            <a:ext cx="7993117" cy="48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7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way2java.com/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www.java-forums.org/forum.php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http://www.java2novice.com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docs.oracle.com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http://stackoverflow.com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www.dummies.com/how-to/content/understanding-the-structure-of-java-classes.html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www.homeandlearn.co.uk/java/java_method_parameters.html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សំនួរ ចម្លើយ!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548" y="1492692"/>
            <a:ext cx="5824929" cy="4901758"/>
          </a:xfrm>
          <a:prstGeom prst="rect">
            <a:avLst/>
          </a:prstGeom>
          <a:effectLst>
            <a:outerShdw dist="50800" dir="5400000" sx="200000" sy="200000" algn="ctr" rotWithShape="0">
              <a:srgbClr val="000000">
                <a:alpha val="0"/>
              </a:srgbClr>
            </a:outerShdw>
            <a:reflection stA="60000" endPos="65000" dist="50800" dir="5400000" sy="-100000" algn="bl" rotWithShape="0"/>
            <a:softEdge rad="1270000"/>
          </a:effectLst>
        </p:spPr>
      </p:pic>
    </p:spTree>
    <p:extLst>
      <p:ext uri="{BB962C8B-B14F-4D97-AF65-F5344CB8AC3E}">
        <p14:creationId xmlns:p14="http://schemas.microsoft.com/office/powerpoint/2010/main" val="336640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Nested Class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8214" y="496856"/>
            <a:ext cx="1695377" cy="358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ជា ភក្តី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ហ៊ីម​ ខេមរា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ហេង ម៉េងតាំង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សំអុល​ សំអន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ឈៀង សុវណ្ណវាសនា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755277" y="1829475"/>
            <a:ext cx="5134828" cy="4418134"/>
          </a:xfrm>
        </p:spPr>
        <p:txBody>
          <a:bodyPr>
            <a:noAutofit/>
          </a:bodyPr>
          <a:lstStyle/>
          <a:p>
            <a:pPr marL="697230" lvl="1" indent="-457200">
              <a:lnSpc>
                <a:spcPct val="150000"/>
              </a:lnSpc>
              <a:buAutoNum type="arabicPeriod"/>
            </a:pPr>
            <a:r>
              <a:rPr lang="en-US" sz="2300" dirty="0" smtClean="0">
                <a:latin typeface="Khmer OS Battambang" pitchFamily="2" charset="0"/>
                <a:cs typeface="Khmer OS Battambang" pitchFamily="2" charset="0"/>
              </a:rPr>
              <a:t>Static &amp; Final keyword</a:t>
            </a:r>
            <a:endParaRPr lang="en-US" sz="2300" dirty="0"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lnSpc>
                <a:spcPct val="150000"/>
              </a:lnSpc>
              <a:buAutoNum type="arabicPeriod"/>
            </a:pPr>
            <a:r>
              <a:rPr lang="en-US" sz="2300" dirty="0" smtClean="0">
                <a:latin typeface="Khmer OS Battambang" pitchFamily="2" charset="0"/>
                <a:cs typeface="Khmer OS Battambang" pitchFamily="2" charset="0"/>
              </a:rPr>
              <a:t>Static inner class</a:t>
            </a:r>
          </a:p>
          <a:p>
            <a:pPr marL="697230" lvl="1" indent="-457200">
              <a:lnSpc>
                <a:spcPct val="150000"/>
              </a:lnSpc>
              <a:buAutoNum type="arabicPeriod"/>
            </a:pPr>
            <a:r>
              <a:rPr lang="en-US" sz="2300" dirty="0" smtClean="0">
                <a:latin typeface="Khmer OS Battambang" pitchFamily="2" charset="0"/>
                <a:cs typeface="Khmer OS Battambang" pitchFamily="2" charset="0"/>
              </a:rPr>
              <a:t>Local inner class</a:t>
            </a:r>
          </a:p>
          <a:p>
            <a:pPr marL="697230" lvl="1" indent="-457200">
              <a:lnSpc>
                <a:spcPct val="150000"/>
              </a:lnSpc>
              <a:buAutoNum type="arabicPeriod"/>
            </a:pPr>
            <a:r>
              <a:rPr lang="en-US" sz="2300" dirty="0" smtClean="0">
                <a:latin typeface="Khmer OS Battambang" pitchFamily="2" charset="0"/>
                <a:cs typeface="Khmer OS Battambang" pitchFamily="2" charset="0"/>
              </a:rPr>
              <a:t>Anonymous inner class</a:t>
            </a:r>
            <a:endParaRPr lang="km-KH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endParaRPr lang="km-KH" sz="2000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lnSpc>
                <a:spcPct val="150000"/>
              </a:lnSpc>
              <a:buAutoNum type="arabicPeriod"/>
            </a:pP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lnSpc>
                <a:spcPct val="150000"/>
              </a:lnSpc>
              <a:buAutoNum type="arabicPeriod"/>
            </a:pPr>
            <a:endParaRPr lang="km-KH" sz="22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and Final keyword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@"/>
            </a:pP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Nested Class: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ជាការកំណត់ឲ្យ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នៅក្នុងមួយទៀត។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@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Static keyword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ធ្វើឲ្យ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fields/methods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ក្លាយជារបស់រួមដែលជាកម្មសិទ្ធរបស់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class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spcBef>
                <a:spcPts val="1650"/>
              </a:spcBef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យើងប្រើ​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static keyword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​ ទៅលើ៖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1303020" lvl="6" indent="-342900">
              <a:spcBef>
                <a:spcPts val="1650"/>
              </a:spcBef>
              <a:buFont typeface="Wingdings 3" panose="05040102010807070707" pitchFamily="18" charset="2"/>
              <a:buChar char="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Variable</a:t>
            </a:r>
          </a:p>
          <a:p>
            <a:pPr marL="1303020" lvl="6" indent="-342900">
              <a:spcBef>
                <a:spcPts val="1650"/>
              </a:spcBef>
              <a:buFont typeface="Wingdings 3" panose="05040102010807070707" pitchFamily="18" charset="2"/>
              <a:buChar char="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Methods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1303020" lvl="6" indent="-342900">
              <a:spcBef>
                <a:spcPts val="1650"/>
              </a:spcBef>
              <a:buFont typeface="Wingdings 3" panose="05040102010807070707" pitchFamily="18" charset="2"/>
              <a:buChar char="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Block </a:t>
            </a:r>
          </a:p>
          <a:p>
            <a:pPr marL="1303020" lvl="6" indent="-342900">
              <a:spcBef>
                <a:spcPts val="1650"/>
              </a:spcBef>
              <a:buFont typeface="Wingdings 3" panose="05040102010807070707" pitchFamily="18" charset="2"/>
              <a:buChar char="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Nested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	</a:t>
            </a:r>
            <a:r>
              <a:rPr lang="en-US" sz="1900" dirty="0" smtClean="0">
                <a:latin typeface="Khmer OS Battambang" pitchFamily="2" charset="0"/>
                <a:cs typeface="Khmer OS Battambang" pitchFamily="2" charset="0"/>
              </a:rPr>
              <a:t>			</a:t>
            </a:r>
            <a:endParaRPr lang="en-US" sz="19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and Final keyword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@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Final keyword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យើងប្រើវាដើម្បីដាក់កម្រិតទៅលើការប្រើប្រាស់របស់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user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spcBef>
                <a:spcPts val="1650"/>
              </a:spcBef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យើងប្រើ​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final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keyword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​ ទៅលើ៖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1303020" lvl="6" indent="-342900">
              <a:spcBef>
                <a:spcPts val="1650"/>
              </a:spcBef>
              <a:buFont typeface="Wingdings 3" panose="05040102010807070707" pitchFamily="18" charset="2"/>
              <a:buChar char="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Variable</a:t>
            </a:r>
          </a:p>
          <a:p>
            <a:pPr marL="1303020" lvl="6" indent="-342900">
              <a:spcBef>
                <a:spcPts val="1650"/>
              </a:spcBef>
              <a:buFont typeface="Wingdings 3" panose="05040102010807070707" pitchFamily="18" charset="2"/>
              <a:buChar char="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Methods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1303020" lvl="6" indent="-342900">
              <a:spcBef>
                <a:spcPts val="1650"/>
              </a:spcBef>
              <a:buFont typeface="Wingdings 3" panose="05040102010807070707" pitchFamily="18" charset="2"/>
              <a:buChar char="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lass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900" dirty="0" smtClean="0">
                <a:latin typeface="Khmer OS Battambang" pitchFamily="2" charset="0"/>
                <a:cs typeface="Khmer OS Battambang" pitchFamily="2" charset="0"/>
              </a:rPr>
              <a:t>			</a:t>
            </a:r>
            <a:endParaRPr lang="en-US" sz="1900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11" y="2941335"/>
            <a:ext cx="3552825" cy="2581275"/>
          </a:xfrm>
          <a:prstGeom prst="rect">
            <a:avLst/>
          </a:prstGeom>
          <a:effectLst>
            <a:softEdge rad="241300"/>
          </a:effectLst>
        </p:spPr>
      </p:pic>
    </p:spTree>
    <p:extLst>
      <p:ext uri="{BB962C8B-B14F-4D97-AF65-F5344CB8AC3E}">
        <p14:creationId xmlns:p14="http://schemas.microsoft.com/office/powerpoint/2010/main" val="310268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inner class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@"/>
            </a:pP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Nested Class</a:t>
            </a:r>
          </a:p>
          <a:p>
            <a:pPr lvl="1">
              <a:buFont typeface="Wingdings" panose="05000000000000000000" pitchFamily="2" charset="2"/>
              <a:buChar char="@"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@"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@"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@"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@"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@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Static inner class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nested 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ដែលស្ថិតនៅក្នុង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មួយផ្សេងទៀតដែលមាន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static modifier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	</a:t>
            </a:r>
            <a:r>
              <a:rPr lang="en-US" sz="1900" dirty="0" smtClean="0">
                <a:latin typeface="Khmer OS Battambang" pitchFamily="2" charset="0"/>
                <a:cs typeface="Khmer OS Battambang" pitchFamily="2" charset="0"/>
              </a:rPr>
              <a:t>			</a:t>
            </a:r>
            <a:endParaRPr lang="en-US" sz="1900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75" y="2336800"/>
            <a:ext cx="6614762" cy="21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4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inner class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@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Static inner class 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	</a:t>
            </a:r>
            <a:r>
              <a:rPr lang="en-US" sz="1900" dirty="0" smtClean="0">
                <a:latin typeface="Khmer OS Battambang" pitchFamily="2" charset="0"/>
                <a:cs typeface="Khmer OS Battambang" pitchFamily="2" charset="0"/>
              </a:rPr>
              <a:t>			</a:t>
            </a:r>
            <a:endParaRPr lang="en-US" sz="19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5269" y="2424132"/>
            <a:ext cx="82631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Outer {</a:t>
            </a:r>
          </a:p>
          <a:p>
            <a:r>
              <a:rPr lang="en-US" dirty="0"/>
              <a:t>	static class Inner {</a:t>
            </a:r>
          </a:p>
          <a:p>
            <a:r>
              <a:rPr lang="en-US" dirty="0"/>
              <a:t>		void go() {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("Inner class reference is: " + 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public class Test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Outer.Inner</a:t>
            </a:r>
            <a:r>
              <a:rPr lang="en-US" dirty="0"/>
              <a:t> n = new </a:t>
            </a:r>
            <a:r>
              <a:rPr lang="en-US" dirty="0" err="1"/>
              <a:t>Outer.Inner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n.go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03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Local inner class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1685" y="1502688"/>
            <a:ext cx="813162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Outer {</a:t>
            </a:r>
          </a:p>
          <a:p>
            <a:r>
              <a:rPr lang="en-US" dirty="0"/>
              <a:t>	private String x = "outer";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public void </a:t>
            </a:r>
            <a:r>
              <a:rPr lang="en-US" dirty="0" err="1"/>
              <a:t>doStuff</a:t>
            </a:r>
            <a:r>
              <a:rPr lang="en-US" dirty="0"/>
              <a:t>() {</a:t>
            </a:r>
          </a:p>
          <a:p>
            <a:r>
              <a:rPr lang="en-US" dirty="0"/>
              <a:t>		class </a:t>
            </a:r>
            <a:r>
              <a:rPr lang="en-US" dirty="0" err="1"/>
              <a:t>MyInner</a:t>
            </a:r>
            <a:r>
              <a:rPr lang="en-US" dirty="0"/>
              <a:t> {</a:t>
            </a:r>
          </a:p>
          <a:p>
            <a:r>
              <a:rPr lang="en-US" dirty="0"/>
              <a:t>			public void </a:t>
            </a:r>
            <a:r>
              <a:rPr lang="en-US" dirty="0" err="1"/>
              <a:t>seeOuter</a:t>
            </a:r>
            <a:r>
              <a:rPr lang="en-US" dirty="0"/>
              <a:t>() {</a:t>
            </a:r>
          </a:p>
          <a:p>
            <a:r>
              <a:rPr lang="en-US" dirty="0"/>
              <a:t>				</a:t>
            </a:r>
            <a:r>
              <a:rPr lang="en-US" dirty="0" err="1"/>
              <a:t>System.out.println</a:t>
            </a:r>
            <a:r>
              <a:rPr lang="en-US" dirty="0"/>
              <a:t>("x is " + x);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	</a:t>
            </a:r>
            <a:r>
              <a:rPr lang="en-US" dirty="0" err="1"/>
              <a:t>MyInner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new </a:t>
            </a:r>
            <a:r>
              <a:rPr lang="en-US" dirty="0" err="1"/>
              <a:t>MyInner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i.seeOuter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Outer o = new Outer();</a:t>
            </a:r>
          </a:p>
          <a:p>
            <a:r>
              <a:rPr lang="en-US" dirty="0"/>
              <a:t>		</a:t>
            </a:r>
            <a:r>
              <a:rPr lang="en-US" dirty="0" err="1"/>
              <a:t>o.doStuff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352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Anonymous inner class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local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ដែលគ្មានឈ្មោះ​ ហើយប្រើដើម្បីបង្កើត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expression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ដោយប្រើប្រាស់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new keyword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	</a:t>
            </a:r>
            <a:r>
              <a:rPr lang="en-US" sz="1900" dirty="0" smtClean="0">
                <a:latin typeface="Khmer OS Battambang" pitchFamily="2" charset="0"/>
                <a:cs typeface="Khmer OS Battambang" pitchFamily="2" charset="0"/>
              </a:rPr>
              <a:t>			</a:t>
            </a:r>
            <a:endParaRPr lang="en-US" sz="19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68856" y="2175232"/>
            <a:ext cx="6096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A{</a:t>
            </a:r>
          </a:p>
          <a:p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 public void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methodA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() {</a:t>
            </a:r>
          </a:p>
          <a:p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   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System.out.println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("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methodA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");</a:t>
            </a:r>
          </a:p>
          <a:p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  }</a:t>
            </a:r>
          </a:p>
          <a:p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}</a:t>
            </a:r>
          </a:p>
          <a:p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B{</a:t>
            </a:r>
          </a:p>
          <a:p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  A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a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= new A() {</a:t>
            </a:r>
          </a:p>
          <a:p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   public void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methodA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() {</a:t>
            </a:r>
          </a:p>
          <a:p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     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System.out.println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("anonymous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methodA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");</a:t>
            </a:r>
          </a:p>
          <a:p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   }</a:t>
            </a:r>
          </a:p>
          <a:p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 };</a:t>
            </a:r>
          </a:p>
          <a:p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396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238</Words>
  <Application>Microsoft Office PowerPoint</Application>
  <PresentationFormat>Widescreen</PresentationFormat>
  <Paragraphs>125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Microsoft YaHei UI</vt:lpstr>
      <vt:lpstr>Arial</vt:lpstr>
      <vt:lpstr>Khmer OS Battambang</vt:lpstr>
      <vt:lpstr>Khmer OS Muol Light</vt:lpstr>
      <vt:lpstr>Wingdings</vt:lpstr>
      <vt:lpstr>Wingdings 3</vt:lpstr>
      <vt:lpstr>TS102922647</vt:lpstr>
      <vt:lpstr>PowerPoint Presentation</vt:lpstr>
      <vt:lpstr>ថ្នាក់ បាត់ដំបង</vt:lpstr>
      <vt:lpstr>មាតិកា</vt:lpstr>
      <vt:lpstr> 1. Static and Final keyword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10. ប្រភពឯកសារ </vt:lpstr>
      <vt:lpstr> សំនួរ ចម្លើយ!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2016-04-23T08:46:13Z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