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503" r:id="rId3"/>
    <p:sldId id="505" r:id="rId4"/>
    <p:sldId id="521" r:id="rId5"/>
    <p:sldId id="535" r:id="rId6"/>
    <p:sldId id="536" r:id="rId7"/>
    <p:sldId id="537" r:id="rId8"/>
    <p:sldId id="538" r:id="rId9"/>
    <p:sldId id="539" r:id="rId10"/>
    <p:sldId id="540" r:id="rId11"/>
    <p:sldId id="541" r:id="rId12"/>
    <p:sldId id="522" r:id="rId13"/>
    <p:sldId id="523" r:id="rId14"/>
    <p:sldId id="524" r:id="rId15"/>
    <p:sldId id="525" r:id="rId16"/>
    <p:sldId id="527" r:id="rId17"/>
    <p:sldId id="528" r:id="rId18"/>
    <p:sldId id="533" r:id="rId19"/>
    <p:sldId id="534" r:id="rId20"/>
    <p:sldId id="529" r:id="rId21"/>
    <p:sldId id="530" r:id="rId22"/>
    <p:sldId id="543" r:id="rId23"/>
    <p:sldId id="544" r:id="rId24"/>
    <p:sldId id="439" r:id="rId25"/>
    <p:sldId id="4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600CC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1" autoAdjust="0"/>
    <p:restoredTop sz="97842" autoAdjust="0"/>
  </p:normalViewPr>
  <p:slideViewPr>
    <p:cSldViewPr snapToGrid="0">
      <p:cViewPr varScale="1">
        <p:scale>
          <a:sx n="112" d="100"/>
          <a:sy n="112" d="100"/>
        </p:scale>
        <p:origin x="41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2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9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6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6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5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25-Apr-16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25-Apr-16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25-Apr-16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IandI/final.html" TargetMode="External"/><Relationship Id="rId2" Type="http://schemas.openxmlformats.org/officeDocument/2006/relationships/hyperlink" Target="http://www.javatpoint.com/final-keywor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dineshonjava.com/2013/04/local-inner-classes-example-in-java.html#.VxrN3vl96Uk" TargetMode="External"/><Relationship Id="rId4" Type="http://schemas.openxmlformats.org/officeDocument/2006/relationships/hyperlink" Target="http://beginnersbook.com/2014/07/final-keyword-java-final-variable-method-class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502406" y="441564"/>
            <a:ext cx="8245595" cy="92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</a:t>
            </a: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final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724009"/>
            <a:ext cx="11020927" cy="431225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block </a:t>
            </a:r>
          </a:p>
          <a:p>
            <a:pPr marL="914400" indent="-204788">
              <a:buFont typeface="Wingdings" panose="05000000000000000000" pitchFamily="2" charset="2"/>
              <a:buChar char="Ø"/>
            </a:pPr>
            <a:r>
              <a:rPr lang="km-KH" sz="2250" dirty="0">
                <a:latin typeface="Times New Roman" panose="02020603050405020304" pitchFamily="18" charset="0"/>
                <a:cs typeface="Khmer OS Battambang" panose="02000500000000020004" pitchFamily="2" charset="0"/>
              </a:rPr>
              <a:t>​​​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ប្រើសម្រាប់ផ្តល់តម្លៃ ដំបូងទៅឲ្យ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    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variables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3600" indent="-204788">
              <a:buFont typeface="Wingdings" panose="05000000000000000000" pitchFamily="2" charset="2"/>
              <a:buChar char="Ø"/>
            </a:pPr>
            <a:r>
              <a:rPr lang="km-KH" sz="2400" dirty="0">
                <a:latin typeface="Times New Roman" panose="02020603050405020304" pitchFamily="18" charset="0"/>
                <a:cs typeface="Khmer OS Battambang" panose="02000500000000020004" pitchFamily="2" charset="0"/>
              </a:rPr>
              <a:t>​​​​​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ដំណើការមុន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 method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425" t="40625" r="46681" b="22396"/>
          <a:stretch/>
        </p:blipFill>
        <p:spPr>
          <a:xfrm>
            <a:off x="5548269" y="1505615"/>
            <a:ext cx="6399463" cy="40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Static &amp; Final Keyword 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596503" indent="-342900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Keyword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មួយរបស់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ដែលគេប្រើដើម្បី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restrict users.</a:t>
            </a:r>
          </a:p>
          <a:p>
            <a:pPr marL="596503" indent="-342900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អាចប្រើបានជាមួយ៖ </a:t>
            </a:r>
          </a:p>
          <a:p>
            <a:pPr marL="836533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marL="836533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ethod</a:t>
            </a:r>
          </a:p>
          <a:p>
            <a:pPr marL="836533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</a:t>
            </a:r>
          </a:p>
          <a:p>
            <a:pPr marL="836533" lvl="1" indent="-342900"/>
            <a:endParaRPr lang="en-US" sz="2050" dirty="0" smtClean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buNone/>
            </a:pPr>
            <a:endParaRPr lang="en-US" sz="20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99" y="3536671"/>
            <a:ext cx="5271110" cy="31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Static &amp; Final Keyword 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288506"/>
          </a:xfrm>
        </p:spPr>
        <p:txBody>
          <a:bodyPr>
            <a:noAutofit/>
          </a:bodyPr>
          <a:lstStyle/>
          <a:p>
            <a:pPr marL="836533" lvl="1" indent="-342900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1042273" lvl="2" indent="-342900">
              <a:buFont typeface="Khmer OS Battambang" panose="02000500000000020004" pitchFamily="2" charset="0"/>
              <a:buChar char="–"/>
            </a:pP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ការពារមិនអោយមានការប្ដូរតម្លៃនៃអញ្ញាត (រក្សាតម្លៃថេរ)</a:t>
            </a:r>
            <a:endParaRPr lang="en-US" sz="2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27" y="2444815"/>
            <a:ext cx="7683691" cy="422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0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Static &amp; Final Keyword 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288506"/>
          </a:xfrm>
        </p:spPr>
        <p:txBody>
          <a:bodyPr>
            <a:noAutofit/>
          </a:bodyPr>
          <a:lstStyle/>
          <a:p>
            <a:pPr marL="836533" lvl="1" indent="-342900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1042273" lvl="2" indent="-342900">
              <a:buFont typeface="Khmer OS Battambang" panose="02000500000000020004" pitchFamily="2" charset="0"/>
              <a:buChar char="–"/>
            </a:pP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ការពារមិនអោយមានការ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12" y="2515826"/>
            <a:ext cx="8458328" cy="415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2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Static &amp; Final Keyword 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288506"/>
          </a:xfrm>
        </p:spPr>
        <p:txBody>
          <a:bodyPr>
            <a:noAutofit/>
          </a:bodyPr>
          <a:lstStyle/>
          <a:p>
            <a:pPr marL="836533" lvl="1" indent="-342900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1042273" lvl="2" indent="-342900">
              <a:buFont typeface="Khmer OS Battambang" panose="02000500000000020004" pitchFamily="2" charset="0"/>
              <a:buChar char="–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ការពារមិនអោ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យមានលក្ខណៈ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km-KH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 មិនអាច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ដែលមានលក្ខណៈ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km-KH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95" y="2896239"/>
            <a:ext cx="8968060" cy="33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8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Nested Class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2400" dirty="0" smtClean="0">
                <a:solidFill>
                  <a:schemeClr val="accent6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តើអ្វីទៅជា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Class?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មួយដែលបានកំនត់​ក្នុង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១​ដទៃទៀត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.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2400" dirty="0" smtClean="0">
                <a:solidFill>
                  <a:schemeClr val="accent6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តើគេប្រើវាដើម្បីអ្វី?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      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</a:t>
            </a:r>
            <a:r>
              <a:rPr lang="en-US" sz="2550" dirty="0">
                <a:latin typeface="+mj-lt"/>
                <a:ea typeface="+mj-ea"/>
                <a:cs typeface="+mj-cs"/>
              </a:rPr>
              <a:t>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ក្រោមលក្ខ័ណដូចខាងក្រោម</a:t>
            </a: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 វាជាវីធីមួយ ដែលបានចំនាត់ជាក្រុម 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1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 ដែលធ្វើការត្រឹមតែ១កន្លែង។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​​​​​​​​​         ២ ក្រោមលក្ខ័ណ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private field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ដែលវាស្ថិតនៅបាន តែមិនបានអនុញ្ញាត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outside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world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នោះទេ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70" y="2071688"/>
            <a:ext cx="4805893" cy="4200525"/>
          </a:xfrm>
        </p:spPr>
      </p:pic>
      <p:sp>
        <p:nvSpPr>
          <p:cNvPr id="4" name="TextBox 3"/>
          <p:cNvSpPr txBox="1"/>
          <p:nvPr/>
        </p:nvSpPr>
        <p:spPr>
          <a:xfrm>
            <a:off x="6366389" y="2071688"/>
            <a:ext cx="4911211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គឺជាផ្នែកមួយនៃ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Class. Non-static nested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គឺជាផ្នែកមួយ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មាន​​ពីរប្រភេទនៃ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 non-static and static nested class.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1 Non-static nested class (inner Class)</a:t>
            </a:r>
          </a:p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	-Member Inner Class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-Anonymous inner class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-Local inner class</a:t>
            </a:r>
          </a:p>
          <a:p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2 static nested class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97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Static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class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member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 វាអាច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បានដោយមិនបាច់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instantiating outer class,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member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marL="240030" lvl="1" indent="0">
              <a:buNone/>
            </a:pPr>
            <a:r>
              <a:rPr lang="en-US" sz="225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250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MyOuter</a:t>
            </a:r>
            <a:r>
              <a:rPr lang="en-US" sz="225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{</a:t>
            </a:r>
          </a:p>
          <a:p>
            <a:pPr marL="240030" lvl="1" indent="0">
              <a:buNone/>
            </a:pPr>
            <a:r>
              <a:rPr lang="en-US" sz="225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static class </a:t>
            </a:r>
            <a:r>
              <a:rPr lang="en-US" sz="2250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Nested_Demo</a:t>
            </a:r>
            <a:r>
              <a:rPr lang="en-US" sz="225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240030" lvl="1" indent="0">
              <a:buNone/>
            </a:pPr>
            <a:r>
              <a:rPr lang="en-US" sz="225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}</a:t>
            </a:r>
          </a:p>
          <a:p>
            <a:pPr marL="240030" lvl="1" indent="0">
              <a:buNone/>
            </a:pPr>
            <a:r>
              <a:rPr lang="en-US" sz="225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240030" lvl="1" indent="0">
              <a:buNone/>
            </a:pPr>
            <a:endParaRPr lang="en-US" sz="225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Instantiating a static nested class:</a:t>
            </a:r>
          </a:p>
          <a:p>
            <a:pPr marL="240030" lvl="1" indent="0">
              <a:buNone/>
            </a:pP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Static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Outer{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static class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Nested_Demo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public void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my_method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("This is my nested class");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}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}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public static void main(String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Outer.Nested_Demo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nested = new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Outer.Nested_Demo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	 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nested.my_method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}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224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Local Inner Class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solidFill>
                  <a:schemeClr val="accent6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Class?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ចង់សំដៅថា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មួយត្រូវបានកំនត់ឡើងស្ថិតក្នុង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1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Rule </a:t>
            </a:r>
            <a:r>
              <a:rPr lang="km-KH" sz="2200" dirty="0" smtClean="0">
                <a:solidFill>
                  <a:schemeClr val="accent6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មិនអាចប្រើនៅខាងក្រៅនៃ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none final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 till jdk1.7 since jdk1.8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ទើប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none final local variable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Nested Class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403503" y="3726100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7837" y="4095432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ឆេន រីណា</a:t>
            </a:r>
            <a:endParaRPr lang="ca-E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ស៊ឹង សារ៉ាវីត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ឆៃ សំភាស់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ស៊ីម ហ្វិកគ្រី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វ៉យ រត្តនា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Local Inner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33" y="1679847"/>
            <a:ext cx="4436533" cy="4176420"/>
          </a:xfrm>
        </p:spPr>
      </p:pic>
    </p:spTree>
    <p:extLst>
      <p:ext uri="{BB962C8B-B14F-4D97-AF65-F5344CB8AC3E}">
        <p14:creationId xmlns:p14="http://schemas.microsoft.com/office/powerpoint/2010/main" val="32007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66255" y="1508166"/>
            <a:ext cx="11887200" cy="5237018"/>
          </a:xfrm>
        </p:spPr>
        <p:txBody>
          <a:bodyPr>
            <a:normAutofit/>
          </a:bodyPr>
          <a:lstStyle/>
          <a:p>
            <a:pPr marL="836533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Anonymous inner class 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គឺជា​ </a:t>
            </a:r>
            <a:r>
              <a:rPr lang="en-US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inner </a:t>
            </a:r>
            <a:r>
              <a:rPr lang="en-US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មួយដែល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គ្មានឈ្មោះ។ វាត្រូវបានបង្កើតនៅពេលដែល </a:t>
            </a:r>
            <a:r>
              <a:rPr lang="en-US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instance 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ចាប់ផ្តើម​និងនៅក្នុង </a:t>
            </a:r>
            <a:r>
              <a:rPr lang="en-US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class parent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។ </a:t>
            </a:r>
            <a:r>
              <a:rPr lang="en-US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Anonymous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​ មិនអាចជា </a:t>
            </a:r>
            <a:r>
              <a:rPr lang="en-US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ឡើយ។</a:t>
            </a:r>
          </a:p>
          <a:p>
            <a:pPr marL="836533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Anonymous </a:t>
            </a:r>
            <a:r>
              <a:rPr lang="en-US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inner </a:t>
            </a:r>
            <a:r>
              <a:rPr lang="en-US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អាចប្រើបានតែម្ដងទេនៅទីតាំង ដែលយើងបានសរសរ មានន័យថា បើយើងចង់បង្កើតតែ </a:t>
            </a:r>
            <a:r>
              <a:rPr lang="en-US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sub</a:t>
            </a:r>
            <a:r>
              <a:rPr lang="en-US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en-US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classed object 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​ មួយនោះយើងមិនចាំបាច់ផ្ដល់ឈ្មោះ </a:t>
            </a:r>
            <a:r>
              <a:rPr lang="en-US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​ទេហើយយើងអាចប្រើ </a:t>
            </a:r>
            <a:r>
              <a:rPr lang="en-US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Anonymous inner class</a:t>
            </a:r>
            <a:r>
              <a:rPr lang="km-KH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ក្នុងករណីនោះបាន។</a:t>
            </a:r>
          </a:p>
          <a:p>
            <a:pPr marL="836533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គេប្រើវាដើម្បី </a:t>
            </a:r>
            <a:r>
              <a:rPr lang="en-US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override method 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</a:t>
            </a:r>
            <a:r>
              <a:rPr lang="en-US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lass 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ឬ​ </a:t>
            </a:r>
            <a:r>
              <a:rPr lang="en-US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Interface</a:t>
            </a:r>
            <a:r>
              <a:rPr lang="km-KH" sz="22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6255" y="127000"/>
            <a:ext cx="11443647" cy="11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Anonymous inner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2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Anonymous inner </a:t>
            </a:r>
            <a:r>
              <a:rPr lang="en-US" sz="32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3200" b="1" dirty="0" smtClean="0">
                <a:solidFill>
                  <a:srgbClr val="0070C0"/>
                </a:solidFill>
              </a:rPr>
              <a:t>​​​ (ត)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0694" y="1591744"/>
            <a:ext cx="11504254" cy="504611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ឧទាហណ៍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យើងធ្វើការ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method </a:t>
            </a:r>
            <a:r>
              <a:rPr lang="km-KH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Dog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ដោយប្រើលក្ខណៈរបស់ </a:t>
            </a:r>
            <a:r>
              <a:rPr lang="en-US" sz="2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Anonymous inner class 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>
              <a:buFont typeface="Wingdings" panose="05000000000000000000" pitchFamily="2" charset="2"/>
              <a:buChar char="Ø"/>
            </a:pPr>
            <a:endParaRPr lang="km-KH" sz="2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m-KH" sz="20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m-KH" sz="2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m-KH" sz="20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m-KH" sz="2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m-KH" sz="20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m-KH" sz="20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ដោយយើងគ្រាន់តែសរសេរ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method 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Dog 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{}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នៃ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dog 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ដែលនៅក្នុង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ass </a:t>
            </a:r>
            <a:r>
              <a:rPr lang="en-US" sz="2000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AnonymouseClass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ហើយវានិង 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method </a:t>
            </a:r>
            <a:r>
              <a:rPr lang="km-KH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Dog 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ដោយមិនចាំបាច់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 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extends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ពី​ 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Dog 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85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8" y="2319866"/>
            <a:ext cx="6217919" cy="3029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8" y="4531713"/>
            <a:ext cx="3681415" cy="792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3" y="2523967"/>
            <a:ext cx="4478250" cy="20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9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www.javatpoint.com/final-keyword</a:t>
            </a: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docs.oracle.com/javase/tutorial/java/IandI/final.html</a:t>
            </a: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http://beginnersbook.com/2014/07/final-keyword-java-final-variable-method-class</a:t>
            </a: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/</a:t>
            </a: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http://www.dineshonjava.com/2013/04/local-inner-classes-example-in-java.html#.</a:t>
            </a: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VxrN3vl96Uk</a:t>
            </a: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http://www.tutorialspoint.com/java/java_innerclasses.htm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https://docs.oracle.com/javase/tutorial/java/javaOO/nested.html</a:t>
            </a: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509486"/>
            <a:ext cx="9487300" cy="534851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Static &amp; Final Keyword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Static inner class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Local inner class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Anonymous inner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keyword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programing</a:t>
            </a:r>
            <a:r>
              <a:rPr lang="km-KH" sz="2400" dirty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ដែលប្រើសម្រាប់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ធ្វើការគ្រប់គ្រង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keyword</a:t>
            </a:r>
            <a:r>
              <a:rPr lang="km-K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 ជាមួយនឹង ៖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variable (also known as class variable)</a:t>
            </a:r>
          </a:p>
          <a:p>
            <a:pPr marL="48006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method (also known as class method)</a:t>
            </a:r>
          </a:p>
          <a:p>
            <a:pPr marL="48006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block</a:t>
            </a:r>
          </a:p>
          <a:p>
            <a:pPr marL="48006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nested class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502406" y="441564"/>
            <a:ext cx="8245595" cy="92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final keyword</a:t>
            </a:r>
            <a:r>
              <a:rPr lang="en-US" dirty="0"/>
              <a:t/>
            </a:r>
            <a:br>
              <a:rPr lang="en-US" dirty="0"/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2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 (class variable)</a:t>
            </a:r>
          </a:p>
          <a:p>
            <a:pPr marL="800100" indent="-204788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ប្រើវា​ជាលក្ខណ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property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 សម្រាប់គ្រប់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objects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0100" indent="-2047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វាចាប់យក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address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នៅ​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area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តែម្តង​ ប៉ុណ្ណោះនៅពេលដែល​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loading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ធ្វើការ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contents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635000" indent="-63500"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save memory</a:t>
            </a:r>
          </a:p>
          <a:p>
            <a:pPr marL="635000" indent="-63500">
              <a:buFont typeface="Wingdings" panose="05000000000000000000" pitchFamily="2" charset="2"/>
              <a:buChar char="Ø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ចងចាំតម្លៃរបស់ខ្លួន 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502406" y="441564"/>
            <a:ext cx="8245595" cy="92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&amp; final keyword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502406" y="441564"/>
            <a:ext cx="8245595" cy="92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&amp; final keyword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306" y="1512814"/>
            <a:ext cx="1083630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class Student {</a:t>
            </a:r>
          </a:p>
          <a:p>
            <a:r>
              <a:rPr lang="en-US" sz="2200" dirty="0"/>
              <a:t> 	</a:t>
            </a:r>
            <a:r>
              <a:rPr lang="en-US" sz="2200" dirty="0" err="1"/>
              <a:t>int</a:t>
            </a:r>
            <a:r>
              <a:rPr lang="en-US" sz="2200" b="1" dirty="0">
                <a:solidFill>
                  <a:srgbClr val="6D0D0D"/>
                </a:solidFill>
                <a:latin typeface="Ubuntu" panose="020B0504030602030204" pitchFamily="34" charset="0"/>
              </a:rPr>
              <a:t> </a:t>
            </a:r>
            <a:r>
              <a:rPr lang="en-US" sz="2200" dirty="0"/>
              <a:t>id;  String name;  static String college =“KSHRD";</a:t>
            </a:r>
          </a:p>
          <a:p>
            <a:r>
              <a:rPr lang="en-US" sz="2200" dirty="0"/>
              <a:t>	Student(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id,String</a:t>
            </a:r>
            <a:r>
              <a:rPr lang="en-US" sz="2200" dirty="0"/>
              <a:t> n){</a:t>
            </a:r>
          </a:p>
          <a:p>
            <a:r>
              <a:rPr lang="en-US" sz="2200" dirty="0"/>
              <a:t>		this.id=id; this.name = n;</a:t>
            </a:r>
          </a:p>
          <a:p>
            <a:r>
              <a:rPr lang="en-US" sz="2200" dirty="0"/>
              <a:t> 	 }</a:t>
            </a:r>
          </a:p>
          <a:p>
            <a:r>
              <a:rPr lang="en-US" sz="2200" dirty="0"/>
              <a:t>  	void display (){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(id+" </a:t>
            </a:r>
            <a:r>
              <a:rPr lang="en-US" sz="2200" dirty="0"/>
              <a:t>"+name+" "+college);}</a:t>
            </a:r>
          </a:p>
          <a:p>
            <a:endParaRPr lang="en-US" sz="2200" dirty="0"/>
          </a:p>
          <a:p>
            <a:r>
              <a:rPr lang="en-US" sz="2200" dirty="0"/>
              <a:t>	public static void main(String </a:t>
            </a:r>
            <a:r>
              <a:rPr lang="en-US" sz="2200" dirty="0" err="1"/>
              <a:t>args</a:t>
            </a:r>
            <a:r>
              <a:rPr lang="en-US" sz="2200" dirty="0"/>
              <a:t>[]){</a:t>
            </a:r>
          </a:p>
          <a:p>
            <a:r>
              <a:rPr lang="en-US" sz="2200" dirty="0"/>
              <a:t>		Student s1 = new Student(111,“thyda");</a:t>
            </a:r>
          </a:p>
          <a:p>
            <a:r>
              <a:rPr lang="en-US" sz="2200" dirty="0"/>
              <a:t>	 	Student s2 = new Student(222,"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Kok Dara </a:t>
            </a:r>
            <a:r>
              <a:rPr lang="en-US" sz="2200" dirty="0"/>
              <a:t>");</a:t>
            </a:r>
          </a:p>
          <a:p>
            <a:endParaRPr lang="en-US" sz="2200" dirty="0"/>
          </a:p>
          <a:p>
            <a:r>
              <a:rPr lang="en-US" sz="2200" dirty="0"/>
              <a:t>	 	s1.display();</a:t>
            </a:r>
          </a:p>
          <a:p>
            <a:r>
              <a:rPr lang="en-US" sz="2200" dirty="0"/>
              <a:t>		s2.display();</a:t>
            </a:r>
          </a:p>
          <a:p>
            <a:r>
              <a:rPr lang="en-US" sz="2200" dirty="0"/>
              <a:t>	 }</a:t>
            </a:r>
            <a:endParaRPr lang="en-US" sz="2200" dirty="0">
              <a:latin typeface="Ubuntu" panose="020B0504030602030204" pitchFamily="34" charset="0"/>
            </a:endParaRPr>
          </a:p>
          <a:p>
            <a:pPr marL="445770" lvl="2" indent="0">
              <a:buNone/>
            </a:pPr>
            <a:endParaRPr lang="en-US" sz="2400" dirty="0">
              <a:latin typeface="Ubuntu" panose="020B05040306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2406" y="1748138"/>
            <a:ext cx="11232394" cy="4646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502406" y="441564"/>
            <a:ext cx="8245595" cy="92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&amp; final keyword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5200" y="5191081"/>
            <a:ext cx="69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35200" y="4665747"/>
            <a:ext cx="69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244449" y="1680665"/>
            <a:ext cx="9540326" cy="4634574"/>
            <a:chOff x="1508674" y="1617944"/>
            <a:chExt cx="9540326" cy="4634574"/>
          </a:xfrm>
        </p:grpSpPr>
        <p:grpSp>
          <p:nvGrpSpPr>
            <p:cNvPr id="12" name="Group 11"/>
            <p:cNvGrpSpPr/>
            <p:nvPr/>
          </p:nvGrpSpPr>
          <p:grpSpPr>
            <a:xfrm>
              <a:off x="1714500" y="3283894"/>
              <a:ext cx="1574800" cy="2336800"/>
              <a:chOff x="1714500" y="3283894"/>
              <a:chExt cx="1574800" cy="2336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27200" y="3283894"/>
                <a:ext cx="1549400" cy="2336800"/>
              </a:xfrm>
              <a:prstGeom prst="rect">
                <a:avLst/>
              </a:prstGeom>
              <a:solidFill>
                <a:schemeClr val="accent4">
                  <a:alpha val="13000"/>
                </a:schemeClr>
              </a:solidFill>
              <a:ln w="28575" cap="flat">
                <a:solidFill>
                  <a:schemeClr val="bg1">
                    <a:lumMod val="6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1714500" y="5130800"/>
                <a:ext cx="1574800" cy="0"/>
              </a:xfrm>
              <a:prstGeom prst="line">
                <a:avLst/>
              </a:prstGeom>
              <a:ln w="28575" cmpd="dbl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714500" y="4648200"/>
                <a:ext cx="1574800" cy="0"/>
              </a:xfrm>
              <a:prstGeom prst="line">
                <a:avLst/>
              </a:prstGeom>
              <a:ln w="28575" cmpd="dbl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3859288" y="2032000"/>
              <a:ext cx="4002012" cy="3894614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58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30001" y="2928294"/>
              <a:ext cx="2546381" cy="970606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Id=111</a:t>
              </a:r>
              <a:b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name=</a:t>
              </a:r>
              <a:r>
                <a:rPr lang="en-US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Kok</a:t>
              </a:r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Dara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30001" y="4040488"/>
              <a:ext cx="2559081" cy="970606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Id=222</a:t>
              </a:r>
              <a:b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name=</a:t>
              </a:r>
              <a:r>
                <a:rPr lang="en-US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thyda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62888" y="1617944"/>
              <a:ext cx="3786112" cy="131034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8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College =KSHRD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08674" y="5790853"/>
              <a:ext cx="2151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Stack memory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9890" y="5242428"/>
              <a:ext cx="2068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heap memory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71801" y="3366465"/>
              <a:ext cx="1657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Class area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105524" y="3670302"/>
              <a:ext cx="1466476" cy="107044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673350" y="4730577"/>
              <a:ext cx="1951853" cy="66283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989082" y="2590712"/>
              <a:ext cx="1327377" cy="693182"/>
            </a:xfrm>
            <a:prstGeom prst="line">
              <a:avLst/>
            </a:prstGeom>
            <a:ln w="412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001782" y="2590712"/>
              <a:ext cx="1314677" cy="1861582"/>
            </a:xfrm>
            <a:prstGeom prst="line">
              <a:avLst/>
            </a:prstGeom>
            <a:ln w="412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9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 (class method)</a:t>
            </a:r>
          </a:p>
          <a:p>
            <a:pPr marL="798513" indent="-204788">
              <a:buFont typeface="Wingdings" panose="05000000000000000000" pitchFamily="2" charset="2"/>
              <a:buChar char="Ø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ជាកម្មសិទ្ធិរបស់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ជាជាង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798513" indent="-204788">
              <a:buFont typeface="Wingdings" panose="05000000000000000000" pitchFamily="2" charset="2"/>
              <a:buChar char="Ø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ដោយមិនចាំបាច់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798513" indent="-2047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វាមិនអាច ប្រើ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no-static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ដោយផ្ទាល់មានទេ។លុះត្រាតែបង្កើត​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ទើបអាចប្រើបាន។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98513" indent="-2047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មិនអាចប្រើ​​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and super</a:t>
            </a:r>
            <a:r>
              <a:rPr lang="km-K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នៅក្នុង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,</a:t>
            </a:r>
            <a:r>
              <a:rPr lang="km-K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static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502406" y="441564"/>
            <a:ext cx="8245595" cy="92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&amp; final keyword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3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502406" y="441564"/>
            <a:ext cx="8245595" cy="92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</a:t>
            </a: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final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06" t="17809" r="35609" b="13714"/>
          <a:stretch/>
        </p:blipFill>
        <p:spPr>
          <a:xfrm>
            <a:off x="347662" y="1574438"/>
            <a:ext cx="8314292" cy="5283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4797" t="18403" r="5500" b="69296"/>
          <a:stretch/>
        </p:blipFill>
        <p:spPr>
          <a:xfrm>
            <a:off x="4859710" y="2649917"/>
            <a:ext cx="7332290" cy="1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cademicScience">
    <a:dk1>
      <a:srgbClr val="000000"/>
    </a:dk1>
    <a:lt1>
      <a:sysClr val="window" lastClr="FFFFFF"/>
    </a:lt1>
    <a:dk2>
      <a:srgbClr val="1B1B1B"/>
    </a:dk2>
    <a:lt2>
      <a:srgbClr val="E5E8E8"/>
    </a:lt2>
    <a:accent1>
      <a:srgbClr val="00B0EA"/>
    </a:accent1>
    <a:accent2>
      <a:srgbClr val="45AE22"/>
    </a:accent2>
    <a:accent3>
      <a:srgbClr val="FFFF00"/>
    </a:accent3>
    <a:accent4>
      <a:srgbClr val="F2760D"/>
    </a:accent4>
    <a:accent5>
      <a:srgbClr val="BB2B35"/>
    </a:accent5>
    <a:accent6>
      <a:srgbClr val="6C3CA2"/>
    </a:accent6>
    <a:hlink>
      <a:srgbClr val="00B0EA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795</Words>
  <Application>Microsoft Office PowerPoint</Application>
  <PresentationFormat>Widescreen</PresentationFormat>
  <Paragraphs>201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Microsoft YaHei UI</vt:lpstr>
      <vt:lpstr>Ubuntu</vt:lpstr>
      <vt:lpstr>Arial</vt:lpstr>
      <vt:lpstr>DaunPenh</vt:lpstr>
      <vt:lpstr>Khmer OS Battambang</vt:lpstr>
      <vt:lpstr>Khmer OS Muol Light</vt:lpstr>
      <vt:lpstr>Times New Roman</vt:lpstr>
      <vt:lpstr>Wingdings</vt:lpstr>
      <vt:lpstr>TS102922647</vt:lpstr>
      <vt:lpstr>PowerPoint Presentation</vt:lpstr>
      <vt:lpstr>ថ្នាក់ កំពង់សោម</vt:lpstr>
      <vt:lpstr>មាតិកា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Static &amp; Final Keyword </vt:lpstr>
      <vt:lpstr>1. Static &amp; Final Keyword </vt:lpstr>
      <vt:lpstr>1. Static &amp; Final Keyword </vt:lpstr>
      <vt:lpstr>1. Static &amp; Final Keyword </vt:lpstr>
      <vt:lpstr> Nested Class </vt:lpstr>
      <vt:lpstr> Nested Class(ត)</vt:lpstr>
      <vt:lpstr>2. Static Nested Class</vt:lpstr>
      <vt:lpstr>2. Static Nested Class</vt:lpstr>
      <vt:lpstr>3. Local Inner Class</vt:lpstr>
      <vt:lpstr>3. Local Inner Class(ត)</vt:lpstr>
      <vt:lpstr>  </vt:lpstr>
      <vt:lpstr> 4. Anonymous inner class​​​ (ត) </vt:lpstr>
      <vt:lpstr>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2016-04-25T01:03:43Z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