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29"/>
  </p:notesMasterIdLst>
  <p:handoutMasterIdLst>
    <p:handoutMasterId r:id="rId30"/>
  </p:handoutMasterIdLst>
  <p:sldIdLst>
    <p:sldId id="503" r:id="rId3"/>
    <p:sldId id="505" r:id="rId4"/>
    <p:sldId id="426" r:id="rId5"/>
    <p:sldId id="428" r:id="rId6"/>
    <p:sldId id="509" r:id="rId7"/>
    <p:sldId id="510" r:id="rId8"/>
    <p:sldId id="511" r:id="rId9"/>
    <p:sldId id="512" r:id="rId10"/>
    <p:sldId id="514" r:id="rId11"/>
    <p:sldId id="513" r:id="rId12"/>
    <p:sldId id="515" r:id="rId13"/>
    <p:sldId id="516" r:id="rId14"/>
    <p:sldId id="517" r:id="rId15"/>
    <p:sldId id="506" r:id="rId16"/>
    <p:sldId id="522" r:id="rId17"/>
    <p:sldId id="518" r:id="rId18"/>
    <p:sldId id="519" r:id="rId19"/>
    <p:sldId id="524" r:id="rId20"/>
    <p:sldId id="520" r:id="rId21"/>
    <p:sldId id="507" r:id="rId22"/>
    <p:sldId id="523" r:id="rId23"/>
    <p:sldId id="526" r:id="rId24"/>
    <p:sldId id="508" r:id="rId25"/>
    <p:sldId id="525" r:id="rId26"/>
    <p:sldId id="439" r:id="rId27"/>
    <p:sldId id="42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552BBF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9" autoAdjust="0"/>
    <p:restoredTop sz="97842" autoAdjust="0"/>
  </p:normalViewPr>
  <p:slideViewPr>
    <p:cSldViewPr snapToGrid="0">
      <p:cViewPr varScale="1">
        <p:scale>
          <a:sx n="88" d="100"/>
          <a:sy n="88" d="100"/>
        </p:scale>
        <p:origin x="258" y="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pPr/>
              <a:t>25-04-2016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pPr/>
              <a:t>25-04-2016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53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47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219047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435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2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6B0-3B27-4B4B-84C9-046F55292F70}" type="datetime1">
              <a:rPr lang="en-US" smtClean="0"/>
              <a:t>25-04-2016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6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6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1" y="685802"/>
            <a:ext cx="2324100" cy="54863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85802"/>
            <a:ext cx="8105775" cy="54863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4926-EC33-4146-BD45-86753E3B8E4F}" type="datetime1">
              <a:rPr lang="en-US" smtClean="0"/>
              <a:t>25-04-2016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25-04-2016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892" indent="0" algn="ctr">
              <a:buNone/>
              <a:defRPr sz="21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3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82-C60C-487C-919E-99C0379DA0D5}" type="datetime1">
              <a:rPr lang="en-US" smtClean="0"/>
              <a:t>25-04-2016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1026" name="Picture 2" descr="C:\Users\SOTSO\Desktop\Template\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4520"/>
            <a:ext cx="10972800" cy="1348451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1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050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2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FEEB-8615-4825-901F-021BD295684C}" type="datetime1">
              <a:rPr lang="en-US" smtClean="0"/>
              <a:t>25-04-2016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8588-C08C-4E81-BBEE-C49133649509}" type="datetime1">
              <a:rPr lang="en-US" smtClean="0"/>
              <a:t>25-04-2016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C8BB-5B39-413D-B15B-513DFF3C984C}" type="datetime1">
              <a:rPr lang="en-US" smtClean="0"/>
              <a:t>25-04-2016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93DA-590D-4678-A433-985B18679071}" type="datetime1">
              <a:rPr lang="en-US" smtClean="0"/>
              <a:t>25-04-2016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3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1" y="465513"/>
            <a:ext cx="7048500" cy="5935287"/>
          </a:xfrm>
        </p:spPr>
        <p:txBody>
          <a:bodyPr>
            <a:normAutofit/>
          </a:bodyPr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3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688" userDrawn="1">
          <p15:clr>
            <a:srgbClr val="FBAE40"/>
          </p15:clr>
        </p15:guide>
        <p15:guide id="2" orient="horz" pos="288" userDrawn="1">
          <p15:clr>
            <a:srgbClr val="FBAE40"/>
          </p15:clr>
        </p15:guide>
        <p15:guide id="3" orient="horz" pos="4032" userDrawn="1">
          <p15:clr>
            <a:srgbClr val="FBAE40"/>
          </p15:clr>
        </p15:guide>
        <p15:guide id="4" pos="295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281804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774" y="1475184"/>
            <a:ext cx="10994127" cy="469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1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2342D67-806A-4A06-A5CC-E2A506B094AB}" type="datetime1">
              <a:rPr lang="en-US" smtClean="0"/>
              <a:t>25-04-2016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6" y="6394450"/>
            <a:ext cx="8134351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5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pic>
        <p:nvPicPr>
          <p:cNvPr id="4099" name="Picture 3" descr="C:\Users\SOTSO\Desktop\Template\444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95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685800" rtl="0" eaLnBrk="1" latinLnBrk="0" hangingPunct="1">
        <a:spcBef>
          <a:spcPts val="1650"/>
        </a:spcBef>
        <a:buClr>
          <a:schemeClr val="tx1">
            <a:lumMod val="65000"/>
          </a:schemeClr>
        </a:buClr>
        <a:buFont typeface="Arial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205740" algn="l" defTabSz="6858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51510" indent="-171450" algn="l" defTabSz="685800" rtl="0" eaLnBrk="1" latinLnBrk="0" hangingPunct="1">
        <a:spcBef>
          <a:spcPts val="900"/>
        </a:spcBef>
        <a:buClr>
          <a:schemeClr val="tx1">
            <a:lumMod val="65000"/>
          </a:schemeClr>
        </a:buClr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71450" algn="l" defTabSz="685800" rtl="0" eaLnBrk="1" latinLnBrk="0" hangingPunct="1">
        <a:spcBef>
          <a:spcPts val="7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62990" indent="-171450" algn="l" defTabSz="6858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058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773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java/javaOO/nested.html" TargetMode="External"/><Relationship Id="rId2" Type="http://schemas.openxmlformats.org/officeDocument/2006/relationships/hyperlink" Target="http://tutorials.jenkov.com/java/nested-classes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tutorialspoint.com/java/java_innerclasses.htm" TargetMode="External"/><Relationship Id="rId5" Type="http://schemas.openxmlformats.org/officeDocument/2006/relationships/hyperlink" Target="http://www.javatpoint.com/anonymous-inner-class" TargetMode="External"/><Relationship Id="rId4" Type="http://schemas.openxmlformats.org/officeDocument/2006/relationships/hyperlink" Target="https://docs.oracle.com/javase/tutorial/java/IandI/final.html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1577239" y="2110155"/>
            <a:ext cx="9144000" cy="101133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32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Java Presentation Materials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645" y="435474"/>
            <a:ext cx="1216753" cy="155559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3915398" y="600039"/>
            <a:ext cx="5808376" cy="116224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km-KH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/>
                <a:cs typeface="Khmer OS Battambang"/>
              </a:rPr>
              <a:t>មជ្ឈមណ្ឌលកូរ៉េ សហ្វវែរ អេច អ ឌី</a:t>
            </a:r>
          </a:p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en-US" sz="21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Korea Software HRD Center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8362208" y="3246717"/>
            <a:ext cx="3399193" cy="916697"/>
          </a:xfrm>
        </p:spPr>
        <p:txBody>
          <a:bodyPr>
            <a:normAutofit/>
          </a:bodyPr>
          <a:lstStyle/>
          <a:p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ឣ្នកប្រឹក្សាយោបល់</a:t>
            </a:r>
            <a:r>
              <a:rPr lang="en-US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បណ្ឌិត​​ គីម​ ថេខ្យុង</a:t>
            </a:r>
            <a:endParaRPr lang="en-US" sz="1500" b="1" dirty="0">
              <a:solidFill>
                <a:schemeClr val="tx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14341" y="5522621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www.kshrd.com.kh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773" y="3772619"/>
            <a:ext cx="2616422" cy="18235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ឣ្នកណែនំា</a:t>
            </a:r>
            <a:r>
              <a:rPr lang="en-GB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</a:t>
            </a: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លាង ប៊ុនរ៉ុង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លន់ សុវត្ថានា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ផេង តុលា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ដារ៉ា ពេញ</a:t>
            </a:r>
            <a:r>
              <a:rPr lang="km-KH" sz="15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ចិត្ត</a:t>
            </a:r>
            <a:endParaRPr lang="en-US" sz="1500" b="1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km-KH" sz="15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​​​                លោក រដ្ឋ</a:t>
            </a:r>
            <a:r>
              <a:rPr lang="km-KH" sz="1500" b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 ភារុន</a:t>
            </a:r>
            <a:endParaRPr lang="en-GB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74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 </a:t>
            </a:r>
            <a:r>
              <a:rPr lang="km-KH" sz="3000" b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ស្វែងយល់ពី​ </a:t>
            </a:r>
            <a:r>
              <a:rPr lang="en-US" sz="3000" b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&amp; final keyword (Cont.)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627094"/>
            <a:ext cx="11020927" cy="496196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ការប្រើប្រាស់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static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ដើម្បី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import: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400" dirty="0" smtClean="0"/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គេ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ប្រើប្រាស់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static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នៅពេល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import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គឺក្នុង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គោលបំណង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ដើម្បីអាចហៅ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static Field </a:t>
            </a:r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80060" lvl="2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or static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របស់យើងដោយមិនចាំបាច់ មានឈ្មោះ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or 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80060" lvl="2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interface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Field or static Method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នោះ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ទេ។</a:t>
            </a:r>
          </a:p>
          <a:p>
            <a:pPr marL="445770" lvl="2" indent="0">
              <a:buNone/>
            </a:pPr>
            <a:endParaRPr lang="en-US" sz="2200" b="1" dirty="0" smtClean="0">
              <a:solidFill>
                <a:srgbClr val="C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45770" lvl="2" indent="0">
              <a:buNone/>
            </a:pPr>
            <a:r>
              <a:rPr lang="en-US" sz="2200" b="1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Syntax</a:t>
            </a:r>
            <a:r>
              <a:rPr lang="en-US" sz="2200" b="1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</a:p>
          <a:p>
            <a:pPr marL="445770" lvl="2" indent="0">
              <a:buNone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Import static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class_Name.Variable_Or_Method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;</a:t>
            </a:r>
          </a:p>
          <a:p>
            <a:pPr marL="891540" lvl="4" indent="0">
              <a:buNone/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buFont typeface="Wingdings" panose="05000000000000000000" pitchFamily="2" charset="2"/>
              <a:buChar char="ü"/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69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 </a:t>
            </a:r>
            <a:r>
              <a:rPr lang="km-KH" sz="3000" b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ស្វែងយល់ពី​ </a:t>
            </a:r>
            <a:r>
              <a:rPr lang="en-US" sz="3000" b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&amp; final keyword (Cont.)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Example:</a:t>
            </a:r>
          </a:p>
          <a:p>
            <a:pPr marL="0" indent="0">
              <a:buNone/>
            </a:pPr>
            <a:endParaRPr lang="en-US" sz="2200" b="1" dirty="0">
              <a:solidFill>
                <a:srgbClr val="C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83453" y="1640541"/>
            <a:ext cx="5178911" cy="4773706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97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 </a:t>
            </a:r>
            <a:r>
              <a:rPr lang="km-KH" sz="3000" b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ស្វែងយល់ពី​ </a:t>
            </a:r>
            <a:r>
              <a:rPr lang="en-US" sz="3000" b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&amp; final keyword (Cont.)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 តើ 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final keyword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ជាអ្វី?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final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keyword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keyword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មួយដែលត្រូវបាន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ប្រើប្រាស់ក្នុងគោលបំណងធំគឺសំរាប់</a:t>
            </a:r>
          </a:p>
          <a:p>
            <a:pPr marL="480060" lvl="2" indent="0">
              <a:buNone/>
            </a:pP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ធ្វើការ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គ្រប់គ្រង៖</a:t>
            </a:r>
            <a:endParaRPr lang="en-US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4">
              <a:buFont typeface="Wingdings" panose="05000000000000000000" pitchFamily="2" charset="2"/>
              <a:buChar char="§"/>
            </a:pP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សម្រាប់​ ការពារការ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Overriding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Methods</a:t>
            </a:r>
          </a:p>
          <a:p>
            <a:pPr marL="891540" lvl="4" indent="0">
              <a:buNone/>
            </a:pPr>
            <a:r>
              <a:rPr lang="en-US" sz="24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Example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891540" lvl="4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A{	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891540" lvl="4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final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sum(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x,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y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){....}</a:t>
            </a:r>
          </a:p>
          <a:p>
            <a:pPr marL="891540" lvl="4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}</a:t>
            </a:r>
          </a:p>
          <a:p>
            <a:pPr marL="891540" lvl="4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B extends A {	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891540" lvl="4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sum(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x,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y){....} // error can't override final method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</a:t>
            </a:r>
          </a:p>
          <a:p>
            <a:pPr marL="891540" lvl="4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}</a:t>
            </a:r>
          </a:p>
          <a:p>
            <a:pPr marL="891540" lvl="4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80060" lvl="2" indent="0">
              <a:buNone/>
            </a:pPr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583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 </a:t>
            </a:r>
            <a:r>
              <a:rPr lang="km-KH" sz="3000" b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ស្វែងយល់ពី​ </a:t>
            </a:r>
            <a:r>
              <a:rPr lang="en-US" sz="3000" b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&amp; final keyword (Cont.)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589314"/>
            <a:ext cx="11020927" cy="4493985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</a:t>
            </a:r>
            <a:r>
              <a:rPr lang="km-KH" sz="2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ការពារ</a:t>
            </a:r>
            <a:r>
              <a:rPr lang="km-KH" sz="2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មិនឲ្យមាន​ </a:t>
            </a:r>
            <a:r>
              <a:rPr lang="en-US" sz="2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Inheritance</a:t>
            </a:r>
          </a:p>
          <a:p>
            <a:pPr marL="480060" lvl="2" indent="0">
              <a:buNone/>
            </a:pPr>
            <a:r>
              <a:rPr lang="en-US" sz="2600" b="1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Example</a:t>
            </a:r>
            <a:r>
              <a:rPr lang="en-US" sz="23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</a:p>
          <a:p>
            <a:pPr marL="480060" lvl="2" indent="0">
              <a:buNone/>
            </a:pPr>
            <a:r>
              <a:rPr lang="en-US" sz="23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final class A{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.....}</a:t>
            </a:r>
          </a:p>
          <a:p>
            <a:pPr marL="480060" lvl="2" indent="0"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B extends A </a:t>
            </a:r>
            <a:endParaRPr lang="en-US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80060" lvl="2" indent="0"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{ </a:t>
            </a:r>
          </a:p>
          <a:p>
            <a:pPr marL="480060" lvl="2" indent="0"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//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error can't extends final class A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.....</a:t>
            </a:r>
          </a:p>
          <a:p>
            <a:pPr marL="480060" lvl="2" indent="0"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}</a:t>
            </a:r>
          </a:p>
          <a:p>
            <a:pPr marL="0" lvl="2" indent="-411480">
              <a:spcBef>
                <a:spcPts val="1650"/>
              </a:spcBef>
              <a:buFont typeface="Wingdings" panose="05000000000000000000" pitchFamily="2" charset="2"/>
              <a:buChar char="§"/>
            </a:pPr>
            <a:r>
              <a:rPr lang="km-KH" sz="2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កំណត់តម្លៃថេរឲ្យ </a:t>
            </a:r>
            <a:r>
              <a:rPr lang="en-US" sz="2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Variable</a:t>
            </a:r>
          </a:p>
          <a:p>
            <a:pPr marL="342900" lvl="6" indent="0">
              <a:spcBef>
                <a:spcPts val="1650"/>
              </a:spcBef>
              <a:buNone/>
            </a:pPr>
            <a:r>
              <a:rPr lang="en-US" sz="2600" b="1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Example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</a:p>
          <a:p>
            <a:pPr marL="342900" lvl="6" indent="0">
              <a:spcBef>
                <a:spcPts val="1650"/>
              </a:spcBef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4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final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String 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SPEED = 200;</a:t>
            </a:r>
          </a:p>
          <a:p>
            <a:pPr marL="891540" lvl="4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003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2. </a:t>
            </a:r>
            <a:r>
              <a:rPr lang="km-KH" sz="3000" b="1" dirty="0" smtClean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ស្វែង</a:t>
            </a:r>
            <a:r>
              <a:rPr lang="km-KH" sz="3000" b="1" dirty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យល់ពី </a:t>
            </a:r>
            <a:r>
              <a:rPr lang="en-US" sz="3000" b="1" dirty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Static inner </a:t>
            </a:r>
            <a:r>
              <a:rPr lang="en-US" sz="3000" b="1" dirty="0" smtClean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class</a:t>
            </a:r>
            <a:endParaRPr lang="en-US" sz="3000" b="1" dirty="0">
              <a:solidFill>
                <a:srgbClr val="00B0F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Java programming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វាអនុញ្ញាតឲ្យយើងអាច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define 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មួយនៅក្នុង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</a:t>
            </a:r>
          </a:p>
          <a:p>
            <a:pPr marL="0" indent="0"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ទៀតបាន ការប្រកាសបែបនេះ គេហៅថា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”nested class”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b="1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Syntax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 class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OuterClass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	…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	class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NestedClass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	…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	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}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903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2. </a:t>
            </a:r>
            <a:r>
              <a:rPr lang="km-KH" sz="3000" b="1" dirty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ស្វែងយល់ពី </a:t>
            </a:r>
            <a:r>
              <a:rPr lang="en-US" sz="3000" b="1" dirty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Static inner </a:t>
            </a:r>
            <a:r>
              <a:rPr lang="en-US" sz="3000" b="1" dirty="0" smtClean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class (Cont.)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តើ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nested class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ជាអ្វី?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Nested 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java programming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ដែលស្ថិតនៅក្នុង​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Nested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អាចប្រកាសជា​ 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private, protected, public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ឬជា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package private 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80060" lvl="2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default)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​​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ហេតុអ្វីបានជាយើងចាំបាច់ត្រូវប្រើ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nested class?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Logical grouping of classes</a:t>
            </a: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បង្កើនការការពារ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data (increasing encapsulation)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បន្ថែមភាពងាយស្រួលក្នុង​ការគ្រប់គ្រង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code</a:t>
            </a:r>
          </a:p>
          <a:p>
            <a:pPr marL="0" indent="0">
              <a:buNone/>
            </a:pP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80060" lvl="2" indent="0">
              <a:buNone/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8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2. </a:t>
            </a:r>
            <a:r>
              <a:rPr lang="km-KH" sz="3000" b="1" dirty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ស្វែងយល់ពី </a:t>
            </a:r>
            <a:r>
              <a:rPr lang="en-US" sz="3000" b="1" dirty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Static inner class (Cont.)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567544"/>
            <a:ext cx="11020927" cy="451575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Nested class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ចែកចេញជា 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2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ប្រភេទគឺ៖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Static nested class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Non-static nested class (non-static inner class)</a:t>
            </a:r>
          </a:p>
          <a:p>
            <a:pPr marL="480060" lvl="2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Example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</a:t>
            </a:r>
            <a:r>
              <a:rPr lang="en-US" sz="2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class </a:t>
            </a:r>
            <a:r>
              <a:rPr lang="en-US" sz="22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OuterClass</a:t>
            </a:r>
            <a:r>
              <a:rPr lang="en-US" sz="2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</a:p>
          <a:p>
            <a:pPr marL="480060" lvl="2" indent="0">
              <a:buNone/>
            </a:pPr>
            <a:r>
              <a:rPr lang="en-US" sz="2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		{ ... </a:t>
            </a:r>
          </a:p>
          <a:p>
            <a:pPr marL="480060" lvl="2" indent="0">
              <a:buNone/>
            </a:pPr>
            <a:r>
              <a:rPr lang="en-US" sz="2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			static class </a:t>
            </a:r>
            <a:r>
              <a:rPr lang="en-US" sz="22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StaticNestedClass</a:t>
            </a:r>
            <a:r>
              <a:rPr lang="en-US" sz="2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{ ... } </a:t>
            </a:r>
          </a:p>
          <a:p>
            <a:pPr marL="480060" lvl="2" indent="0">
              <a:buNone/>
            </a:pPr>
            <a:r>
              <a:rPr lang="en-US" sz="2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			class </a:t>
            </a:r>
            <a:r>
              <a:rPr lang="en-US" sz="22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InnerClass</a:t>
            </a:r>
            <a:r>
              <a:rPr lang="en-US" sz="2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{ ... } </a:t>
            </a:r>
          </a:p>
          <a:p>
            <a:pPr marL="480060" lvl="2" indent="0">
              <a:buNone/>
            </a:pPr>
            <a:r>
              <a:rPr lang="en-US" sz="2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		}</a:t>
            </a:r>
            <a:r>
              <a:rPr lang="en-US" sz="2200" dirty="0"/>
              <a:t> </a:t>
            </a:r>
            <a:endParaRPr lang="en-US" sz="2200" dirty="0"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276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2. </a:t>
            </a:r>
            <a:r>
              <a:rPr lang="km-KH" sz="3000" b="1" dirty="0" smtClean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ស្វែងយល់ពី </a:t>
            </a:r>
            <a:r>
              <a:rPr lang="en-US" sz="3000" b="1" dirty="0" smtClean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Static </a:t>
            </a:r>
            <a:r>
              <a:rPr lang="en-US" sz="3000" b="1" dirty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inner class (Cont.)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621970"/>
            <a:ext cx="11020927" cy="446132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nested classes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static nested 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យើងមិនអាចហៅ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instance variable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outer 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មកប្រើប្រាស់នៅក្នុង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static nested 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បានទេ លុះត្រាតែវាត្រូវបានប្រកាសជា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static 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km-KH" sz="19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​​</a:t>
            </a:r>
            <a:r>
              <a:rPr lang="km-KH" sz="19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ដើម្បី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access static nested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យើងត្រូវប្រកាស</a:t>
            </a:r>
          </a:p>
          <a:p>
            <a:pPr marL="891540" lvl="4" indent="0">
              <a:buNone/>
            </a:pP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OuterClass.StaticNestedClass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40030" lvl="1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</a:t>
            </a:r>
            <a:r>
              <a:rPr lang="en-US" sz="2200" b="1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Example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ការបង្កើត​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object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ចេញពី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static nested class</a:t>
            </a:r>
          </a:p>
          <a:p>
            <a:pPr marL="891540" lvl="4" indent="0">
              <a:buNone/>
            </a:pP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OuterClass.StaticNestedClass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ns = new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OuterClass.StaticNestedClass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);</a:t>
            </a:r>
          </a:p>
          <a:p>
            <a:pPr marL="891540" lvl="4" indent="0">
              <a:buNone/>
            </a:pP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ns.Show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(); //method in static class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259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2. </a:t>
            </a:r>
            <a:r>
              <a:rPr lang="km-KH" sz="3000" b="1" dirty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ស្វែងយល់ពី </a:t>
            </a:r>
            <a:r>
              <a:rPr lang="en-US" sz="3000" b="1" dirty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Static inner class (Cont.)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698172"/>
            <a:ext cx="11020927" cy="438512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200" b="1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Example</a:t>
            </a:r>
            <a:r>
              <a:rPr lang="en-US" sz="22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</a:p>
          <a:p>
            <a:pPr marL="0" indent="0">
              <a:buNone/>
            </a:pPr>
            <a:r>
              <a:rPr lang="en-US" sz="22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TestOuter1{  </a:t>
            </a:r>
          </a:p>
          <a:p>
            <a:pPr marL="0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 </a:t>
            </a:r>
            <a: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static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en-US" sz="2200" b="1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data=30;  </a:t>
            </a:r>
          </a:p>
          <a:p>
            <a:pPr marL="0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 </a:t>
            </a:r>
            <a: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static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Inner{  </a:t>
            </a:r>
          </a:p>
          <a:p>
            <a:pPr marL="0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  </a:t>
            </a:r>
            <a: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void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msg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(){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System.out.println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("data is "+data);}  </a:t>
            </a:r>
          </a:p>
          <a:p>
            <a:pPr marL="0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 }  </a:t>
            </a:r>
          </a:p>
          <a:p>
            <a:pPr marL="0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 </a:t>
            </a:r>
            <a: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public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static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void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main(String 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args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[]){  </a:t>
            </a:r>
          </a:p>
          <a:p>
            <a:pPr marL="0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 TestOuter1.Inner 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obj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=</a:t>
            </a:r>
            <a: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new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TestOuter1.Inner();  </a:t>
            </a:r>
          </a:p>
          <a:p>
            <a:pPr marL="0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 obj.msg();  </a:t>
            </a:r>
          </a:p>
          <a:p>
            <a:pPr marL="0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 }  </a:t>
            </a:r>
          </a:p>
          <a:p>
            <a:pPr marL="0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}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246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2. </a:t>
            </a:r>
            <a:r>
              <a:rPr lang="km-KH" sz="3000" b="1" dirty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ស្វែងយល់ពី </a:t>
            </a:r>
            <a:r>
              <a:rPr lang="en-US" sz="3000" b="1" dirty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Static inner </a:t>
            </a:r>
            <a:r>
              <a:rPr lang="en-US" sz="3000" b="1" dirty="0" smtClean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class </a:t>
            </a:r>
            <a:r>
              <a:rPr lang="en-US" sz="3000" b="1" dirty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(Cont.)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Inner classes: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វាដូចទៅនឹង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instance method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ឬ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variable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ដែរ​ គឺថា​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inner 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វាធ្វើការ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associate </a:t>
            </a:r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80060" lvl="2" indent="0"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ជាមួយនឹង​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instance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នៃ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ក្នុង​ខ្លួនរបស់វា 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​​ វាអាច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access object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methods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fields</a:t>
            </a: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inner 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មិនអាច​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declare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ឬក៏​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define static member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ក្នុង​ខ្លួនរបស់វាបានទេ។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instance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ដែលត្រូវបានបង្កើតចេញពី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inner 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exist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តែនៅក្នុង​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instance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នៃ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outer </a:t>
            </a:r>
          </a:p>
          <a:p>
            <a:pPr marL="480060" lvl="2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តែប៉ុណ្ណោះ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ដើម្បី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instantiate inner 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យើងត្រូវឆ្លងកាត់ការ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instantiate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ពី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outer 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ជាមុនសិន</a:t>
            </a:r>
          </a:p>
          <a:p>
            <a:pPr marL="891540" lvl="4" indent="0">
              <a:buNone/>
            </a:pP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OuterClass.InnerClass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innerObject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= 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OuterClass.new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InnerClass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();</a:t>
            </a:r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292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350351" y="425318"/>
            <a:ext cx="7295153" cy="616676"/>
          </a:xfrm>
        </p:spPr>
        <p:txBody>
          <a:bodyPr>
            <a:noAutofit/>
          </a:bodyPr>
          <a:lstStyle/>
          <a:p>
            <a:r>
              <a:rPr lang="km-KH" sz="3000" b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ថ្នាក់ </a:t>
            </a:r>
            <a:r>
              <a:rPr lang="km-KH" sz="3000" b="1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កំពង់សោម</a:t>
            </a:r>
            <a:endParaRPr lang="en-US" sz="1100" b="1" dirty="0">
              <a:solidFill>
                <a:srgbClr val="00B0F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03912" y="487996"/>
            <a:ext cx="151515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000" b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ក្រុមទី ២</a:t>
            </a:r>
            <a:endParaRPr lang="en-US" sz="3000" dirty="0">
              <a:solidFill>
                <a:srgbClr val="00B0F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52365" y="2379587"/>
            <a:ext cx="83731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ប្រធានបទ៖</a:t>
            </a:r>
            <a:r>
              <a:rPr lang="en-US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 smtClean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Nested Class</a:t>
            </a:r>
            <a:endParaRPr lang="km-KH" sz="3000" b="1" dirty="0">
              <a:solidFill>
                <a:srgbClr val="FF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2169353" y="3560675"/>
            <a:ext cx="109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សមាជិក</a:t>
            </a:r>
            <a:endParaRPr lang="en-US" b="1" dirty="0">
              <a:latin typeface="Khmer OS Battambang" panose="02000500000000020004" pitchFamily="2" charset="0"/>
              <a:ea typeface="Microsoft YaHei UI" panose="020B0503020204020204" pitchFamily="34" charset="-122"/>
              <a:cs typeface="Khmer OS Battambang" panose="02000500000000020004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16174" y="3930007"/>
            <a:ext cx="3163505" cy="1996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</a:t>
            </a: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ផាត សុវឌ្ឍនា</a:t>
            </a:r>
            <a:endParaRPr lang="ca-ES" sz="1650" dirty="0">
              <a:latin typeface="Khmer OS Battambang" pitchFamily="2" charset="0"/>
              <a:cs typeface="Khmer OS Battambang" pitchFamily="2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ហុង ម៉េងហ៊ួត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គឹម សំអូន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កញ្ញា រ៉េន សុធារិន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​កញ្ញា ស៊ុន ម៉ាឡែន</a:t>
            </a:r>
            <a:endParaRPr lang="km-KH" sz="1650" dirty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60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3. </a:t>
            </a:r>
            <a:r>
              <a:rPr lang="km-KH" sz="3000" b="1" dirty="0" smtClean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ស្វែង</a:t>
            </a:r>
            <a:r>
              <a:rPr lang="km-KH" sz="3000" b="1" dirty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យល់ពី </a:t>
            </a:r>
            <a:r>
              <a:rPr lang="en-US" sz="3000" b="1" dirty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Local inner </a:t>
            </a:r>
            <a:r>
              <a:rPr lang="en-US" sz="3000" b="1" dirty="0" smtClean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class</a:t>
            </a:r>
            <a:endParaRPr lang="en-US" sz="3000" b="1" dirty="0">
              <a:solidFill>
                <a:srgbClr val="00B0F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7960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តើអ្វីទៅជា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Local inner class?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L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ocal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inner 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ដែលប្រកាសនៅក្នុង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 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មិន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អាចហៅ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មក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នៅខាងក្រៅ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វាស្ថិត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នៅបានទេ ។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Local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variable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ដែលប្រកាសនៅ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ក្នុង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local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inner class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វាមិនអាច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ប្រកាស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80060" lvl="2" indent="0"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“public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private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protected”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ទេ។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Local inner 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វាក៏ដូចទៅនឹង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inner 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ដែរគឺវាមិនអាច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define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ឬក៏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declare “static </a:t>
            </a:r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member”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 បានទេ ក៏ប៉ុន្តែវាអាចបានក្នុងករណីដែល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static member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ត្រូវបានប្រកាសជា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constant </a:t>
            </a:r>
          </a:p>
          <a:p>
            <a:pPr marL="0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v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ariable 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80060" lvl="2" indent="0">
              <a:buNone/>
            </a:pPr>
            <a:r>
              <a:rPr lang="en-US" sz="2200" b="1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Example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public static final String farewell =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“Goodbye,…"; //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local inner class member</a:t>
            </a:r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409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3. </a:t>
            </a:r>
            <a:r>
              <a:rPr lang="km-KH" sz="3000" b="1" dirty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ស្វែងយល់ពី </a:t>
            </a:r>
            <a:r>
              <a:rPr lang="en-US" sz="3000" b="1" dirty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Local inner class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ចំពោះការ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access variable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local inner class </a:t>
            </a:r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ចាប់ពី​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Java SE 7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ចុះក្រោម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local inner 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មិនអាច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access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local variable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80060" lvl="2" indent="0"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មិនបានប្រកាសជា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final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បានទេ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ចាប់ពី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Java SE 8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ឡើងលើ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local inner 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access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local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variable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</a:p>
          <a:p>
            <a:pPr marL="480060" lvl="2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parameter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ទាំងប្រកាសជា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final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មិន​ប្រកាសជា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final</a:t>
            </a:r>
          </a:p>
        </p:txBody>
      </p:sp>
    </p:spTree>
    <p:extLst>
      <p:ext uri="{BB962C8B-B14F-4D97-AF65-F5344CB8AC3E}">
        <p14:creationId xmlns:p14="http://schemas.microsoft.com/office/powerpoint/2010/main" val="422245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3. </a:t>
            </a:r>
            <a:r>
              <a:rPr lang="km-KH" sz="3000" b="1" dirty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ស្វែងយល់ពី </a:t>
            </a:r>
            <a:r>
              <a:rPr lang="en-US" sz="3000" b="1" dirty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Local inner class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Example: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public void display(){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	class show{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     private void run(){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         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System.out.println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(“Hello world”);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show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sh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= new show(); //invoke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sh.run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(); //call method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}</a:t>
            </a:r>
          </a:p>
          <a:p>
            <a:pPr marL="0" indent="0">
              <a:spcBef>
                <a:spcPts val="600"/>
              </a:spcBef>
              <a:buNone/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184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4. </a:t>
            </a:r>
            <a:r>
              <a:rPr lang="km-KH" sz="3000" b="1" dirty="0" smtClean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ស្វែង</a:t>
            </a:r>
            <a:r>
              <a:rPr lang="km-KH" sz="3000" b="1" dirty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យល់ពី </a:t>
            </a:r>
            <a:r>
              <a:rPr lang="en-US" sz="3000" b="1" dirty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Anonymous inner </a:t>
            </a:r>
            <a:r>
              <a:rPr lang="en-US" sz="3000" b="1" dirty="0" smtClean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class</a:t>
            </a:r>
            <a:endParaRPr lang="en-US" sz="3000" b="1" dirty="0">
              <a:solidFill>
                <a:srgbClr val="00B0F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តើអ្វីទៅជា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Anonymous inner class?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Anonymous inner 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វាស្រដៀងទៅនឹង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local 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ដែរក៏ប៉ុន្តែ​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វាមិនមាន​ឈ្មោះ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វាអាច</a:t>
            </a:r>
          </a:p>
          <a:p>
            <a:pPr marL="480060" lvl="2" indent="0"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ឲ្យយើង​ប្រកាស​ និង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instantiate 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ក្នុង​ពេលតែមួយជាមួយគ្នា ហើយយើងប្រើវានៅពេល</a:t>
            </a:r>
          </a:p>
          <a:p>
            <a:pPr marL="480060" lvl="2" indent="0"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ដែលយើងត្រូវការប្រើ​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local 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តែ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ម្ដង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11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4. </a:t>
            </a:r>
            <a:r>
              <a:rPr lang="km-KH" sz="3000" b="1" dirty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ស្វែងយល់ពី </a:t>
            </a:r>
            <a:r>
              <a:rPr lang="en-US" sz="3000" b="1" dirty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Anonymous inner class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4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Example 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abstract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class Person{  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 abstract void eat();  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}  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 </a:t>
            </a:r>
            <a:r>
              <a:rPr lang="en-US" sz="24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TestAnonymousInner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{  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public static void main(String </a:t>
            </a:r>
            <a:r>
              <a:rPr lang="en-US" sz="24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args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[]){  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Person p=new Person(){  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	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void eat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(){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	</a:t>
            </a:r>
            <a:r>
              <a:rPr lang="en-US" sz="24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System.out.println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("nice fruits");}  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};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 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en-US" sz="24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p.eat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();  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}  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}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329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331101"/>
            <a:ext cx="8245595" cy="856248"/>
          </a:xfrm>
        </p:spPr>
        <p:txBody>
          <a:bodyPr>
            <a:noAutofit/>
          </a:bodyPr>
          <a:lstStyle/>
          <a:p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ca-ES" sz="3000" b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en-US" sz="3000" b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0. </a:t>
            </a:r>
            <a:r>
              <a:rPr lang="km-KH" sz="3000" b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ប្រភពឯកសារ</a:t>
            </a:r>
            <a: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http://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tutorials.jenkov.com/java/nested-classes.html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https://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docs.oracle.com/javase/tutorial/java/javaOO/nested.html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4"/>
              </a:rPr>
              <a:t>https://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4"/>
              </a:rPr>
              <a:t>docs.oracle.com/javase/tutorial/java/IandI/final.html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5"/>
              </a:rPr>
              <a:t>http://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5"/>
              </a:rPr>
              <a:t>www.javatpoint.com/anonymous-inner-class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6"/>
              </a:rPr>
              <a:t>http://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6"/>
              </a:rPr>
              <a:t>www.tutorialspoint.com/java/java_innerclasses.htm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7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2654119" y="1890006"/>
            <a:ext cx="6848342" cy="346100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43" indent="-285743">
              <a:lnSpc>
                <a:spcPct val="150000"/>
              </a:lnSpc>
              <a:buFont typeface="Wingdings" pitchFamily="2" charset="2"/>
              <a:buChar char="Ø"/>
            </a:pPr>
            <a:endParaRPr 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2654119" y="3158844"/>
            <a:ext cx="6848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5400" b="1" dirty="0">
                <a:solidFill>
                  <a:srgbClr val="00B0F0"/>
                </a:solidFill>
                <a:latin typeface="Khmer OS Muol Light" pitchFamily="2" charset="0"/>
                <a:cs typeface="Khmer OS Muol Light" pitchFamily="2" charset="0"/>
              </a:rPr>
              <a:t>សូមអរគុណ!!!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353496"/>
            <a:ext cx="8245595" cy="760998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មាតិកា</a:t>
            </a:r>
            <a:endParaRPr lang="en-US" sz="3000" b="1" dirty="0">
              <a:solidFill>
                <a:srgbClr val="00B0F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93462" y="1774885"/>
            <a:ext cx="9487300" cy="4418134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m-KH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ស្វែងយល់ពី </a:t>
            </a:r>
            <a:r>
              <a:rPr lang="en-U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”static &amp; final” keyword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m-KH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ស្វែងយល់ពី </a:t>
            </a:r>
            <a:r>
              <a:rPr lang="en-U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Static inner class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AutoNum type="arabicPeriod"/>
            </a:pPr>
            <a:r>
              <a:rPr lang="km-KH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ស្វែង</a:t>
            </a:r>
            <a:r>
              <a:rPr lang="km-KH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យល់ពី </a:t>
            </a:r>
            <a:r>
              <a:rPr lang="en-U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Local </a:t>
            </a:r>
            <a:r>
              <a:rPr lang="en-US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inner class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AutoNum type="arabicPeriod"/>
            </a:pPr>
            <a:r>
              <a:rPr lang="km-KH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ស្វែងយល់ពី </a:t>
            </a:r>
            <a:r>
              <a:rPr lang="en-U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Anonymous inner class</a:t>
            </a:r>
            <a:endParaRPr lang="en-US" sz="240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8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  <a:latin typeface="Khmer OS Muol Light" pitchFamily="2" charset="0"/>
                <a:cs typeface="Khmer OS Muol Light" pitchFamily="2" charset="0"/>
              </a:rPr>
              <a:t>1. </a:t>
            </a:r>
            <a:r>
              <a:rPr lang="km-KH" sz="3000" b="1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ស្វែងយល់ពី​ </a:t>
            </a:r>
            <a:r>
              <a:rPr lang="en-US" sz="3000" b="1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&amp; final keyword</a:t>
            </a:r>
            <a:endParaRPr lang="en-US" sz="3000" b="1" dirty="0">
              <a:solidFill>
                <a:srgbClr val="00B0F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6969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តើ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static keyword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ជាអ្វី?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Static keyword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keyword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មួយដែលត្រូវ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ប្រើប្រាស់ក្នុងគោលបំណងធំគឺសំ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រាប់</a:t>
            </a:r>
          </a:p>
          <a:p>
            <a:pPr marL="480060" lvl="2" indent="0"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ធ្វើ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ការគ្រប់គ្រងទៅ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លើ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memory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 ដែល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បានបង្កើតនូវ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static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ឡើងសំរាប់ជួយកាត់បន្ថយ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នូវ</a:t>
            </a:r>
          </a:p>
          <a:p>
            <a:pPr marL="480060" lvl="2" indent="0"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allocate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memory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នៅពេលបង្កើត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ព្រោះ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static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មិនបានផ្តល់ទៅអោយ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Object </a:t>
            </a:r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80060" lvl="2" indent="0"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និមួយៗទេ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មានន័យថា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static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វាជារបស់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រួម​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(Shared Memory)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តើយើងអាច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apply static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បាន​ជាមួយអ្វីខ្លះ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?</a:t>
            </a:r>
            <a:endParaRPr lang="en-US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យើងអាច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apply “static”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បានជាមួយ៖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Variable	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block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257799" y="5046240"/>
            <a:ext cx="515022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inner class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ហើយក៏ដូចជា ប្រើប្រាស់សម្រាប់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import </a:t>
            </a:r>
            <a:endParaRPr lang="km-KH" sz="20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ចូលនូវ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static member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ទាំងអស់</a:t>
            </a:r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90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en-US" sz="3000" b="1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km-KH" sz="3000" b="1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</a:t>
            </a:r>
            <a:r>
              <a:rPr lang="km-KH" sz="3000" b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យល់ពី​ </a:t>
            </a:r>
            <a:r>
              <a:rPr lang="en-US" sz="3000" b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&amp; final </a:t>
            </a:r>
            <a:r>
              <a:rPr lang="en-US" sz="3000" b="1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keyword (Cont.)</a:t>
            </a:r>
            <a:endParaRPr lang="en-US" sz="3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ការប្រើប្រាស់​ 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ជាមួយ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variable: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គេប្រើប្រាស់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static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ជាមួយ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variable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ក្នុងគោលបំណងធ្វើអោយ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variable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នោះក្លាយជា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80060" lvl="2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variable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រួម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មានន័យថា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variable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មានតែមួយប៉ុណ្ណោះ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ហើយយើង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អាចយកឈ្មោះ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នោះ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80060" lvl="2" indent="0"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មក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ហៅ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variable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ដើម្បីប្រើប្រាស់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វា។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45770" lvl="2" indent="0">
              <a:buNone/>
            </a:pP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Syntax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:</a:t>
            </a:r>
          </a:p>
          <a:p>
            <a:pPr marL="445770" lvl="2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static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datatype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variable_name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;</a:t>
            </a:r>
          </a:p>
          <a:p>
            <a:pPr marL="445770" lvl="2" indent="0">
              <a:buNone/>
            </a:pPr>
            <a:endParaRPr lang="en-US" sz="2200" b="1" i="1" dirty="0" smtClean="0">
              <a:solidFill>
                <a:srgbClr val="C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45770" lvl="2" indent="0">
              <a:buNone/>
            </a:pPr>
            <a:r>
              <a:rPr lang="en-US" sz="2200" b="1" i="1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*Note: </a:t>
            </a:r>
            <a:r>
              <a:rPr lang="km-KH" sz="2000" b="1" i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នៅពេលយើងដាក់</a:t>
            </a:r>
            <a:r>
              <a:rPr lang="en-US" sz="2000" b="1" i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variable </a:t>
            </a:r>
            <a:r>
              <a:rPr lang="km-KH" sz="2000" b="1" i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ជា​</a:t>
            </a:r>
            <a:r>
              <a:rPr lang="en-US" sz="2000" b="1" i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</a:t>
            </a:r>
            <a:r>
              <a:rPr lang="km-KH" sz="2000" b="1" i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 វាធ្វើការ</a:t>
            </a:r>
            <a:r>
              <a:rPr lang="en-US" sz="2000" b="1" i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allocate memory </a:t>
            </a:r>
            <a:r>
              <a:rPr lang="km-KH" sz="2000" b="1" i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</a:t>
            </a:r>
            <a:r>
              <a:rPr lang="en-US" sz="2000" b="1" i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area </a:t>
            </a:r>
            <a:r>
              <a:rPr lang="km-KH" sz="2000" b="1" i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ពេលដែល</a:t>
            </a:r>
            <a:r>
              <a:rPr lang="en-US" sz="2000" b="1" i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en-US" sz="2000" b="1" i="1" dirty="0" smtClean="0">
              <a:solidFill>
                <a:srgbClr val="00B0F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45770" lvl="2" indent="0">
              <a:buNone/>
            </a:pPr>
            <a:r>
              <a:rPr lang="en-US" sz="2000" b="1" i="1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000" b="1" i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នោះបានលោតមកក្នុង</a:t>
            </a:r>
            <a:r>
              <a:rPr lang="en-US" sz="2000" b="1" i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area</a:t>
            </a:r>
            <a:r>
              <a:rPr lang="km-KH" sz="2000" b="1" i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​​ ។</a:t>
            </a:r>
            <a:endParaRPr lang="en-US" sz="2000" b="1" i="1" dirty="0">
              <a:solidFill>
                <a:srgbClr val="00B0F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45770" lvl="2" indent="0">
              <a:buNone/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83941" y="3711387"/>
            <a:ext cx="35830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Example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 static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age = 0;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440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 </a:t>
            </a:r>
            <a:r>
              <a:rPr lang="km-KH" sz="3000" b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ស្វែងយល់ពី​ </a:t>
            </a:r>
            <a:r>
              <a:rPr lang="en-US" sz="3000" b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&amp; final keyword (Cont.)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546412"/>
            <a:ext cx="11020927" cy="493507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ការប្រើប្រាស់​ 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ជាមួយ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គេ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ប្រើប្រាស់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ជាមួយ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method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ក្នុងគោល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បំណងចង់ឲ្យ​ 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តែមួយក្លាយជារបស់រួម។​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​​ ក្នុងការប្រើប្រាស់យើង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អាចយកឈ្មោះ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នោះមកហៅ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method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ដើម្បី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invoke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វា។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 បើ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យើងចង់ យក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variable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ដែលនៅក្រៅ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method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នោះមកប្រើប្រាស់ក្នុង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method static </a:t>
            </a:r>
            <a:endParaRPr lang="km-KH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40030" lvl="1" indent="0">
              <a:buNone/>
            </a:pP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លុះត្រាតែ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variable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នោះជាប្រភេទ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static variable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​ដែរ។</a:t>
            </a:r>
          </a:p>
          <a:p>
            <a:pPr marL="240030" lvl="1" indent="0">
              <a:buNone/>
            </a:pPr>
            <a:r>
              <a:rPr lang="en-US" sz="2400" b="1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Syntax</a:t>
            </a:r>
            <a:r>
              <a:rPr lang="en-US" sz="24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</a:p>
          <a:p>
            <a:pPr marL="240030" lvl="1" indent="0"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static </a:t>
            </a:r>
            <a:r>
              <a:rPr lang="en-US" sz="24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returntype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method_name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(parameter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){ //… }</a:t>
            </a:r>
          </a:p>
          <a:p>
            <a:pPr marL="240030" lvl="1" indent="0">
              <a:buNone/>
            </a:pP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40030" lvl="1" indent="0">
              <a:buNone/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buFont typeface="Wingdings" panose="05000000000000000000" pitchFamily="2" charset="2"/>
              <a:buChar char="ü"/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892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 </a:t>
            </a:r>
            <a:r>
              <a:rPr lang="km-KH" sz="3000" b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ស្វែងយល់ពី​ </a:t>
            </a:r>
            <a:r>
              <a:rPr lang="en-US" sz="3000" b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&amp; final keyword (Cont.)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452282"/>
            <a:ext cx="11020927" cy="5405718"/>
          </a:xfrm>
        </p:spPr>
        <p:txBody>
          <a:bodyPr numCol="2"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200" b="1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Example: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ublic class Student9{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rollno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String name;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static String college = “ITS”;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static void change(){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	college = “BBDIT”;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public static void main(String </a:t>
            </a:r>
            <a:r>
              <a:rPr lang="en-US" sz="2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args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[ ]){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Student9.change( );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//college = “BBDIT”;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}</a:t>
            </a: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}</a:t>
            </a:r>
          </a:p>
          <a:p>
            <a:pPr marL="0" indent="0">
              <a:buNone/>
            </a:pP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67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 </a:t>
            </a:r>
            <a:r>
              <a:rPr lang="km-KH" sz="3000" b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ស្វែងយល់ពី​ </a:t>
            </a:r>
            <a:r>
              <a:rPr lang="en-US" sz="3000" b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&amp; final keyword (Cont.)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ការប្រើប្រាស់​ 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block: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គេប្រើប្រាស់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នៅពីមុខ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block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សំរាប់ធ្វើអោយ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instance block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នោះក្លាយទៅ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80060" lvl="2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block 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ធ្វើបែបនេះគឺមានន័យថាគេចង់អោយ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statement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ដែលនៅក្នុង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static block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នេះ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execute 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80060" lvl="2" indent="0"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មុន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ពេលដែលគេយក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នេះទៅបង្កើត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Object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តែវា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execute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តែមួយដងប៉ុណ្ណោះទោះបីជា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80060" lvl="2" indent="0"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យើង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បង្កើត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Object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ប៉ុន្មានដងទៀតក៏ដោ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យ។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45770" lvl="2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Syntax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</a:p>
          <a:p>
            <a:pPr marL="445770" lvl="2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static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{</a:t>
            </a:r>
          </a:p>
          <a:p>
            <a:pPr marL="445770" lvl="2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	statements;</a:t>
            </a:r>
          </a:p>
          <a:p>
            <a:pPr marL="445770" lvl="2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}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80060" lvl="2" indent="0">
              <a:buNone/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buFont typeface="Wingdings" panose="05000000000000000000" pitchFamily="2" charset="2"/>
              <a:buChar char="ü"/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24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 </a:t>
            </a:r>
            <a:r>
              <a:rPr lang="km-KH" sz="3000" b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ស្វែងយល់ពី​ </a:t>
            </a:r>
            <a:r>
              <a:rPr lang="en-US" sz="3000" b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&amp; final keyword (Cont.)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Example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</a:p>
          <a:p>
            <a:pPr marL="0" indent="0">
              <a:buNone/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59107" y="1452282"/>
            <a:ext cx="5150222" cy="5405718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9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2922647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2993B34-2A1E-4D69-B46F-FD7F62543E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639</Words>
  <Application>Microsoft Office PowerPoint</Application>
  <PresentationFormat>Widescreen</PresentationFormat>
  <Paragraphs>259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 Unicode MS</vt:lpstr>
      <vt:lpstr>Microsoft YaHei UI</vt:lpstr>
      <vt:lpstr>Arial</vt:lpstr>
      <vt:lpstr>Khmer OS Battambang</vt:lpstr>
      <vt:lpstr>Khmer OS Muol Light</vt:lpstr>
      <vt:lpstr>Wingdings</vt:lpstr>
      <vt:lpstr>TS102922647</vt:lpstr>
      <vt:lpstr>PowerPoint Presentation</vt:lpstr>
      <vt:lpstr>ថ្នាក់ កំពង់សោម</vt:lpstr>
      <vt:lpstr>មាតិកា</vt:lpstr>
      <vt:lpstr>1. ស្វែងយល់ពី​ static &amp; final keyword</vt:lpstr>
      <vt:lpstr>1. ស្វែងយល់ពី​ static &amp; final keyword (Cont.)</vt:lpstr>
      <vt:lpstr>1. ស្វែងយល់ពី​ static &amp; final keyword (Cont.)</vt:lpstr>
      <vt:lpstr>1. ស្វែងយល់ពី​ static &amp; final keyword (Cont.)</vt:lpstr>
      <vt:lpstr>1. ស្វែងយល់ពី​ static &amp; final keyword (Cont.)</vt:lpstr>
      <vt:lpstr>1. ស្វែងយល់ពី​ static &amp; final keyword (Cont.)</vt:lpstr>
      <vt:lpstr>1. ស្វែងយល់ពី​ static &amp; final keyword (Cont.)</vt:lpstr>
      <vt:lpstr>1. ស្វែងយល់ពី​ static &amp; final keyword (Cont.)</vt:lpstr>
      <vt:lpstr>1. ស្វែងយល់ពី​ static &amp; final keyword (Cont.)</vt:lpstr>
      <vt:lpstr>1. ស្វែងយល់ពី​ static &amp; final keyword (Cont.)</vt:lpstr>
      <vt:lpstr>2. ស្វែងយល់ពី Static inner class</vt:lpstr>
      <vt:lpstr>2. ស្វែងយល់ពី Static inner class (Cont.)</vt:lpstr>
      <vt:lpstr>2. ស្វែងយល់ពី Static inner class (Cont.)</vt:lpstr>
      <vt:lpstr>2. ស្វែងយល់ពី Static inner class (Cont.)</vt:lpstr>
      <vt:lpstr>2. ស្វែងយល់ពី Static inner class (Cont.)</vt:lpstr>
      <vt:lpstr>2. ស្វែងយល់ពី Static inner class (Cont.)</vt:lpstr>
      <vt:lpstr>3. ស្វែងយល់ពី Local inner class</vt:lpstr>
      <vt:lpstr>3. ស្វែងយល់ពី Local inner class</vt:lpstr>
      <vt:lpstr>3. ស្វែងយល់ពី Local inner class</vt:lpstr>
      <vt:lpstr>4. ស្វែងយល់ពី Anonymous inner class</vt:lpstr>
      <vt:lpstr>4. ស្វែងយល់ពី Anonymous inner class</vt:lpstr>
      <vt:lpstr> 10. ប្រភពឯកសារ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2013-07-06T07:41:15Z</dcterms:created>
  <dcterms:modified xsi:type="dcterms:W3CDTF">2016-04-25T03:05:45Z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TC029226479991</vt:lpwstr>
  </property>
</Properties>
</file>