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503" r:id="rId3"/>
    <p:sldId id="505" r:id="rId4"/>
    <p:sldId id="426" r:id="rId5"/>
    <p:sldId id="526" r:id="rId6"/>
    <p:sldId id="527" r:id="rId7"/>
    <p:sldId id="528" r:id="rId8"/>
    <p:sldId id="507" r:id="rId9"/>
    <p:sldId id="520" r:id="rId10"/>
    <p:sldId id="510" r:id="rId11"/>
    <p:sldId id="508" r:id="rId12"/>
    <p:sldId id="521" r:id="rId13"/>
    <p:sldId id="522" r:id="rId14"/>
    <p:sldId id="523" r:id="rId15"/>
    <p:sldId id="524" r:id="rId16"/>
    <p:sldId id="525" r:id="rId17"/>
    <p:sldId id="511" r:id="rId18"/>
    <p:sldId id="439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innerclasses.htm" TargetMode="External"/><Relationship Id="rId2" Type="http://schemas.openxmlformats.org/officeDocument/2006/relationships/hyperlink" Target="https://docs.oracle.com/javase/tutorial/java/javaOO/innerclass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world.com/article/2077411/core-java/inner-classes.html" TargetMode="External"/><Relationship Id="rId5" Type="http://schemas.openxmlformats.org/officeDocument/2006/relationships/hyperlink" Target="http://stackoverflow.com/questions/70324/java-inner-class-and-static-nested-class" TargetMode="External"/><Relationship Id="rId4" Type="http://schemas.openxmlformats.org/officeDocument/2006/relationships/hyperlink" Target="http://www.javatpoint.com/java-inner-clas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620633" y="1448314"/>
            <a:ext cx="5776710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725" y="433317"/>
            <a:ext cx="11937953" cy="75403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4.Inner </a:t>
            </a:r>
            <a:r>
              <a:rPr lang="en-US" sz="2800" b="1" u="sng" dirty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class ( </a:t>
            </a:r>
            <a:r>
              <a:rPr lang="en-US" sz="2800" b="1" u="sng" dirty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static </a:t>
            </a:r>
            <a:r>
              <a:rPr lang="en-US" sz="28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) </a:t>
            </a:r>
            <a:r>
              <a:rPr lang="en-NZ" altLang="en-US" u="sng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Accessing Methods and Fields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2651" y="1423917"/>
            <a:ext cx="3482975" cy="4513263"/>
          </a:xfrm>
          <a:prstGeom prst="rect">
            <a:avLst/>
          </a:prstGeom>
        </p:spPr>
        <p:txBody>
          <a:bodyPr/>
          <a:lstStyle/>
          <a:p>
            <a:r>
              <a:rPr lang="en-NZ" altLang="en-US" dirty="0" smtClean="0"/>
              <a:t>Example: </a:t>
            </a:r>
            <a:r>
              <a:rPr lang="en-NZ" altLang="en-US" dirty="0" smtClean="0">
                <a:solidFill>
                  <a:srgbClr val="00B050"/>
                </a:solidFill>
              </a:rPr>
              <a:t>Outer class</a:t>
            </a:r>
            <a:r>
              <a:rPr lang="en-NZ" altLang="en-US" dirty="0" smtClean="0"/>
              <a:t>: </a:t>
            </a:r>
            <a:r>
              <a:rPr lang="en-NZ" altLang="en-US" dirty="0" smtClean="0">
                <a:solidFill>
                  <a:schemeClr val="accent4"/>
                </a:solidFill>
              </a:rPr>
              <a:t>MyOuter1</a:t>
            </a:r>
            <a:r>
              <a:rPr lang="en-NZ" altLang="en-US" dirty="0" smtClean="0"/>
              <a:t>; </a:t>
            </a:r>
            <a:r>
              <a:rPr lang="en-NZ" altLang="en-US" dirty="0" smtClean="0">
                <a:solidFill>
                  <a:srgbClr val="00B050"/>
                </a:solidFill>
              </a:rPr>
              <a:t>nested class</a:t>
            </a:r>
            <a:r>
              <a:rPr lang="en-NZ" altLang="en-US" dirty="0" smtClean="0"/>
              <a:t>: </a:t>
            </a:r>
            <a:r>
              <a:rPr lang="en-NZ" altLang="en-US" dirty="0" smtClean="0">
                <a:solidFill>
                  <a:schemeClr val="accent4"/>
                </a:solidFill>
              </a:rPr>
              <a:t>MyNested1</a:t>
            </a:r>
            <a:r>
              <a:rPr lang="en-NZ" altLang="en-US" dirty="0" smtClean="0"/>
              <a:t> </a:t>
            </a:r>
          </a:p>
          <a:p>
            <a:r>
              <a:rPr lang="en-NZ" altLang="en-US" dirty="0" smtClean="0"/>
              <a:t>In nested classes, </a:t>
            </a:r>
            <a:r>
              <a:rPr lang="km-KH" alt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បង្កើត</a:t>
            </a:r>
            <a:r>
              <a:rPr lang="en-NZ" altLang="en-US" dirty="0" smtClean="0"/>
              <a:t> </a:t>
            </a:r>
          </a:p>
          <a:p>
            <a:pPr lvl="1"/>
            <a:r>
              <a:rPr lang="en-NZ" altLang="en-US" dirty="0" smtClean="0"/>
              <a:t>Static variables of the outer class </a:t>
            </a:r>
            <a:endParaRPr lang="km-KH" altLang="en-US" dirty="0"/>
          </a:p>
          <a:p>
            <a:pPr lvl="2"/>
            <a:r>
              <a:rPr lang="en-US" altLang="en-US" dirty="0" smtClean="0"/>
              <a:t>static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y = 2 ;</a:t>
            </a:r>
            <a:r>
              <a:rPr lang="en-NZ" altLang="en-US" dirty="0" smtClean="0"/>
              <a:t>  </a:t>
            </a:r>
          </a:p>
          <a:p>
            <a:pPr lvl="2"/>
            <a:r>
              <a:rPr lang="en-NZ" altLang="en-US" dirty="0" smtClean="0"/>
              <a:t>MyOuter1.y;</a:t>
            </a:r>
          </a:p>
          <a:p>
            <a:pPr lvl="1"/>
            <a:r>
              <a:rPr lang="km-KH" alt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បង្កើត </a:t>
            </a:r>
            <a:r>
              <a:rPr lang="en-US" alt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NZ" altLang="en-US" dirty="0" smtClean="0"/>
              <a:t>Static methods </a:t>
            </a:r>
          </a:p>
          <a:p>
            <a:pPr lvl="2"/>
            <a:r>
              <a:rPr lang="en-NZ" altLang="en-US" dirty="0"/>
              <a:t>h() or MyOuter1. h</a:t>
            </a:r>
            <a:r>
              <a:rPr lang="en-NZ" altLang="en-US" dirty="0" smtClean="0"/>
              <a:t>()</a:t>
            </a:r>
          </a:p>
          <a:p>
            <a:pPr lvl="1"/>
            <a:r>
              <a:rPr lang="km-KH" alt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បង្កើត </a:t>
            </a:r>
            <a:r>
              <a:rPr lang="en-US" alt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NZ" altLang="en-US" dirty="0"/>
              <a:t>Static </a:t>
            </a:r>
            <a:r>
              <a:rPr lang="en-NZ" altLang="en-US" dirty="0" smtClean="0"/>
              <a:t>class </a:t>
            </a:r>
          </a:p>
          <a:p>
            <a:pPr lvl="2"/>
            <a:r>
              <a:rPr lang="en-NZ" altLang="en-US" dirty="0" smtClean="0"/>
              <a:t>MyNested1</a:t>
            </a:r>
          </a:p>
          <a:p>
            <a:pPr lvl="2"/>
            <a:endParaRPr lang="en-NZ" altLang="en-US" dirty="0" smtClean="0"/>
          </a:p>
          <a:p>
            <a:pPr lvl="2"/>
            <a:endParaRPr lang="en-NZ" altLang="en-US" dirty="0" smtClean="0"/>
          </a:p>
          <a:p>
            <a:pPr lvl="1"/>
            <a:endParaRPr lang="en-NZ" altLang="en-US" dirty="0" smtClean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31912" y="1485846"/>
            <a:ext cx="5329238" cy="56308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public class MyOuter1 {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private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x=1;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private static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y=2;</a:t>
            </a:r>
          </a:p>
          <a:p>
            <a:pPr eaLnBrk="1" hangingPunct="1">
              <a:defRPr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public void f() { //outer method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MyNested1 b = new MyNested1();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System.out.println</a:t>
            </a:r>
            <a:r>
              <a:rPr lang="en-US" sz="1200" b="1" dirty="0" smtClean="0">
                <a:latin typeface="Courier New" pitchFamily="49" charset="0"/>
              </a:rPr>
              <a:t>("</a:t>
            </a:r>
            <a:r>
              <a:rPr lang="en-US" sz="1200" b="1" dirty="0" err="1" smtClean="0">
                <a:latin typeface="Courier New" pitchFamily="49" charset="0"/>
              </a:rPr>
              <a:t>b.x</a:t>
            </a:r>
            <a:r>
              <a:rPr lang="en-US" sz="1200" b="1" dirty="0" smtClean="0">
                <a:latin typeface="Courier New" pitchFamily="49" charset="0"/>
              </a:rPr>
              <a:t>=" + </a:t>
            </a:r>
            <a:r>
              <a:rPr lang="en-US" sz="1200" b="1" dirty="0" err="1" smtClean="0">
                <a:latin typeface="Courier New" pitchFamily="49" charset="0"/>
              </a:rPr>
              <a:t>b.x</a:t>
            </a:r>
            <a:r>
              <a:rPr lang="en-US" sz="1200" b="1" dirty="0" smtClean="0">
                <a:latin typeface="Courier New" pitchFamily="49" charset="0"/>
              </a:rPr>
              <a:t> + ",</a:t>
            </a:r>
            <a:r>
              <a:rPr lang="en-US" sz="1200" b="1" dirty="0" err="1" smtClean="0">
                <a:latin typeface="Courier New" pitchFamily="49" charset="0"/>
              </a:rPr>
              <a:t>b.y</a:t>
            </a:r>
            <a:r>
              <a:rPr lang="en-US" sz="1200" b="1" dirty="0" smtClean="0">
                <a:latin typeface="Courier New" pitchFamily="49" charset="0"/>
              </a:rPr>
              <a:t>=" + </a:t>
            </a:r>
            <a:r>
              <a:rPr lang="en-US" sz="1200" b="1" dirty="0" err="1" smtClean="0">
                <a:latin typeface="Courier New" pitchFamily="49" charset="0"/>
              </a:rPr>
              <a:t>b.y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b.f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 public static void h() { }</a:t>
            </a:r>
          </a:p>
          <a:p>
            <a:pPr eaLnBrk="1" hangingPunct="1">
              <a:defRPr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public static class MyNested1 {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private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x = 10;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private static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y=20;</a:t>
            </a:r>
          </a:p>
          <a:p>
            <a:pPr eaLnBrk="1" hangingPunct="1">
              <a:defRPr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public void f() {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</a:rPr>
              <a:t>System.out.println</a:t>
            </a:r>
            <a:r>
              <a:rPr lang="en-US" sz="1200" b="1" dirty="0" smtClean="0">
                <a:latin typeface="Courier New" pitchFamily="49" charset="0"/>
              </a:rPr>
              <a:t>("x=" + x);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</a:rPr>
              <a:t>System.out.println</a:t>
            </a:r>
            <a:r>
              <a:rPr lang="en-US" sz="1200" b="1" dirty="0" smtClean="0">
                <a:latin typeface="Courier New" pitchFamily="49" charset="0"/>
              </a:rPr>
              <a:t>("y=" + y);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</a:rPr>
              <a:t>System.out.println</a:t>
            </a:r>
            <a:r>
              <a:rPr lang="en-US" sz="1200" b="1" dirty="0" smtClean="0">
                <a:latin typeface="Courier New" pitchFamily="49" charset="0"/>
              </a:rPr>
              <a:t>("MyOuter1.y=" + MyOuter1.y);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  h();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defRPr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public static void main(String[] </a:t>
            </a:r>
            <a:r>
              <a:rPr lang="en-US" sz="1200" b="1" dirty="0" err="1" smtClean="0">
                <a:latin typeface="Courier New" pitchFamily="49" charset="0"/>
              </a:rPr>
              <a:t>args</a:t>
            </a:r>
            <a:r>
              <a:rPr lang="en-US" sz="12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MyOuter1 a1 = new MyOuter1();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a1.f();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  MyOuter1.MyNested1 b1 = new MyOuter1.MyNested1();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327546"/>
            <a:ext cx="11897009" cy="81411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5. non-static inner class </a:t>
            </a:r>
            <a:r>
              <a:rPr lang="en-US" sz="3000" b="1" u="sng" dirty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(Inner class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5725" y="1448312"/>
            <a:ext cx="11541595" cy="415840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 sz="22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</a:t>
            </a:r>
            <a:r>
              <a:rPr lang="en-US" sz="2200" b="1" dirty="0" smtClean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on-static </a:t>
            </a:r>
            <a:r>
              <a:rPr lang="en-US" sz="22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en-US" sz="22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(inner class)</a:t>
            </a:r>
            <a:endParaRPr lang="en-US" sz="2200" b="1" dirty="0">
              <a:solidFill>
                <a:schemeClr val="accent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 static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ទាំងឡាយណាដែលត្រូវបានបង្កើតដោយមិនភ្ជាប់ជា​មួយពាក្យ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​​គ្រប់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ទោះបីជាគេប្រកាសជា​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private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​ក៏ដោយ។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(inner class)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មានបីប្រភេទ</a:t>
            </a:r>
          </a:p>
          <a:p>
            <a:pPr lvl="2">
              <a:buClr>
                <a:schemeClr val="accent2">
                  <a:lumMod val="50000"/>
                </a:schemeClr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Classes</a:t>
            </a:r>
          </a:p>
          <a:p>
            <a:pPr lvl="2">
              <a:buClr>
                <a:schemeClr val="accent2">
                  <a:lumMod val="50000"/>
                </a:schemeClr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Classes</a:t>
            </a:r>
          </a:p>
          <a:p>
            <a:pPr lvl="2">
              <a:buClr>
                <a:schemeClr val="accent2">
                  <a:lumMod val="50000"/>
                </a:schemeClr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Classes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03288" y="4206708"/>
            <a:ext cx="3268662" cy="1793875"/>
            <a:chOff x="395288" y="4437063"/>
            <a:chExt cx="3268662" cy="1793875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95288" y="4437063"/>
              <a:ext cx="3268662" cy="17938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public class </a:t>
              </a:r>
              <a:r>
                <a:rPr lang="en-US" altLang="en-US" sz="1400" b="1" dirty="0" err="1">
                  <a:latin typeface="Courier New" panose="02070309020205020404" pitchFamily="49" charset="0"/>
                </a:rPr>
                <a:t>MyRegularClass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84213" y="5084763"/>
              <a:ext cx="2736850" cy="73025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...class </a:t>
              </a:r>
              <a:r>
                <a:rPr lang="en-US" altLang="en-US" sz="1400" b="1" dirty="0" err="1">
                  <a:latin typeface="Courier New" panose="02070309020205020404" pitchFamily="49" charset="0"/>
                </a:rPr>
                <a:t>MyInnerClass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 {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   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17543" y="4151145"/>
            <a:ext cx="3241675" cy="1849438"/>
            <a:chOff x="5724525" y="4292600"/>
            <a:chExt cx="3241675" cy="1849438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5724525" y="4579938"/>
              <a:ext cx="1211263" cy="1201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5940425" y="5300663"/>
              <a:ext cx="234950" cy="2492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5724525" y="4292600"/>
              <a:ext cx="1800225" cy="288925"/>
            </a:xfrm>
            <a:prstGeom prst="wedgeRectCallout">
              <a:avLst>
                <a:gd name="adj1" fmla="val 3264"/>
                <a:gd name="adj2" fmla="val 140111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OuterClassInstance</a:t>
              </a: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5724525" y="5803900"/>
              <a:ext cx="1871663" cy="287338"/>
            </a:xfrm>
            <a:prstGeom prst="wedgeRectCallout">
              <a:avLst>
                <a:gd name="adj1" fmla="val -29306"/>
                <a:gd name="adj2" fmla="val -141162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 dirty="0" err="1">
                  <a:latin typeface="Tahoma" panose="020B0604030504040204" pitchFamily="34" charset="0"/>
                </a:rPr>
                <a:t>InnerClassInstance</a:t>
              </a:r>
              <a:endParaRPr lang="en-NZ" altLang="en-US" sz="1200" b="1" dirty="0">
                <a:latin typeface="Tahoma" panose="020B0604030504040204" pitchFamily="34" charset="0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7524750" y="4941888"/>
              <a:ext cx="649288" cy="625475"/>
              <a:chOff x="4558" y="2931"/>
              <a:chExt cx="763" cy="757"/>
            </a:xfrm>
          </p:grpSpPr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558" y="2931"/>
                <a:ext cx="763" cy="7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4694" y="3385"/>
                <a:ext cx="148" cy="1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8172450" y="5516563"/>
              <a:ext cx="649288" cy="625475"/>
              <a:chOff x="4558" y="2931"/>
              <a:chExt cx="763" cy="757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4558" y="2931"/>
                <a:ext cx="763" cy="7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4694" y="3385"/>
                <a:ext cx="148" cy="1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8316913" y="4581525"/>
              <a:ext cx="649287" cy="625475"/>
              <a:chOff x="4558" y="2931"/>
              <a:chExt cx="763" cy="757"/>
            </a:xfrm>
          </p:grpSpPr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4558" y="2931"/>
                <a:ext cx="763" cy="7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4694" y="3385"/>
                <a:ext cx="148" cy="1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9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439736"/>
            <a:ext cx="11930934" cy="71858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6. Member Classes</a:t>
            </a:r>
            <a:endParaRPr lang="en-US" sz="3000" b="1" u="sng" dirty="0">
              <a:solidFill>
                <a:srgbClr val="000099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5725" y="1448312"/>
            <a:ext cx="6731495" cy="1595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Definition</a:t>
            </a:r>
          </a:p>
          <a:p>
            <a:pPr lvl="1">
              <a:buClr>
                <a:schemeClr val="accent2"/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មិនបានបង្កើតជា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</a:t>
            </a:r>
          </a:p>
          <a:p>
            <a:pPr lvl="1">
              <a:buClr>
                <a:schemeClr val="accent2"/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បង្កើតឡើងនៅក្នុង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3182917"/>
            <a:ext cx="6884109" cy="32230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មិនបានបង្កើតជា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methods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ទៅគ្រប់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instance, class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នឺ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អាចចូល​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ទៅគ្រប់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នឺ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</a:t>
            </a:r>
          </a:p>
          <a:p>
            <a:pPr lvl="1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3321" y="3606915"/>
            <a:ext cx="5113338" cy="2830513"/>
            <a:chOff x="250825" y="3860800"/>
            <a:chExt cx="5113338" cy="2830513"/>
          </a:xfrm>
        </p:grpSpPr>
        <p:grpSp>
          <p:nvGrpSpPr>
            <p:cNvPr id="11" name="Group 10"/>
            <p:cNvGrpSpPr/>
            <p:nvPr/>
          </p:nvGrpSpPr>
          <p:grpSpPr>
            <a:xfrm>
              <a:off x="250825" y="3860800"/>
              <a:ext cx="3457575" cy="2830513"/>
              <a:chOff x="250825" y="3860800"/>
              <a:chExt cx="3457575" cy="2830513"/>
            </a:xfrm>
          </p:grpSpPr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250825" y="3860800"/>
                <a:ext cx="3457575" cy="283051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public class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InnerMember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private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x;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private static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y;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public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InnerMember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x = y++;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}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private class Member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public void test()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System.out.println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("x=" + x);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x += 10;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System.out.println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("x=" + x);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}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}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…</a:t>
                </a:r>
                <a:br>
                  <a:rPr lang="en-US" altLang="en-US" sz="1200" b="1" dirty="0">
                    <a:latin typeface="Courier New" panose="02070309020205020404" pitchFamily="49" charset="0"/>
                  </a:rPr>
                </a:br>
                <a:r>
                  <a:rPr lang="en-US" altLang="en-US" sz="1200" b="1" dirty="0">
                    <a:latin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68313" y="5013325"/>
                <a:ext cx="3167062" cy="1295400"/>
              </a:xfrm>
              <a:prstGeom prst="rect">
                <a:avLst/>
              </a:prstGeom>
              <a:noFill/>
              <a:ln w="25400" algn="ctr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" name="AutoShape 34"/>
            <p:cNvSpPr>
              <a:spLocks noChangeArrowheads="1"/>
            </p:cNvSpPr>
            <p:nvPr/>
          </p:nvSpPr>
          <p:spPr bwMode="auto">
            <a:xfrm>
              <a:off x="3708400" y="5516563"/>
              <a:ext cx="1655763" cy="649287"/>
            </a:xfrm>
            <a:prstGeom prst="wedgeRectCallout">
              <a:avLst>
                <a:gd name="adj1" fmla="val -55273"/>
                <a:gd name="adj2" fmla="val -29463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Can access all instance and class variables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2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03321" y="1587343"/>
            <a:ext cx="2025650" cy="1552575"/>
            <a:chOff x="5511823" y="3811588"/>
            <a:chExt cx="2025650" cy="1552575"/>
          </a:xfrm>
        </p:grpSpPr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5511823" y="3811588"/>
              <a:ext cx="2025650" cy="15525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public class Outer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5868988" y="4459288"/>
              <a:ext cx="1473200" cy="639762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class Inner {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3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391360"/>
            <a:ext cx="11897009" cy="75030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7. Local Classes</a:t>
            </a:r>
            <a:endParaRPr lang="en-US" sz="3000" b="1" u="sng" dirty="0">
              <a:solidFill>
                <a:srgbClr val="000099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5725" y="1448312"/>
            <a:ext cx="11541595" cy="2016783"/>
          </a:xfrm>
        </p:spPr>
        <p:txBody>
          <a:bodyPr>
            <a:normAutofit/>
          </a:bodyPr>
          <a:lstStyle/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គឹជា​ការបង្កើត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​ធ្វើការតែនៅក្នុង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ដែលផ្ទុកវាប៉ុណោះ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គេប្រើប្រាស់វានៅពេលដែល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ត្រូវការធ្វើមុខងារ(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)អ្វីដែលពិសេស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ហើយមិនត្រូវការប្រើ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Function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នៅកន្លែងផ្សេងទៀត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3921381"/>
            <a:ext cx="11541595" cy="227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Rules</a:t>
            </a:r>
          </a:p>
          <a:p>
            <a:pPr lvl="2">
              <a:buClr>
                <a:schemeClr val="accent6">
                  <a:lumMod val="75000"/>
                </a:schemeClr>
              </a:buClr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ទំហំនៃការ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របស់​វា​ប្រែប្រួលទៅតាម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Clr>
                <a:schemeClr val="accent6">
                  <a:lumMod val="75000"/>
                </a:schemeClr>
              </a:buClr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variables and methods</a:t>
            </a:r>
          </a:p>
          <a:p>
            <a:pPr lvl="2">
              <a:buClr>
                <a:schemeClr val="accent6">
                  <a:lumMod val="75000"/>
                </a:schemeClr>
              </a:buClr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ដែល​ផ្ទុកវា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variables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ទោះបី​ប្រកាសជា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ក៏ដោយ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456882"/>
            <a:ext cx="11883362" cy="68478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en-US" sz="3000" b="1" u="sng" dirty="0" smtClean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8. Local </a:t>
            </a:r>
            <a:r>
              <a:rPr lang="en-US" altLang="en-US" sz="3000" b="1" u="sng" dirty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Class </a:t>
            </a:r>
            <a:r>
              <a:rPr lang="en-NZ" altLang="en-US" sz="3000" b="1" u="sng" dirty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Example</a:t>
            </a:r>
            <a:endParaRPr lang="en-US" sz="30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04279" y="1547495"/>
            <a:ext cx="5254625" cy="5121275"/>
            <a:chOff x="323850" y="1125538"/>
            <a:chExt cx="5254625" cy="512127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23850" y="1268413"/>
              <a:ext cx="4176713" cy="44735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public class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InnerLocal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private final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= 10;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private String s = "Hello";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public void test()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final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j = 100;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w = 20;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class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LocalClass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  public void test()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"i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=" +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("s=" + s);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("j=" + j);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   //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("w=" + w);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LocalClass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l = new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LocalClass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l.test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public static void main(String[]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args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InnerLocal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 c = new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InnerLocal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</a:rPr>
                <a:t>c.test</a:t>
              </a:r>
              <a:r>
                <a:rPr lang="en-US" altLang="en-US" sz="1200" b="1" dirty="0"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643438" y="5516563"/>
              <a:ext cx="935037" cy="73025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urier New" panose="02070309020205020404" pitchFamily="49" charset="0"/>
                </a:rPr>
                <a:t>i=10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urier New" panose="02070309020205020404" pitchFamily="49" charset="0"/>
                </a:rPr>
                <a:t>s=Hello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urier New" panose="02070309020205020404" pitchFamily="49" charset="0"/>
                </a:rPr>
                <a:t>j=100</a:t>
              </a: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348038" y="1700213"/>
              <a:ext cx="1871662" cy="1728787"/>
            </a:xfrm>
            <a:custGeom>
              <a:avLst/>
              <a:gdLst>
                <a:gd name="T0" fmla="*/ 2147483646 w 1134"/>
                <a:gd name="T1" fmla="*/ 2147483646 h 952"/>
                <a:gd name="T2" fmla="*/ 2147483646 w 1134"/>
                <a:gd name="T3" fmla="*/ 2147483646 h 952"/>
                <a:gd name="T4" fmla="*/ 2147483646 w 1134"/>
                <a:gd name="T5" fmla="*/ 0 h 952"/>
                <a:gd name="T6" fmla="*/ 0 w 1134"/>
                <a:gd name="T7" fmla="*/ 0 h 9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4"/>
                <a:gd name="T13" fmla="*/ 0 h 952"/>
                <a:gd name="T14" fmla="*/ 1134 w 1134"/>
                <a:gd name="T15" fmla="*/ 952 h 9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4" h="952">
                  <a:moveTo>
                    <a:pt x="726" y="952"/>
                  </a:moveTo>
                  <a:lnTo>
                    <a:pt x="1134" y="952"/>
                  </a:lnTo>
                  <a:lnTo>
                    <a:pt x="1134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684213" y="2636838"/>
              <a:ext cx="3455987" cy="1439862"/>
            </a:xfrm>
            <a:prstGeom prst="rect">
              <a:avLst/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3276600" y="1125538"/>
              <a:ext cx="1655763" cy="431800"/>
            </a:xfrm>
            <a:prstGeom prst="wedgeRectCallout">
              <a:avLst>
                <a:gd name="adj1" fmla="val -63806"/>
                <a:gd name="adj2" fmla="val 31250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Can access all instances fields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200" b="1">
                <a:latin typeface="Tahoma" panose="020B0604030504040204" pitchFamily="34" charset="0"/>
              </a:endParaRP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2771775" y="2133600"/>
              <a:ext cx="1655763" cy="431800"/>
            </a:xfrm>
            <a:prstGeom prst="wedgeRectCallout">
              <a:avLst>
                <a:gd name="adj1" fmla="val -57384"/>
                <a:gd name="adj2" fmla="val -5148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Can access local </a:t>
              </a:r>
              <a:r>
                <a:rPr lang="en-NZ" altLang="en-US" sz="1200" b="1" u="sng">
                  <a:latin typeface="Tahoma" panose="020B0604030504040204" pitchFamily="34" charset="0"/>
                </a:rPr>
                <a:t>final</a:t>
              </a:r>
              <a:r>
                <a:rPr lang="en-NZ" altLang="en-US" sz="1200" b="1">
                  <a:latin typeface="Tahoma" panose="020B0604030504040204" pitchFamily="34" charset="0"/>
                </a:rPr>
                <a:t> variables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200" b="1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528449"/>
            <a:ext cx="11897009" cy="65891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9. Anonymous Classes</a:t>
            </a:r>
            <a:endParaRPr lang="en-US" sz="3000" b="1" u="sng" dirty="0">
              <a:solidFill>
                <a:srgbClr val="000099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5725" y="1448312"/>
            <a:ext cx="11541595" cy="236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Definition: </a:t>
            </a:r>
            <a:endParaRPr lang="en-US" sz="2200" dirty="0">
              <a:solidFill>
                <a:schemeClr val="accent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ដែលបង្កើតឡើងដោយគ្មានឈ្មោះ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ត្រូវបានបង្កើតឡើងដោយប្រើប្រាស់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Expression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ដែលផ្សំ​ពី​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ជាមួយឈ្មោះ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ជាទូទៅប្រើនៅក្នុង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AWT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79740" y="3810003"/>
            <a:ext cx="7066196" cy="2677656"/>
            <a:chOff x="1547813" y="2708275"/>
            <a:chExt cx="3816350" cy="152498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708275"/>
              <a:ext cx="3816350" cy="152498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public class Outer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35150" y="2995613"/>
              <a:ext cx="2842459" cy="753729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2000" b="1" dirty="0">
                  <a:latin typeface="Courier New" panose="02070309020205020404" pitchFamily="49" charset="0"/>
                </a:rPr>
                <a:t>new </a:t>
              </a:r>
              <a:r>
                <a:rPr lang="en-NZ" altLang="en-US" sz="2000" b="1" dirty="0" err="1">
                  <a:latin typeface="Courier New" panose="02070309020205020404" pitchFamily="49" charset="0"/>
                </a:rPr>
                <a:t>SuperType</a:t>
              </a:r>
              <a:r>
                <a:rPr lang="en-NZ" altLang="en-US" sz="2000" b="1" dirty="0">
                  <a:latin typeface="Courier New" panose="02070309020205020404" pitchFamily="49" charset="0"/>
                </a:rPr>
                <a:t>(constructor </a:t>
              </a:r>
              <a:r>
                <a:rPr lang="en-NZ" altLang="en-US" sz="2000" b="1" dirty="0" err="1">
                  <a:latin typeface="Courier New" panose="02070309020205020404" pitchFamily="49" charset="0"/>
                </a:rPr>
                <a:t>args</a:t>
              </a:r>
              <a:r>
                <a:rPr lang="en-NZ" altLang="en-US" sz="2000" b="1" dirty="0">
                  <a:latin typeface="Courier New" panose="02070309020205020404" pitchFamily="49" charset="0"/>
                </a:rPr>
                <a:t>)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2000" b="1" dirty="0">
                  <a:latin typeface="Courier New" panose="02070309020205020404" pitchFamily="49" charset="0"/>
                </a:rPr>
                <a:t>// ... class body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20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2000" b="1" dirty="0">
                  <a:latin typeface="Courier New" panose="02070309020205020404" pitchFamily="49" charset="0"/>
                </a:rPr>
                <a:t>};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5172" y="4622305"/>
            <a:ext cx="148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>
                <a:solidFill>
                  <a:srgbClr val="00206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 Battambang" panose="02000500000000020004" pitchFamily="2" charset="0"/>
              </a:rPr>
              <a:t>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725" y="417513"/>
            <a:ext cx="11951600" cy="714374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10. Anonymous Classes Example</a:t>
            </a:r>
            <a:endParaRPr lang="en-US" sz="3000" b="1" u="sng" dirty="0">
              <a:solidFill>
                <a:srgbClr val="000099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8893" y="1447800"/>
            <a:ext cx="8434387" cy="5410200"/>
            <a:chOff x="214313" y="1214438"/>
            <a:chExt cx="8434387" cy="5410200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14313" y="1214438"/>
              <a:ext cx="5399087" cy="3232150"/>
              <a:chOff x="295" y="799"/>
              <a:chExt cx="3401" cy="2036"/>
            </a:xfrm>
          </p:grpSpPr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295" y="799"/>
                <a:ext cx="3401" cy="203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public class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MyStack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private Vector items;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public Enumeration enumerator()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return new </a:t>
                </a:r>
                <a:r>
                  <a:rPr lang="en-US" altLang="en-US" sz="1200" b="1" u="sng" dirty="0">
                    <a:latin typeface="Courier New" panose="02070309020205020404" pitchFamily="49" charset="0"/>
                  </a:rPr>
                  <a:t>Enumeration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currentItem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items.size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 - 1;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public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boolean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hasMoreElements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  return (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currentItem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 &gt;= 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}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public Object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nextElement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  if (!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hasMoreElements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    throw new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NoSuchElementException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  else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    return 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items.elementAt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(</a:t>
                </a:r>
                <a:r>
                  <a:rPr lang="en-US" altLang="en-US" sz="1200" b="1" dirty="0" err="1">
                    <a:latin typeface="Courier New" panose="02070309020205020404" pitchFamily="49" charset="0"/>
                  </a:rPr>
                  <a:t>currentItem</a:t>
                </a:r>
                <a:r>
                  <a:rPr lang="en-US" altLang="en-US" sz="1200" b="1" dirty="0">
                    <a:latin typeface="Courier New" panose="02070309020205020404" pitchFamily="49" charset="0"/>
                  </a:rPr>
                  <a:t>--);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   }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 };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 }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Courier New" panose="02070309020205020404" pitchFamily="49" charset="0"/>
                  </a:rPr>
                  <a:t> ...</a:t>
                </a: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76" y="1162"/>
                <a:ext cx="2722" cy="1392"/>
              </a:xfrm>
              <a:custGeom>
                <a:avLst/>
                <a:gdLst>
                  <a:gd name="T0" fmla="*/ 499 w 2722"/>
                  <a:gd name="T1" fmla="*/ 0 h 1588"/>
                  <a:gd name="T2" fmla="*/ 2722 w 2722"/>
                  <a:gd name="T3" fmla="*/ 0 h 1588"/>
                  <a:gd name="T4" fmla="*/ 2722 w 2722"/>
                  <a:gd name="T5" fmla="*/ 425 h 1588"/>
                  <a:gd name="T6" fmla="*/ 0 w 2722"/>
                  <a:gd name="T7" fmla="*/ 425 h 1588"/>
                  <a:gd name="T8" fmla="*/ 0 w 2722"/>
                  <a:gd name="T9" fmla="*/ 24 h 1588"/>
                  <a:gd name="T10" fmla="*/ 499 w 2722"/>
                  <a:gd name="T11" fmla="*/ 24 h 1588"/>
                  <a:gd name="T12" fmla="*/ 499 w 2722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22"/>
                  <a:gd name="T22" fmla="*/ 0 h 1588"/>
                  <a:gd name="T23" fmla="*/ 2722 w 2722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22" h="1588">
                    <a:moveTo>
                      <a:pt x="499" y="0"/>
                    </a:moveTo>
                    <a:lnTo>
                      <a:pt x="2722" y="0"/>
                    </a:lnTo>
                    <a:lnTo>
                      <a:pt x="2722" y="1588"/>
                    </a:lnTo>
                    <a:lnTo>
                      <a:pt x="0" y="1588"/>
                    </a:lnTo>
                    <a:lnTo>
                      <a:pt x="0" y="91"/>
                    </a:lnTo>
                    <a:lnTo>
                      <a:pt x="499" y="91"/>
                    </a:lnTo>
                    <a:lnTo>
                      <a:pt x="499" y="0"/>
                    </a:lnTo>
                    <a:close/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</p:grp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71875" y="4500563"/>
              <a:ext cx="5076825" cy="21240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public class MyStack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private Vector items;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public Enumeration enumerator()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  return new MyStackEnumeration();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class MyStackEnumeration implements </a:t>
              </a:r>
              <a:r>
                <a:rPr lang="en-US" altLang="en-US" sz="1200" b="1" u="sng">
                  <a:latin typeface="Courier New" panose="02070309020205020404" pitchFamily="49" charset="0"/>
                </a:rPr>
                <a:t>Enumeration</a:t>
              </a:r>
              <a:r>
                <a:rPr lang="en-US" altLang="en-US" sz="1200" b="1">
                  <a:latin typeface="Courier New" panose="02070309020205020404" pitchFamily="49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  int currentItem = items.size() - 1;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  ...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 }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Courier New" panose="02070309020205020404" pitchFamily="49" charset="0"/>
                </a:rPr>
                <a:t> ...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857750" y="5000625"/>
              <a:ext cx="2000250" cy="428625"/>
            </a:xfrm>
            <a:prstGeom prst="ellipse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357688" y="5643563"/>
              <a:ext cx="3857625" cy="214312"/>
            </a:xfrm>
            <a:prstGeom prst="rect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ular Callout 13"/>
            <p:cNvSpPr>
              <a:spLocks noChangeArrowheads="1"/>
            </p:cNvSpPr>
            <p:nvPr/>
          </p:nvSpPr>
          <p:spPr bwMode="auto">
            <a:xfrm>
              <a:off x="5715000" y="4000500"/>
              <a:ext cx="2786063" cy="61277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400">
                  <a:latin typeface="Tahoma" panose="020B0604030504040204" pitchFamily="34" charset="0"/>
                </a:rPr>
                <a:t>Interface: Enumeration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400">
                  <a:latin typeface="Tahoma" panose="020B0604030504040204" pitchFamily="34" charset="0"/>
                </a:rPr>
                <a:t>Subclass: MyStackEnumeration</a:t>
              </a:r>
            </a:p>
          </p:txBody>
        </p:sp>
        <p:cxnSp>
          <p:nvCxnSpPr>
            <p:cNvPr id="12" name="Straight Arrow Connector 15"/>
            <p:cNvCxnSpPr>
              <a:cxnSpLocks noChangeShapeType="1"/>
            </p:cNvCxnSpPr>
            <p:nvPr/>
          </p:nvCxnSpPr>
          <p:spPr bwMode="auto">
            <a:xfrm rot="10800000">
              <a:off x="3786188" y="3714750"/>
              <a:ext cx="1928812" cy="121443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642938" y="3714750"/>
              <a:ext cx="214312" cy="428625"/>
            </a:xfrm>
            <a:prstGeom prst="ellipse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6858000" y="5000625"/>
              <a:ext cx="214313" cy="428625"/>
            </a:xfrm>
            <a:prstGeom prst="ellipse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8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7662" y="3886452"/>
            <a:ext cx="11020927" cy="232328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docs.oracle.com/javase/tutorial/java/javaOO/innerclasses.html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www.tutorialspoint.com/java/java_innerclasses.htm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www.javatpoint.com/java-inner-class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stackoverflow.com/questions/70324/java-inner-class-and-static-nested-class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www.javaworld.com/article/2077411/core-java/inner-classes.html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662" y="1600759"/>
            <a:ext cx="21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Reference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62" y="3517120"/>
            <a:ext cx="21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Reference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662" y="1970091"/>
            <a:ext cx="767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Java lesson </a:t>
            </a:r>
            <a:r>
              <a:rPr lang="en-US" dirty="0" smtClean="0">
                <a:solidFill>
                  <a:srgbClr val="00B0F0"/>
                </a:solidFill>
              </a:rPr>
              <a:t>khmer.pdf</a:t>
            </a:r>
          </a:p>
          <a:p>
            <a:pPr marL="285750" indent="-285750">
              <a:buClr>
                <a:srgbClr val="7030A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1.1.c. Introduction to Java Programming, Comprehensive.pdf</a:t>
            </a: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6543" y="1939650"/>
            <a:ext cx="71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កំពុងសោម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ទូច​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​សោភ័ណ្ណារ៉ា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ផន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គឹមសៀក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2040691"/>
            <a:ext cx="4265281" cy="5242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Nested Class</a:t>
            </a: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&amp; final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keyword</a:t>
            </a:r>
            <a:endParaRPr lang="km-KH" sz="220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km-KH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​​​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static inner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20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local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inner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20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anonymous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inner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109053" y="2040691"/>
            <a:ext cx="5718578" cy="3549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</a:t>
            </a:r>
            <a:r>
              <a:rPr lang="en-US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2200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Understands: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What &amp; How to static &amp; final?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What’s Nested class?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How many types of Nested class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How to use each type of Nested class</a:t>
            </a:r>
            <a:endParaRPr lang="en-US" sz="2200" dirty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627797"/>
            <a:ext cx="11924305" cy="51386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Static and Final Keyword</a:t>
            </a:r>
            <a:endParaRPr lang="km-KH" sz="3000" b="1" u="sng" dirty="0">
              <a:solidFill>
                <a:srgbClr val="0070C0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4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4506" y="1787858"/>
            <a:ext cx="11020927" cy="4650284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មានសារៈសំខាន់ចំពោះ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management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ហើយវាអាចប្រើជាមួយ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,method, 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មិនមែនជារបស់់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(class variable)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គឺវាជារបស់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 មិនសំរាប់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</a:p>
          <a:p>
            <a:pPr marL="240030" lvl="1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 ហើយវា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 memory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តែមួយដងតែប៉ុណ្ណោះ​(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save memory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call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មកប្រើដោយមិនចាំបាច់បង្កើត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</a:p>
          <a:p>
            <a:pPr lvl="2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non-static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ផ្ទាល់បានទេ</a:t>
            </a:r>
          </a:p>
          <a:p>
            <a:pPr lvl="2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&amp; super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ក៏មិនអាចប្រើក្នុង​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បានដែរ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5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6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</a:t>
            </a:r>
          </a:p>
          <a:p>
            <a:pPr marL="548640" lvl="2" indent="-342900">
              <a:spcBef>
                <a:spcPts val="1650"/>
              </a:spcBef>
              <a:buClr>
                <a:srgbClr val="FFC000"/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data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</a:t>
            </a:r>
          </a:p>
          <a:p>
            <a:pPr marL="548640" lvl="2" indent="-342900">
              <a:spcBef>
                <a:spcPts val="1650"/>
              </a:spcBef>
              <a:buClr>
                <a:srgbClr val="FFC000"/>
              </a:buClr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នៅ​ពេល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classloading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1" indent="-342900">
              <a:spcBef>
                <a:spcPts val="16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tatic class </a:t>
            </a:r>
          </a:p>
          <a:p>
            <a:pPr marL="548640" lvl="2" indent="-342900">
              <a:spcBef>
                <a:spcPts val="1650"/>
              </a:spcBef>
              <a:buClr>
                <a:srgbClr val="FFC000"/>
              </a:buClr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បានលុះត្រាតែវាជា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ហើយវាអាចធ្វើការ​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បានដោយមិនចាំបាច់មាន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class.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48640" lvl="2" indent="-342900">
              <a:spcBef>
                <a:spcPts val="1650"/>
              </a:spcBef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Static and final keyword</a:t>
            </a:r>
            <a:r>
              <a:rPr lang="en-US" sz="3200" b="1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(</a:t>
            </a:r>
            <a:r>
              <a:rPr lang="km-KH" sz="3200" b="1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ត</a:t>
            </a:r>
            <a:r>
              <a:rPr lang="en-US" sz="3200" b="1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6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239151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inal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restrict user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វាអាចប្រើជាមួយនិង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, method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</a:t>
            </a: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inal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មិនអាចកែប្រែតម្លៃបានទេ​(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មិនអាចឲ្យគេធ្វើការ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បាន​ទេ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មិន​អាចឲ្យមានការ​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inheritance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Static and final keyword</a:t>
            </a:r>
            <a:r>
              <a:rPr lang="en-US" sz="3200" b="1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(</a:t>
            </a:r>
            <a:r>
              <a:rPr lang="km-KH" sz="3200" b="1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ត</a:t>
            </a:r>
            <a:r>
              <a:rPr lang="en-US" sz="3200" b="1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78" y="379692"/>
            <a:ext cx="11801474" cy="76099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400" b="1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b="1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en-US" sz="2400" b="1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3000" b="1" u="sng" dirty="0" smtClean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Inner class</a:t>
            </a:r>
            <a:endParaRPr lang="en-US" sz="30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79545"/>
            <a:ext cx="11110709" cy="4418134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Inner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ត្រូវ​បានចាប់ផ្តើមមាននៅក្នុង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version 1.1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Inner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ដែល​គេបង្កើតវា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​ឡើង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មួយទៀត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គេប្រើប្រាស់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nested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ដើម្បីបង្ហាញទំនាក់ទំនងរវាង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class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ទំហំរបស់​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inner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ត្រូវបានកំណត់​​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Outer class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Inner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អាចចូល​ទៅ​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ទាំងអស់​​របស់​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Outer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រួមទាំង​​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private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ផងដែរ។ប៉ុន្តែ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Outer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ពុំមានសិទ្ធ​​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ទៅប្រើប្រាស់​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ណាមួយ​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Inner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បានទេ។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33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2. Inner class</a:t>
            </a:r>
            <a:endParaRPr lang="en-US" sz="3000" b="1" u="sng" dirty="0">
              <a:solidFill>
                <a:srgbClr val="003399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8778" y="1997242"/>
            <a:ext cx="10551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70000"/>
            </a:pPr>
            <a:r>
              <a:rPr lang="en-US" sz="2200" dirty="0" smtClean="0">
                <a:solidFill>
                  <a:srgbClr val="00B05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Inner class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អាចបង្កើត​បានតាមពីរបៀបគឺ</a:t>
            </a:r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static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&amp; </a:t>
            </a:r>
            <a:r>
              <a:rPr lang="en-US" sz="2200" dirty="0" smtClean="0">
                <a:solidFill>
                  <a:srgbClr val="6600CC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non-static</a:t>
            </a:r>
            <a:endParaRPr lang="km-KH" sz="2200" dirty="0" smtClean="0">
              <a:solidFill>
                <a:srgbClr val="6600CC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914400" lvl="1" indent="-45720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static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ដែលគេហៅវា​ថា​​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static nested class</a:t>
            </a:r>
          </a:p>
          <a:p>
            <a:pPr marL="914400" lvl="1" indent="-45720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200" dirty="0" smtClean="0">
                <a:solidFill>
                  <a:srgbClr val="6600CC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non-static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​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ដែលគេហៅវា​ថា​​</a:t>
            </a:r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inner class</a:t>
            </a:r>
            <a:endParaRPr lang="en-US" sz="22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28716" y="3469464"/>
            <a:ext cx="9001906" cy="3062146"/>
            <a:chOff x="1547813" y="4508500"/>
            <a:chExt cx="7272337" cy="180181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771775" y="4508500"/>
              <a:ext cx="3268663" cy="17938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public class </a:t>
              </a:r>
              <a:r>
                <a:rPr lang="en-US" altLang="en-US" sz="1400" b="1" dirty="0" err="1">
                  <a:latin typeface="Courier New" panose="02070309020205020404" pitchFamily="49" charset="0"/>
                </a:rPr>
                <a:t>MyRegularClass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987675" y="5013325"/>
              <a:ext cx="2417763" cy="73025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urier New" panose="02070309020205020404" pitchFamily="49" charset="0"/>
                </a:rPr>
                <a:t>class MyInnerClass {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urier New" panose="02070309020205020404" pitchFamily="49" charset="0"/>
                </a:rPr>
                <a:t>   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47813" y="4797425"/>
              <a:ext cx="1154112" cy="288925"/>
            </a:xfrm>
            <a:prstGeom prst="wedgeRectCallout">
              <a:avLst>
                <a:gd name="adj1" fmla="val 39685"/>
                <a:gd name="adj2" fmla="val -100000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Outer class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979613" y="5589588"/>
              <a:ext cx="1154112" cy="288925"/>
            </a:xfrm>
            <a:prstGeom prst="wedgeRectCallout">
              <a:avLst>
                <a:gd name="adj1" fmla="val 54125"/>
                <a:gd name="adj2" fmla="val -137361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Inner class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940425" y="4797425"/>
              <a:ext cx="2879725" cy="863600"/>
            </a:xfrm>
            <a:prstGeom prst="wedgeRectCallout">
              <a:avLst>
                <a:gd name="adj1" fmla="val -71005"/>
                <a:gd name="adj2" fmla="val -5884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Inner class: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Complete access to the fields and methods of its enclosing class, including those declared private</a:t>
              </a: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572000" y="4941888"/>
              <a:ext cx="1008063" cy="719137"/>
            </a:xfrm>
            <a:custGeom>
              <a:avLst/>
              <a:gdLst>
                <a:gd name="T0" fmla="*/ 0 w 635"/>
                <a:gd name="T1" fmla="*/ 2147483646 h 453"/>
                <a:gd name="T2" fmla="*/ 2147483646 w 635"/>
                <a:gd name="T3" fmla="*/ 2147483646 h 453"/>
                <a:gd name="T4" fmla="*/ 2147483646 w 635"/>
                <a:gd name="T5" fmla="*/ 0 h 453"/>
                <a:gd name="T6" fmla="*/ 2147483646 w 635"/>
                <a:gd name="T7" fmla="*/ 0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53"/>
                <a:gd name="T14" fmla="*/ 635 w 635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53">
                  <a:moveTo>
                    <a:pt x="0" y="453"/>
                  </a:moveTo>
                  <a:lnTo>
                    <a:pt x="635" y="453"/>
                  </a:lnTo>
                  <a:lnTo>
                    <a:pt x="635" y="0"/>
                  </a:lnTo>
                  <a:lnTo>
                    <a:pt x="181" y="0"/>
                  </a:ln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4716463" y="5805488"/>
              <a:ext cx="3384550" cy="504825"/>
            </a:xfrm>
            <a:prstGeom prst="wedgeRectCallout">
              <a:avLst>
                <a:gd name="adj1" fmla="val -30347"/>
                <a:gd name="adj2" fmla="val -90250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.class created for the inner class: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MyRegularClass$MyInnerClass.class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200" b="1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7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447947"/>
            <a:ext cx="11869713" cy="751491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 Inner class ( </a:t>
            </a:r>
            <a:r>
              <a:rPr lang="en-US" sz="3000" b="1" u="sng" dirty="0" smtClean="0">
                <a:solidFill>
                  <a:schemeClr val="accent4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static </a:t>
            </a:r>
            <a:r>
              <a:rPr lang="en-US" sz="3000" b="1" u="sng" dirty="0" smtClean="0">
                <a:solidFill>
                  <a:srgbClr val="000099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)</a:t>
            </a:r>
            <a:endParaRPr lang="en-US" sz="3000" b="1" u="sng" dirty="0">
              <a:solidFill>
                <a:srgbClr val="000099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821" y="1457106"/>
            <a:ext cx="7413518" cy="2778026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endParaRPr lang="en-US" sz="2200" b="1" dirty="0">
              <a:solidFill>
                <a:schemeClr val="accent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ទាំងឡាយណាដែលត្រូវបានបង្កើតដោយភ្ជាប់ជា​មួយ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modifier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access non static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បាន​ទេ​អាចបានតែ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ប៉ុណោះ។អាច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ប៉ុណោះ។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2496" y="1536347"/>
            <a:ext cx="4824413" cy="3378200"/>
            <a:chOff x="3735791" y="861545"/>
            <a:chExt cx="4824413" cy="3378200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3735791" y="861545"/>
              <a:ext cx="3960813" cy="33782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public class </a:t>
              </a:r>
              <a:r>
                <a:rPr lang="en-US" sz="1200" b="1" dirty="0" err="1" smtClean="0">
                  <a:latin typeface="Courier New" pitchFamily="49" charset="0"/>
                </a:rPr>
                <a:t>MyOuter</a:t>
              </a:r>
              <a:r>
                <a:rPr lang="en-US" sz="1200" b="1" dirty="0" smtClean="0">
                  <a:latin typeface="Courier New" pitchFamily="49" charset="0"/>
                </a:rPr>
                <a:t> {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</a:t>
              </a:r>
              <a:r>
                <a:rPr lang="en-US" sz="1200" b="1" dirty="0" err="1" smtClean="0">
                  <a:latin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</a:rPr>
                <a:t> x;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static </a:t>
              </a:r>
              <a:r>
                <a:rPr lang="en-US" sz="1200" b="1" dirty="0" err="1" smtClean="0">
                  <a:latin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</a:rPr>
                <a:t> y = 100;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public </a:t>
              </a:r>
              <a:r>
                <a:rPr lang="en-US" sz="1200" b="1" u="sng" dirty="0" smtClean="0">
                  <a:latin typeface="Courier New" pitchFamily="49" charset="0"/>
                </a:rPr>
                <a:t>static</a:t>
              </a:r>
              <a:r>
                <a:rPr lang="en-US" sz="1200" b="1" dirty="0" smtClean="0">
                  <a:latin typeface="Courier New" pitchFamily="49" charset="0"/>
                </a:rPr>
                <a:t> class </a:t>
              </a:r>
              <a:r>
                <a:rPr lang="en-US" sz="1200" b="1" dirty="0" err="1" smtClean="0">
                  <a:latin typeface="Courier New" pitchFamily="49" charset="0"/>
                </a:rPr>
                <a:t>MyNested</a:t>
              </a:r>
              <a:r>
                <a:rPr lang="en-US" sz="1200" b="1" dirty="0" smtClean="0">
                  <a:latin typeface="Courier New" pitchFamily="49" charset="0"/>
                </a:rPr>
                <a:t> {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public </a:t>
              </a:r>
              <a:r>
                <a:rPr lang="en-US" sz="1200" b="1" dirty="0" err="1" smtClean="0">
                  <a:latin typeface="Courier New" pitchFamily="49" charset="0"/>
                </a:rPr>
                <a:t>MyNested</a:t>
              </a:r>
              <a:r>
                <a:rPr lang="en-US" sz="1200" b="1" dirty="0" smtClean="0">
                  <a:latin typeface="Courier New" pitchFamily="49" charset="0"/>
                </a:rPr>
                <a:t>() { 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  </a:t>
              </a:r>
              <a:r>
                <a:rPr lang="en-US" sz="1200" b="1" dirty="0" err="1" smtClean="0">
                  <a:latin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</a:rPr>
                <a:t>(“constructor"); 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public void  </a:t>
              </a:r>
              <a:r>
                <a:rPr lang="en-US" sz="1200" b="1" dirty="0" err="1" smtClean="0">
                  <a:latin typeface="Courier New" pitchFamily="49" charset="0"/>
                </a:rPr>
                <a:t>instanceMethod</a:t>
              </a:r>
              <a:r>
                <a:rPr lang="en-US" sz="1200" b="1" dirty="0" smtClean="0">
                  <a:latin typeface="Courier New" pitchFamily="49" charset="0"/>
                </a:rPr>
                <a:t>() {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  </a:t>
              </a:r>
              <a:r>
                <a:rPr lang="en-US" sz="1200" b="1" dirty="0" err="1" smtClean="0">
                  <a:latin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</a:rPr>
                <a:t>("Nested");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  //</a:t>
              </a:r>
              <a:r>
                <a:rPr lang="en-US" sz="1200" b="1" dirty="0" err="1" smtClean="0">
                  <a:latin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</a:rPr>
                <a:t>("x=" + x); 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  </a:t>
              </a:r>
              <a:r>
                <a:rPr lang="en-US" sz="1200" b="1" dirty="0" err="1" smtClean="0">
                  <a:latin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</a:rPr>
                <a:t>("y=" + y);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}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public void method() {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</a:t>
              </a:r>
              <a:r>
                <a:rPr lang="en-US" sz="1200" b="1" dirty="0" err="1" smtClean="0">
                  <a:latin typeface="Courier New" pitchFamily="49" charset="0"/>
                </a:rPr>
                <a:t>MyNested</a:t>
              </a:r>
              <a:r>
                <a:rPr lang="en-US" sz="1200" b="1" dirty="0" smtClean="0">
                  <a:latin typeface="Courier New" pitchFamily="49" charset="0"/>
                </a:rPr>
                <a:t> n = new </a:t>
              </a:r>
              <a:r>
                <a:rPr lang="en-US" sz="1200" b="1" dirty="0" err="1" smtClean="0">
                  <a:latin typeface="Courier New" pitchFamily="49" charset="0"/>
                </a:rPr>
                <a:t>MyNested</a:t>
              </a:r>
              <a:r>
                <a:rPr lang="en-US" sz="1200" b="1" dirty="0" smtClean="0">
                  <a:latin typeface="Courier New" pitchFamily="49" charset="0"/>
                </a:rPr>
                <a:t>();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  </a:t>
              </a:r>
              <a:r>
                <a:rPr lang="en-US" sz="1200" b="1" dirty="0" err="1" smtClean="0">
                  <a:latin typeface="Courier New" pitchFamily="49" charset="0"/>
                </a:rPr>
                <a:t>n.instanceMethod</a:t>
              </a:r>
              <a:r>
                <a:rPr lang="en-US" sz="1200" b="1" dirty="0" smtClean="0">
                  <a:latin typeface="Courier New" pitchFamily="49" charset="0"/>
                </a:rPr>
                <a:t>();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  }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951691" y="1437808"/>
              <a:ext cx="3671888" cy="1871662"/>
            </a:xfrm>
            <a:prstGeom prst="rect">
              <a:avLst/>
            </a:prstGeom>
            <a:noFill/>
            <a:ln w="25400" algn="ctr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7120341" y="2085508"/>
              <a:ext cx="1439863" cy="431800"/>
            </a:xfrm>
            <a:prstGeom prst="wedgeRectCallout">
              <a:avLst>
                <a:gd name="adj1" fmla="val -47352"/>
                <a:gd name="adj2" fmla="val 106616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 dirty="0">
                  <a:latin typeface="Tahoma" panose="020B0604030504040204" pitchFamily="34" charset="0"/>
                </a:rPr>
                <a:t>Can access to static members</a:t>
              </a:r>
            </a:p>
          </p:txBody>
        </p:sp>
        <p:sp>
          <p:nvSpPr>
            <p:cNvPr id="16" name="AutoShape 28"/>
            <p:cNvSpPr>
              <a:spLocks noChangeArrowheads="1"/>
            </p:cNvSpPr>
            <p:nvPr/>
          </p:nvSpPr>
          <p:spPr bwMode="auto">
            <a:xfrm>
              <a:off x="6039254" y="3741270"/>
              <a:ext cx="1439862" cy="431800"/>
            </a:xfrm>
            <a:prstGeom prst="wedgeRectCallout">
              <a:avLst>
                <a:gd name="adj1" fmla="val -38093"/>
                <a:gd name="adj2" fmla="val -87866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 dirty="0">
                  <a:latin typeface="Tahoma" panose="020B0604030504040204" pitchFamily="34" charset="0"/>
                </a:rPr>
                <a:t>Create a new instance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38422" y="4235132"/>
            <a:ext cx="5006264" cy="2433638"/>
            <a:chOff x="7983941" y="1725145"/>
            <a:chExt cx="5006264" cy="2433638"/>
          </a:xfrm>
        </p:grpSpPr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8847541" y="1725145"/>
              <a:ext cx="3311525" cy="647700"/>
            </a:xfrm>
            <a:prstGeom prst="wedgeRectCallout">
              <a:avLst>
                <a:gd name="adj1" fmla="val -27852"/>
                <a:gd name="adj2" fmla="val 65194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Don’t need to instantiate an instance of the outer class, like the other static member variable (MyOuter.y)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7983941" y="2588745"/>
              <a:ext cx="4368800" cy="157003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NZ" sz="1200" b="1" dirty="0" smtClean="0">
                  <a:latin typeface="Courier New" pitchFamily="49" charset="0"/>
                </a:rPr>
                <a:t>// called from any other classes </a:t>
              </a:r>
            </a:p>
            <a:p>
              <a:pPr eaLnBrk="1" hangingPunct="1">
                <a:defRPr/>
              </a:pPr>
              <a:r>
                <a:rPr lang="en-US" sz="1200" b="1" dirty="0" err="1" smtClean="0">
                  <a:latin typeface="Courier New" pitchFamily="49" charset="0"/>
                </a:rPr>
                <a:t>MyOuter.MyNested</a:t>
              </a:r>
              <a:r>
                <a:rPr lang="en-US" sz="1200" b="1" dirty="0" smtClean="0">
                  <a:latin typeface="Courier New" pitchFamily="49" charset="0"/>
                </a:rPr>
                <a:t> n2 = new </a:t>
              </a:r>
              <a:r>
                <a:rPr lang="en-US" sz="1200" b="1" u="sng" dirty="0" err="1" smtClean="0">
                  <a:latin typeface="Courier New" pitchFamily="49" charset="0"/>
                </a:rPr>
                <a:t>MyOuter.MyNested</a:t>
              </a:r>
              <a:r>
                <a:rPr lang="en-US" sz="1200" b="1" dirty="0" smtClean="0">
                  <a:latin typeface="Courier New" pitchFamily="49" charset="0"/>
                </a:rPr>
                <a:t>();</a:t>
              </a:r>
            </a:p>
            <a:p>
              <a:pPr eaLnBrk="1" hangingPunct="1">
                <a:defRPr/>
              </a:pPr>
              <a:r>
                <a:rPr lang="en-US" sz="1200" b="1" dirty="0" smtClean="0">
                  <a:latin typeface="Courier New" pitchFamily="49" charset="0"/>
                </a:rPr>
                <a:t>n2.instanceMethod(); </a:t>
              </a:r>
            </a:p>
            <a:p>
              <a:pPr eaLnBrk="1" hangingPunct="1">
                <a:defRPr/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1" hangingPunct="1">
                <a:defRPr/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1" hangingPunct="1">
                <a:defRPr/>
              </a:pPr>
              <a:r>
                <a:rPr lang="en-NZ" sz="1200" b="1" dirty="0" smtClean="0">
                  <a:latin typeface="Courier New" pitchFamily="49" charset="0"/>
                </a:rPr>
                <a:t>// 1) within the outer class</a:t>
              </a:r>
            </a:p>
            <a:p>
              <a:pPr eaLnBrk="1" hangingPunct="1">
                <a:defRPr/>
              </a:pPr>
              <a:r>
                <a:rPr lang="en-NZ" sz="1200" b="1" dirty="0" err="1" smtClean="0">
                  <a:latin typeface="Courier New" pitchFamily="49" charset="0"/>
                </a:rPr>
                <a:t>MyNested</a:t>
              </a:r>
              <a:r>
                <a:rPr lang="en-NZ" sz="1200" b="1" dirty="0" smtClean="0">
                  <a:latin typeface="Courier New" pitchFamily="49" charset="0"/>
                </a:rPr>
                <a:t> n1 = new </a:t>
              </a:r>
              <a:r>
                <a:rPr lang="en-NZ" sz="1200" b="1" dirty="0" err="1" smtClean="0">
                  <a:latin typeface="Courier New" pitchFamily="49" charset="0"/>
                </a:rPr>
                <a:t>MyNested</a:t>
              </a:r>
              <a:r>
                <a:rPr lang="en-NZ" sz="1200" b="1" dirty="0" smtClean="0">
                  <a:latin typeface="Courier New" pitchFamily="49" charset="0"/>
                </a:rPr>
                <a:t>();</a:t>
              </a:r>
            </a:p>
            <a:p>
              <a:pPr eaLnBrk="1" hangingPunct="1">
                <a:defRPr/>
              </a:pPr>
              <a:r>
                <a:rPr lang="en-NZ" sz="1200" b="1" dirty="0" smtClean="0">
                  <a:latin typeface="Courier New" pitchFamily="49" charset="0"/>
                </a:rPr>
                <a:t>n1.instanceMethod();</a:t>
              </a:r>
              <a:endParaRPr lang="en-US" sz="1200" b="1" dirty="0" smtClean="0">
                <a:latin typeface="Courier New" pitchFamily="49" charset="0"/>
              </a:endParaRPr>
            </a:p>
          </p:txBody>
        </p:sp>
        <p:sp>
          <p:nvSpPr>
            <p:cNvPr id="19" name="AutoShape 33"/>
            <p:cNvSpPr>
              <a:spLocks noChangeArrowheads="1"/>
            </p:cNvSpPr>
            <p:nvPr/>
          </p:nvSpPr>
          <p:spPr bwMode="auto">
            <a:xfrm>
              <a:off x="10974080" y="3655545"/>
              <a:ext cx="2016125" cy="503238"/>
            </a:xfrm>
            <a:prstGeom prst="wedgeRectCallout">
              <a:avLst>
                <a:gd name="adj1" fmla="val -98216"/>
                <a:gd name="adj2" fmla="val 27378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 dirty="0">
                  <a:latin typeface="Tahoma" panose="020B0604030504040204" pitchFamily="34" charset="0"/>
                </a:rPr>
                <a:t>It creates an instance of the Nested class</a:t>
              </a: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9784166" y="3093570"/>
              <a:ext cx="2592388" cy="431800"/>
            </a:xfrm>
            <a:prstGeom prst="wedgeRectCallout">
              <a:avLst>
                <a:gd name="adj1" fmla="val 9523"/>
                <a:gd name="adj2" fmla="val -75736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200" b="1">
                  <a:latin typeface="Tahoma" panose="020B0604030504040204" pitchFamily="34" charset="0"/>
                </a:rPr>
                <a:t>Outside the outer class, access it by its outer class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4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1748</Words>
  <Application>Microsoft Office PowerPoint</Application>
  <PresentationFormat>Widescreen</PresentationFormat>
  <Paragraphs>324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Microsoft YaHei UI</vt:lpstr>
      <vt:lpstr>MS PMincho</vt:lpstr>
      <vt:lpstr>Arial</vt:lpstr>
      <vt:lpstr>Courier New</vt:lpstr>
      <vt:lpstr>DaunPenh</vt:lpstr>
      <vt:lpstr>Kh Battambang</vt:lpstr>
      <vt:lpstr>Khmer OS Battambang</vt:lpstr>
      <vt:lpstr>Khmer OS Muol Light</vt:lpstr>
      <vt:lpstr>Tahoma</vt:lpstr>
      <vt:lpstr>Times New Roman</vt:lpstr>
      <vt:lpstr>Wingdings</vt:lpstr>
      <vt:lpstr>TS102922647</vt:lpstr>
      <vt:lpstr>PowerPoint Presentation</vt:lpstr>
      <vt:lpstr>ថ្នាក់ កំពុងសោម</vt:lpstr>
      <vt:lpstr>មាតិកា</vt:lpstr>
      <vt:lpstr>Static and Final Keyword</vt:lpstr>
      <vt:lpstr>PowerPoint Presentation</vt:lpstr>
      <vt:lpstr>PowerPoint Presentation</vt:lpstr>
      <vt:lpstr>1. អំពី: Inner class</vt:lpstr>
      <vt:lpstr>2. Inner class</vt:lpstr>
      <vt:lpstr>3. Inner class ( static )</vt:lpstr>
      <vt:lpstr>4.Inner class ( static ) Accessing Methods and Fields</vt:lpstr>
      <vt:lpstr>5. non-static inner class (Inner class )</vt:lpstr>
      <vt:lpstr>6. Member Classes</vt:lpstr>
      <vt:lpstr>7. Local Classes</vt:lpstr>
      <vt:lpstr>8. Local Class Example</vt:lpstr>
      <vt:lpstr>9. Anonymous Classes</vt:lpstr>
      <vt:lpstr>10. Anonymous Classes Example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2016-04-25T18:55:16Z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