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503" r:id="rId3"/>
    <p:sldId id="505" r:id="rId4"/>
    <p:sldId id="512" r:id="rId5"/>
    <p:sldId id="517" r:id="rId6"/>
    <p:sldId id="518" r:id="rId7"/>
    <p:sldId id="519" r:id="rId8"/>
    <p:sldId id="520" r:id="rId9"/>
    <p:sldId id="521" r:id="rId10"/>
    <p:sldId id="522" r:id="rId11"/>
    <p:sldId id="531" r:id="rId12"/>
    <p:sldId id="523" r:id="rId13"/>
    <p:sldId id="524" r:id="rId14"/>
    <p:sldId id="525" r:id="rId15"/>
    <p:sldId id="516" r:id="rId16"/>
    <p:sldId id="526" r:id="rId17"/>
    <p:sldId id="527" r:id="rId18"/>
    <p:sldId id="528" r:id="rId19"/>
    <p:sldId id="529" r:id="rId20"/>
    <p:sldId id="530" r:id="rId21"/>
    <p:sldId id="42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3399"/>
    <a:srgbClr val="552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66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25-Apr-16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25-Apr-16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25-Apr-16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25-Apr-16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25-Apr-16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25-Apr-16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25-Apr-16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innerclasses.html" TargetMode="External"/><Relationship Id="rId2" Type="http://schemas.openxmlformats.org/officeDocument/2006/relationships/hyperlink" Target="http://www.tutorialspoint.com/java/java_innerclasses.ht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14994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លុន សុវឌ្ឈនា</a:t>
            </a: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 រ​ដ្ឋ ​ភារម្យ</a:t>
            </a:r>
            <a:endParaRPr lang="en-US" sz="1500" b="1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799736" cy="616676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m-KH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inner class</a:t>
            </a:r>
            <a:endParaRPr lang="en-US" sz="1100" b="1" dirty="0">
              <a:solidFill>
                <a:srgbClr val="00B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៤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16" y="1686604"/>
            <a:ext cx="8558212" cy="481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0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799736" cy="616676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m-KH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inner class</a:t>
            </a:r>
            <a:endParaRPr lang="en-US" sz="1100" b="1" dirty="0">
              <a:solidFill>
                <a:srgbClr val="00B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៤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350351" y="2101134"/>
            <a:ext cx="1096700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Why nested class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It is a way of logically grouping classes that are only used in one </a:t>
            </a:r>
            <a:r>
              <a:rPr lang="en-US" sz="2200" dirty="0" smtClean="0"/>
              <a:t>place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It increases </a:t>
            </a:r>
            <a:r>
              <a:rPr lang="en-US" sz="2200" dirty="0" smtClean="0"/>
              <a:t>encapsulation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It </a:t>
            </a:r>
            <a:r>
              <a:rPr lang="en-US" sz="2200" dirty="0"/>
              <a:t>can lead to more readable and maintainable code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3"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0654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799736" cy="616676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m-KH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inner </a:t>
            </a:r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endParaRPr lang="en-US" sz="1100" b="1" dirty="0">
              <a:solidFill>
                <a:srgbClr val="00B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៤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-848139" y="1899265"/>
            <a:ext cx="130401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endParaRPr lang="km-KH" sz="2400" dirty="0" smtClean="0">
              <a:solidFill>
                <a:schemeClr val="accent1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200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មិនអាចធ្វើការដោយផ្ទាល់ជាមួយ</a:t>
            </a:r>
            <a:r>
              <a:rPr lang="en-US" sz="2200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instance variables and methods </a:t>
            </a:r>
            <a:r>
              <a:rPr lang="km-KH" sz="2200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200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outer class</a:t>
            </a:r>
            <a:r>
              <a:rPr lang="km-KH" sz="2200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របស់វា។</a:t>
            </a:r>
            <a:endParaRPr lang="en-US" sz="2200" dirty="0" smtClean="0">
              <a:solidFill>
                <a:schemeClr val="tx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200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ប្រើប្រាស់ </a:t>
            </a:r>
            <a:r>
              <a:rPr lang="en-US" sz="2200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reference </a:t>
            </a:r>
            <a:r>
              <a:rPr lang="km-KH" sz="2200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ដើម្បីធ្វើការជាមួយ</a:t>
            </a:r>
            <a:r>
              <a:rPr lang="en-US" sz="2200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instance member</a:t>
            </a:r>
            <a:r>
              <a:rPr lang="km-KH" sz="220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របស់</a:t>
            </a:r>
            <a:r>
              <a:rPr lang="en-US" sz="220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outer </a:t>
            </a:r>
            <a:r>
              <a:rPr lang="en-US" sz="2200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200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របស់វា។</a:t>
            </a:r>
            <a:endParaRPr lang="en-US" sz="2200" dirty="0" smtClean="0">
              <a:solidFill>
                <a:schemeClr val="tx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200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km-KH" sz="220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កម្មសិទ្ធ របស់</a:t>
            </a:r>
            <a:r>
              <a:rPr lang="en-US" sz="220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outer class</a:t>
            </a:r>
            <a:r>
              <a:rPr lang="km-KH" sz="220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របស់វា</a:t>
            </a:r>
            <a:r>
              <a:rPr lang="en-US" sz="2200" dirty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Work </a:t>
            </a:r>
            <a:r>
              <a:rPr lang="en-US" sz="2200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directly with all static variables and methods of it’s outer class.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200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ដូចទៅនឹង</a:t>
            </a:r>
            <a:r>
              <a:rPr lang="en-US" sz="2200" dirty="0" smtClean="0">
                <a:solidFill>
                  <a:schemeClr val="tx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top-level class (Normal class).</a:t>
            </a:r>
          </a:p>
          <a:p>
            <a:pPr lvl="3">
              <a:lnSpc>
                <a:spcPct val="150000"/>
              </a:lnSpc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799736" cy="616676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m-KH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and Final keywor</a:t>
            </a:r>
            <a:r>
              <a:rPr lang="en-US" sz="30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</a:t>
            </a:r>
            <a:endParaRPr lang="en-US" sz="1100" b="1" dirty="0">
              <a:solidFill>
                <a:srgbClr val="00B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៤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783081"/>
            <a:ext cx="1182093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2200" b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</a:p>
          <a:p>
            <a:pPr lvl="3">
              <a:lnSpc>
                <a:spcPct val="150000"/>
              </a:lnSpc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class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OuterClass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static class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StaticNestedClass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……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…….</a:t>
            </a:r>
          </a:p>
          <a:p>
            <a:pPr lvl="2">
              <a:lnSpc>
                <a:spcPct val="150000"/>
              </a:lnSpc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}</a:t>
            </a:r>
          </a:p>
          <a:p>
            <a:pPr lvl="2">
              <a:lnSpc>
                <a:spcPct val="150000"/>
              </a:lnSpc>
            </a:pPr>
            <a:r>
              <a:rPr lang="en-US" sz="2200" b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Using</a:t>
            </a:r>
          </a:p>
          <a:p>
            <a:pPr lvl="2">
              <a:lnSpc>
                <a:spcPct val="150000"/>
              </a:lnSpc>
            </a:pP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OuterClass.StaticNestedClass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nestedObject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 new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OuterClass.StaticNestedClass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5925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B050"/>
                </a:solidFill>
              </a:rPr>
              <a:t>Local inner class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rgbClr val="92D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 inner class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5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5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ដែលត្រូវបានបង្កើតទ្បើងនៅក្នុង</a:t>
            </a:r>
            <a:r>
              <a:rPr lang="en-US" sz="205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scope </a:t>
            </a:r>
            <a:r>
              <a:rPr lang="km-KH" sz="205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05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205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មួយហៅថា</a:t>
            </a:r>
            <a:r>
              <a:rPr lang="en-US" sz="205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local inner </a:t>
            </a:r>
            <a:r>
              <a:rPr lang="en-US" sz="205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បើ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សិន យើងចង់ប្រើប្រាស់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ដែលនៅក្នុង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inner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យើងត្រូវការបងើ្កត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</a:p>
          <a:p>
            <a:pPr marL="240030" lvl="1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inner class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នៅក្នុង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scope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នៃ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ដែលជារបស់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outer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class.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8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B050"/>
                </a:solidFill>
              </a:rPr>
              <a:t>Local inner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31498"/>
            <a:ext cx="8375374" cy="47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B050"/>
                </a:solidFill>
              </a:rPr>
              <a:t>Local inner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484244"/>
            <a:ext cx="11020927" cy="5373756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1) Local inner class cannot be invoked from outside the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</a:p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2) Local inner class cannot access non-final local variable till JDK 1.7. Since JDK 1.8, 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it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is possible to access the non-final local variable in local inner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07" y="2970750"/>
            <a:ext cx="8530567" cy="388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2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B050"/>
                </a:solidFill>
              </a:rPr>
              <a:t>Anonymous inner Class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rgbClr val="92D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 inner Class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ដែលបង្កើតឡើងដើម្បីយក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ទៅប្រើប្រាស់ជាមួយ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implementation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ណាមួយបណ្តោះអាសន្ន។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rgbClr val="92D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 Inner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ត្រូវបានប្រកាសដោយមិនមានឈ្មោះ។ វាត្រូវបានប្រកាស និងបង្កើត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ក្នុងពេលតែមួយ។ ជាទូទៅគេប្រើប្រាស់វាដើម្បី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Override 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ផ្សេងៗទៀត។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15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 Inner Class</a:t>
            </a:r>
            <a:endParaRPr lang="en-US" sz="2800" dirty="0">
              <a:solidFill>
                <a:srgbClr val="00B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802296"/>
            <a:ext cx="11020927" cy="4281003"/>
          </a:xfrm>
        </p:spPr>
        <p:txBody>
          <a:bodyPr>
            <a:noAutofit/>
          </a:bodyPr>
          <a:lstStyle/>
          <a:p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 Syntax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AnonymousInner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an_inner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AnonymousInner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public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my_method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........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........</a:t>
            </a:r>
          </a:p>
          <a:p>
            <a:pPr marL="0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}	    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};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3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m-KH" sz="28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ឯកសាយោង</a:t>
            </a:r>
            <a:endParaRPr lang="en-US" sz="2800" b="1" dirty="0">
              <a:solidFill>
                <a:srgbClr val="00B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</a:t>
            </a:r>
            <a:r>
              <a:rPr lang="en-US" u="sng" dirty="0" smtClean="0">
                <a:hlinkClick r:id="rId2"/>
              </a:rPr>
              <a:t>www.tutorialspoint.com/java/java_innerclasses.htm</a:t>
            </a:r>
            <a:endParaRPr lang="en-US" u="sng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docs.oracle.com/javase/tutorial/java/javaOO/innerclasses.html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799736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កំពង់សោម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760021" y="2375065"/>
            <a:ext cx="71776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៖​ </a:t>
            </a:r>
            <a:r>
              <a:rPr lang="en-US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Nested Class</a:t>
            </a:r>
            <a:r>
              <a:rPr lang="km-KH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18020" y="3390728"/>
            <a:ext cx="213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4356" y="3967809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សុខ​​ ប៉ូឡែន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សុខ​ ចន្នី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ឌីម​ ដាង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គីម​ ឆេង</a:t>
            </a:r>
            <a:endParaRPr lang="en-US" sz="1650" dirty="0" smtClean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រ៉ន រិត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មាតិការ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1318160" y="1774885"/>
            <a:ext cx="8662601" cy="3565741"/>
          </a:xfrm>
          <a:ln>
            <a:solidFill>
              <a:srgbClr val="6600CC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92D050"/>
                </a:solidFill>
                <a:latin typeface="Khmer OS Battambang" pitchFamily="2" charset="0"/>
                <a:cs typeface="Khmer OS Battambang" pitchFamily="2" charset="0"/>
              </a:rPr>
              <a:t> Nested Class</a:t>
            </a:r>
            <a:endParaRPr lang="en-US" sz="2400" dirty="0">
              <a:solidFill>
                <a:srgbClr val="92D05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Static &amp; Final Keyword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Static inner class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Local inner class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Anonymous inner class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m-KH" sz="225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1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799736" cy="616676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m-KH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keywor</a:t>
            </a:r>
            <a:r>
              <a:rPr lang="en-US" sz="30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</a:t>
            </a:r>
            <a:endParaRPr lang="en-US" sz="1100" b="1" dirty="0">
              <a:solidFill>
                <a:srgbClr val="00B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៤</a:t>
            </a:r>
            <a:endParaRPr 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670560" y="1524000"/>
            <a:ext cx="11033760" cy="4666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អ្វីទៅជា​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keyword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 word </a:t>
            </a:r>
            <a:r>
              <a:rPr lang="en-US" sz="2200" b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2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មួយដែលប្រើប្រាស់សម្រាប់ដាក់នៅពីមុខ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Class’s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Members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ដើម្បីឲ្យពួកវាក្លាយទៅជាកម្មសិទ្ធរបស់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ហើយវានឹងផ្តល់លក្ខណៈដូចគ្នារួមទៅឲគ្រប់រាល់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របស់វា។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can be:</a:t>
            </a:r>
          </a:p>
          <a:p>
            <a:pPr marL="1828800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(also known as class </a:t>
            </a:r>
            <a:r>
              <a:rPr 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variable)</a:t>
            </a:r>
            <a:endParaRPr lang="km-KH" sz="2200" dirty="0" smtClean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828800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(also known as class </a:t>
            </a:r>
            <a:r>
              <a:rPr 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method)</a:t>
            </a:r>
            <a:endParaRPr lang="km-KH" sz="2200" dirty="0" smtClean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828800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Block</a:t>
            </a:r>
            <a:endParaRPr lang="km-KH" sz="2200" dirty="0" smtClean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828800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nested 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endParaRPr lang="km-KH" sz="2200" dirty="0" smtClean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1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799736" cy="616676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m-KH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and Final keywor</a:t>
            </a:r>
            <a:r>
              <a:rPr lang="en-US" sz="30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</a:t>
            </a:r>
            <a:endParaRPr lang="en-US" sz="1100" b="1" dirty="0">
              <a:solidFill>
                <a:srgbClr val="00B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៤</a:t>
            </a:r>
            <a:endParaRPr lang="en-US" sz="3000" dirty="0"/>
          </a:p>
        </p:txBody>
      </p:sp>
      <p:pic>
        <p:nvPicPr>
          <p:cNvPr id="2050" name="Picture 2" descr="Static Vari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91" y="1841720"/>
            <a:ext cx="5844209" cy="425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0351" y="3684104"/>
            <a:ext cx="65540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</a:t>
            </a: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 [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modifier</a:t>
            </a: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varName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000" i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Using</a:t>
            </a: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: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ClassName.varName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lass a{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 static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x;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……}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System.out.print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(“x=”+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a.x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  <a:endParaRPr lang="km-KH" sz="2000" dirty="0">
              <a:solidFill>
                <a:schemeClr val="accent1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351" y="1467681"/>
            <a:ext cx="59974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</a:t>
            </a:r>
            <a:r>
              <a:rPr lang="en-US" sz="2400" dirty="0">
                <a:solidFill>
                  <a:srgbClr val="92D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  <a:endParaRPr lang="km-KH" sz="2400" dirty="0" smtClean="0">
              <a:solidFill>
                <a:srgbClr val="92D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ចំណេញ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អាចប្រើប្រាស់បានជាមួយ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Methods</a:t>
            </a:r>
            <a:endParaRPr lang="km-KH" sz="2200" dirty="0" smtClean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70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799736" cy="616676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and Final keywor</a:t>
            </a:r>
            <a:r>
              <a:rPr lang="en-US" sz="30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</a:t>
            </a:r>
            <a:endParaRPr lang="en-US" sz="1100" b="1" dirty="0">
              <a:solidFill>
                <a:srgbClr val="00B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៤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621132" y="1487836"/>
            <a:ext cx="10722729" cy="245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</a:rPr>
              <a:t>Static Methods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Belong to class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000" dirty="0" smtClean="0"/>
              <a:t>ប្រើប្រាស់សម្រាប់ </a:t>
            </a:r>
            <a:r>
              <a:rPr lang="en-US" sz="2000" dirty="0" smtClean="0"/>
              <a:t>Access</a:t>
            </a:r>
            <a:r>
              <a:rPr lang="km-KH" sz="2000" dirty="0" smtClean="0"/>
              <a:t>​</a:t>
            </a:r>
            <a:r>
              <a:rPr lang="km-KH" sz="2000" dirty="0"/>
              <a:t> </a:t>
            </a:r>
            <a:r>
              <a:rPr lang="km-KH" sz="2000" dirty="0" smtClean="0"/>
              <a:t>ជាមួយ</a:t>
            </a:r>
            <a:r>
              <a:rPr lang="en-US" sz="2000" dirty="0" smtClean="0"/>
              <a:t> Static Field</a:t>
            </a:r>
            <a:endParaRPr lang="km-KH" sz="20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Deny all keyword “this and supper” and non static field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Save memory</a:t>
            </a:r>
            <a:endParaRPr lang="km-KH" sz="2400" dirty="0" smtClean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2783" y="3960968"/>
            <a:ext cx="996563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rgbClr val="FF0000"/>
                </a:solidFill>
              </a:rPr>
              <a:t>Syntax </a:t>
            </a:r>
            <a:r>
              <a:rPr lang="en-US" dirty="0" smtClean="0"/>
              <a:t>: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[access modifier] static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returnType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methodName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([parameters]){……};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FF0000"/>
                </a:solidFill>
              </a:rPr>
              <a:t>Using</a:t>
            </a:r>
            <a:r>
              <a:rPr lang="en-US" dirty="0">
                <a:solidFill>
                  <a:srgbClr val="FF0000"/>
                </a:solidFill>
              </a:rPr>
              <a:t>  :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ClassName.methodName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([arguments]);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Pubpic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class a{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Pviate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static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sum(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a,int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b){return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a+b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;}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/>
              <a:t>System.out.print</a:t>
            </a:r>
            <a:r>
              <a:rPr lang="en-US" dirty="0" smtClean="0"/>
              <a:t>(“sum=”+</a:t>
            </a:r>
            <a:r>
              <a:rPr lang="en-US" dirty="0" err="1" smtClean="0"/>
              <a:t>a.sum</a:t>
            </a:r>
            <a:r>
              <a:rPr lang="en-US" dirty="0" smtClean="0"/>
              <a:t>(10,20));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7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799736" cy="616676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km-KH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 </a:t>
            </a:r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and Final keywor</a:t>
            </a:r>
            <a:r>
              <a:rPr lang="en-US" sz="30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</a:t>
            </a:r>
            <a:endParaRPr lang="en-US" sz="1100" b="1" dirty="0">
              <a:solidFill>
                <a:srgbClr val="00B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៤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106018" y="1445923"/>
            <a:ext cx="45057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Block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before main method is started</a:t>
            </a:r>
            <a:endParaRPr lang="km-KH" sz="2200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Initialization static data member</a:t>
            </a:r>
          </a:p>
          <a:p>
            <a:pPr lvl="2">
              <a:lnSpc>
                <a:spcPct val="150000"/>
              </a:lnSpc>
            </a:pP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{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………..</a:t>
            </a:r>
          </a:p>
          <a:p>
            <a:pPr lvl="2">
              <a:lnSpc>
                <a:spcPct val="150000"/>
              </a:lnSpc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520" y="1630017"/>
            <a:ext cx="7269480" cy="52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2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799736" cy="616676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m-KH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</a:t>
            </a:r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Final keywor</a:t>
            </a:r>
            <a:r>
              <a:rPr lang="en-US" sz="30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</a:t>
            </a:r>
            <a:endParaRPr lang="en-US" sz="1100" b="1" dirty="0">
              <a:solidFill>
                <a:srgbClr val="00B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៤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199495" y="1996440"/>
            <a:ext cx="461665" cy="19354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31" y="1594776"/>
            <a:ext cx="103874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92D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 </a:t>
            </a:r>
            <a:r>
              <a:rPr lang="en-US" sz="2400" b="1" dirty="0">
                <a:solidFill>
                  <a:srgbClr val="92D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 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គេប្រើប្រាស់វាដើម្បីដាក់កំហិតទៅលើការប្រើប្រាស់​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variables Methods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និង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classes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ចំពោះការប្រើប្រាស់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</a:t>
            </a:r>
            <a:r>
              <a:rPr lang="km-KH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ជាមួយ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មិនអញនុញាតឲកែប្រែតម្លៃរបស់វាដាច់ខាត។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អញនុញាត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Overrides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ដាច់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ត។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អញនុ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ញាតឲ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Extends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ដាច់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200" b="1" i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 </a:t>
            </a:r>
            <a:r>
              <a:rPr lang="en-US" sz="2200" b="1" i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ដាក់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92D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 keyword</a:t>
            </a:r>
            <a:r>
              <a:rPr lang="en-US" sz="2200" dirty="0">
                <a:solidFill>
                  <a:srgbClr val="92D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នៅពីមុខ </a:t>
            </a:r>
            <a:r>
              <a:rPr lang="en-US" sz="2200" dirty="0" smtClean="0">
                <a:solidFill>
                  <a:srgbClr val="FFC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variables</a:t>
            </a:r>
            <a:r>
              <a:rPr lang="km-KH" sz="2200" dirty="0" smtClean="0">
                <a:solidFill>
                  <a:srgbClr val="FFC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FFC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</a:t>
            </a:r>
            <a:r>
              <a:rPr lang="km-KH" sz="2200" dirty="0" smtClean="0">
                <a:solidFill>
                  <a:srgbClr val="FFC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 smtClean="0">
                <a:solidFill>
                  <a:srgbClr val="FFC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classes</a:t>
            </a:r>
            <a:r>
              <a:rPr lang="km-KH" sz="2200" dirty="0" smtClean="0">
                <a:solidFill>
                  <a:srgbClr val="FFC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ធម្មតា បន្ទាប់ពី </a:t>
            </a:r>
            <a:r>
              <a:rPr 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Modifier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799736" cy="616676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m-KH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សិក្សាអំពី</a:t>
            </a:r>
            <a:r>
              <a:rPr lang="en-US" sz="3000" b="1" dirty="0" smtClean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Final keywor</a:t>
            </a:r>
            <a:r>
              <a:rPr lang="en-US" sz="30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</a:t>
            </a:r>
            <a:endParaRPr lang="en-US" sz="1100" b="1" dirty="0">
              <a:solidFill>
                <a:srgbClr val="00B05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៤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199495" y="1996440"/>
            <a:ext cx="461665" cy="19354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4779" y="1608028"/>
            <a:ext cx="1038746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i="1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 </a:t>
            </a:r>
          </a:p>
          <a:p>
            <a:pPr>
              <a:lnSpc>
                <a:spcPct val="150000"/>
              </a:lnSpc>
            </a:pPr>
            <a:endParaRPr lang="en-US" sz="2200" b="1" i="1" dirty="0" smtClean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</a:t>
            </a:r>
            <a:r>
              <a:rPr lang="en-US" sz="2200" dirty="0" smtClean="0">
                <a:solidFill>
                  <a:srgbClr val="92D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x{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…..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}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final sum(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x,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y){ ……..}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final static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x=100;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695</Words>
  <Application>Microsoft Office PowerPoint</Application>
  <PresentationFormat>Widescreen</PresentationFormat>
  <Paragraphs>148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Microsoft YaHei UI</vt:lpstr>
      <vt:lpstr>Arial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កំពង់សោម</vt:lpstr>
      <vt:lpstr>មាតិការ</vt:lpstr>
      <vt:lpstr>សិក្សាអំពី Static keyword</vt:lpstr>
      <vt:lpstr>សិក្សាអំពី Static and Final keyword</vt:lpstr>
      <vt:lpstr> សិក្សាអំពី Static and Final keyword</vt:lpstr>
      <vt:lpstr>សិក្សាអំពី Static and Final keyword</vt:lpstr>
      <vt:lpstr>សិក្សាអំពី Final keyword</vt:lpstr>
      <vt:lpstr>សិក្សាអំពី Final keyword</vt:lpstr>
      <vt:lpstr>សិក្សាអំពី Static inner class</vt:lpstr>
      <vt:lpstr>សិក្សាអំពី Static inner class</vt:lpstr>
      <vt:lpstr>សិក្សាអំពី Static inner class</vt:lpstr>
      <vt:lpstr>សិក្សាអំពី Static and Final keyword</vt:lpstr>
      <vt:lpstr>Local inner class</vt:lpstr>
      <vt:lpstr>Local inner class</vt:lpstr>
      <vt:lpstr>Local inner class</vt:lpstr>
      <vt:lpstr>Anonymous inner Class</vt:lpstr>
      <vt:lpstr>Anonymous Inner Class</vt:lpstr>
      <vt:lpstr>ឯកសាយោង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2016-04-25T02:56:56Z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