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503" r:id="rId3"/>
    <p:sldId id="505" r:id="rId4"/>
    <p:sldId id="426" r:id="rId5"/>
    <p:sldId id="509" r:id="rId6"/>
    <p:sldId id="510" r:id="rId7"/>
    <p:sldId id="511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7" r:id="rId16"/>
    <p:sldId id="528" r:id="rId17"/>
    <p:sldId id="529" r:id="rId18"/>
    <p:sldId id="530" r:id="rId19"/>
    <p:sldId id="507" r:id="rId20"/>
    <p:sldId id="512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439" r:id="rId29"/>
    <p:sldId id="4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112" d="100"/>
          <a:sy n="112" d="100"/>
        </p:scale>
        <p:origin x="52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innerclasses.htm" TargetMode="External"/><Relationship Id="rId2" Type="http://schemas.openxmlformats.org/officeDocument/2006/relationships/hyperlink" Target="http://www.journaldev.com/4098/java-heap-memory-vs-stack-memory-differenc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static-nested-class" TargetMode="External"/><Relationship Id="rId5" Type="http://schemas.openxmlformats.org/officeDocument/2006/relationships/hyperlink" Target="http://www.programmerinterview.com/index.php/java-questions/inner-vs-nested-classes/" TargetMode="External"/><Relationship Id="rId4" Type="http://schemas.openxmlformats.org/officeDocument/2006/relationships/hyperlink" Target="https://docs.oracle.com/javase/tutorial/java/javaOO/anonymousclasse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and Final Keyword (Cont.)</a:t>
            </a:r>
            <a:b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9916" y="1496728"/>
            <a:ext cx="11020927" cy="489772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ត្រូវបានគេហៅម្យ៉ាងទៀត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ជាទូទៅវាត្រូវគេប្រើដោយផ្ទាល់តាមរយះ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បង្កើតឡើងនៅពេល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​​​​​​ឯរូបរាងរបស់វាត្រូវបានផ្ទុកក្នុង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Area </a:t>
            </a:r>
            <a:endParaRPr lang="km-KH" sz="22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វាអាចត្រូវគេយកទៅប្រើនៅគ្រប់ទីកន្លែងទាំងអស់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ដោយផ្ទាល់បានឡើយតែវាអាចប្រើប្រាស់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ដោយផ្ទាល់បាន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888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and Final Keyword (Cont.)</a:t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633888"/>
            <a:ext cx="11020927" cy="489772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 startAt="3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ជាទូទៅគេប្រើវាដើម្បី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តំលៃទៅអោយ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លក្ខណះស្មុគស្មាញ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គេអាចប្រើ</a:t>
            </a:r>
            <a:r>
              <a:rPr lang="en-US" dirty="0"/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static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ជំនួយដល់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ដើម្បីអោយមាន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reusable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វាអនុវត្តតែម្តងគត់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គឺនៅពេលដែល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load class structure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ចូលទៅក្នុង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	 	 area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 startAt="3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32667" y="1794755"/>
            <a:ext cx="482600" cy="542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and Final Keyword (Cont.)</a:t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ទាំងអស់ត្រូវអនុវត្តតាមលំដាប់លំដោយពីលើចុះក្រោម</a:t>
            </a:r>
          </a:p>
        </p:txBody>
      </p:sp>
    </p:spTree>
    <p:extLst>
      <p:ext uri="{BB962C8B-B14F-4D97-AF65-F5344CB8AC3E}">
        <p14:creationId xmlns:p14="http://schemas.microsoft.com/office/powerpoint/2010/main" val="2429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and Final Keyword (Cont.)</a:t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មានន័យថារាល់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ដែលប្រកាសជា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នៅពេលដែលយើងផ្តល់តំលៃអោយ		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វាម្តងហើយ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គឺមិនអាចកែប្រែបានឡើយ។</a:t>
            </a:r>
            <a:endParaRPr lang="en-US" sz="2200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អាចត្រូវបានគេប្រើ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4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ទិដ្ឋភាព៖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&amp; inner class</a:t>
            </a:r>
          </a:p>
        </p:txBody>
      </p:sp>
    </p:spTree>
    <p:extLst>
      <p:ext uri="{BB962C8B-B14F-4D97-AF65-F5344CB8AC3E}">
        <p14:creationId xmlns:p14="http://schemas.microsoft.com/office/powerpoint/2010/main" val="135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Inner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២.១.​ និយមន័យ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គឺ​ជា ប្រភេទមួយនៃ​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ដែលមានប្រើប្រាស់​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Modifier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lnSpc>
                <a:spcPct val="12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ឧទាហរណ៍ះ 		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2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class outer{</a:t>
            </a:r>
          </a:p>
          <a:p>
            <a:pPr marL="240030" lvl="1" indent="0">
              <a:lnSpc>
                <a:spcPct val="12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inner1{</a:t>
            </a:r>
          </a:p>
          <a:p>
            <a:pPr marL="240030" lvl="1" indent="0">
              <a:lnSpc>
                <a:spcPct val="12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       	         }</a:t>
            </a:r>
          </a:p>
          <a:p>
            <a:pPr marL="240030" lvl="1" indent="0">
              <a:lnSpc>
                <a:spcPct val="12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inner2{</a:t>
            </a:r>
          </a:p>
          <a:p>
            <a:pPr marL="240030" lvl="1" indent="0">
              <a:lnSpc>
                <a:spcPct val="12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          }</a:t>
            </a:r>
          </a:p>
          <a:p>
            <a:pPr marL="1062990" lvl="5" indent="0">
              <a:lnSpc>
                <a:spcPct val="120000"/>
              </a:lnSpc>
              <a:buNone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         }</a:t>
            </a: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.​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Data Members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បានតាមរយះ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name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/>
              <a:t>static data members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400" dirty="0" smtClean="0"/>
              <a:t> </a:t>
            </a:r>
            <a:r>
              <a:rPr lang="en-US" sz="2400" dirty="0"/>
              <a:t>outer </a:t>
            </a:r>
            <a:r>
              <a:rPr lang="en-US" sz="2400" dirty="0" smtClean="0"/>
              <a:t>class</a:t>
            </a:r>
            <a:r>
              <a:rPr lang="km-KH" sz="2400" dirty="0" smtClean="0"/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en-US" sz="2400" dirty="0" smtClean="0"/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រួមទាំង</a:t>
            </a:r>
            <a:r>
              <a:rPr lang="en-US" sz="2400" dirty="0" smtClean="0"/>
              <a:t> </a:t>
            </a:r>
            <a:r>
              <a:rPr lang="en-US" sz="2400" dirty="0"/>
              <a:t>private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Inner 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ឧទាហរណ៍ះ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static nested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example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with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36" y="1883391"/>
            <a:ext cx="6501530" cy="45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Inner 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ឧទាហរណ៍ះ </a:t>
            </a:r>
          </a:p>
          <a:p>
            <a:r>
              <a:rPr lang="en-US" sz="2400" dirty="0"/>
              <a:t>Java static nested </a:t>
            </a:r>
            <a:r>
              <a:rPr lang="en-US" sz="2400" dirty="0" smtClean="0"/>
              <a:t>class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example with 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1" y="3590925"/>
            <a:ext cx="8439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ដែលគេបង្កើតវានៅ 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ឬ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មិនអាចបង្កើតនៅខាងក្រៅ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ក្រៅ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none-final local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រហូតដល់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1.7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​​​​​ 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1.8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មិនអាចប្រកាស់ជា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 ប៉ុន្តែវាអាចប្រកាស់ជា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final 			    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Structure </a:t>
            </a:r>
            <a:r>
              <a:rPr lang="km-KH" sz="2400" dirty="0" smtClean="0"/>
              <a:t>នៃការបង្កើត </a:t>
            </a:r>
            <a:r>
              <a:rPr lang="en-US" sz="2400" dirty="0" smtClean="0">
                <a:solidFill>
                  <a:srgbClr val="FF0000"/>
                </a:solidFill>
              </a:rPr>
              <a:t>Local Inner Class</a:t>
            </a:r>
          </a:p>
          <a:p>
            <a:pPr marL="685800" lvl="3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OuterClass</a:t>
            </a:r>
            <a:r>
              <a:rPr lang="en-US" sz="2000" dirty="0" smtClean="0"/>
              <a:t>{</a:t>
            </a:r>
          </a:p>
          <a:p>
            <a:pPr marL="685800" lvl="3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methodName</a:t>
            </a:r>
            <a:r>
              <a:rPr lang="en-US" sz="2000" dirty="0" smtClean="0">
                <a:solidFill>
                  <a:schemeClr val="accent6"/>
                </a:solidFill>
              </a:rPr>
              <a:t>()</a:t>
            </a:r>
            <a:r>
              <a:rPr lang="en-US" sz="2000" dirty="0" smtClean="0"/>
              <a:t>{</a:t>
            </a:r>
          </a:p>
          <a:p>
            <a:pPr marL="685800" lvl="3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LocalInnerClass</a:t>
            </a:r>
            <a:r>
              <a:rPr lang="en-US" sz="2000" dirty="0" smtClean="0"/>
              <a:t>{</a:t>
            </a:r>
          </a:p>
          <a:p>
            <a:pPr marL="685800" lvl="3" indent="0"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accent2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methodName</a:t>
            </a:r>
            <a:r>
              <a:rPr lang="en-US" sz="2000" dirty="0" smtClean="0">
                <a:solidFill>
                  <a:schemeClr val="accent6"/>
                </a:solidFill>
              </a:rPr>
              <a:t>()</a:t>
            </a:r>
            <a:r>
              <a:rPr lang="en-US" sz="2000" dirty="0" smtClean="0"/>
              <a:t>{</a:t>
            </a:r>
            <a:r>
              <a:rPr lang="en-US" sz="2000" dirty="0">
                <a:solidFill>
                  <a:schemeClr val="accent2"/>
                </a:solidFill>
              </a:rPr>
              <a:t>//body of method</a:t>
            </a:r>
            <a:r>
              <a:rPr lang="en-US" sz="2000" dirty="0" smtClean="0">
                <a:solidFill>
                  <a:schemeClr val="accent2"/>
                </a:solidFill>
              </a:rPr>
              <a:t>;</a:t>
            </a:r>
            <a:r>
              <a:rPr lang="en-US" sz="2000" dirty="0" smtClean="0"/>
              <a:t>}				</a:t>
            </a:r>
            <a:endParaRPr lang="en-US" sz="2000" dirty="0"/>
          </a:p>
          <a:p>
            <a:pPr marL="685800" lvl="3" indent="0">
              <a:buNone/>
            </a:pPr>
            <a:r>
              <a:rPr lang="en-US" sz="2000" dirty="0" smtClean="0"/>
              <a:t>		}</a:t>
            </a:r>
          </a:p>
          <a:p>
            <a:pPr marL="685800" lvl="3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LocalInnerClass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LocalInerClass</a:t>
            </a:r>
            <a:r>
              <a:rPr lang="en-US" sz="2000" dirty="0" smtClean="0">
                <a:solidFill>
                  <a:schemeClr val="accent1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685800" lvl="3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obj.</a:t>
            </a:r>
            <a:r>
              <a:rPr lang="en-US" sz="2000" dirty="0" err="1" smtClean="0">
                <a:solidFill>
                  <a:schemeClr val="accent2"/>
                </a:solidFill>
              </a:rPr>
              <a:t>methodName</a:t>
            </a:r>
            <a:r>
              <a:rPr lang="en-US" sz="2000" dirty="0" smtClean="0">
                <a:solidFill>
                  <a:schemeClr val="accent2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685800" lvl="3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685800" lvl="3" indent="0">
              <a:buNone/>
            </a:pPr>
            <a:r>
              <a:rPr lang="en-US" sz="2000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Classes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6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១.​ លោក អ៊ាង   ភារា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២. លោក សឹង​ ចាន់ឆៃហេង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គង់ សុផានិត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៤. លោក ហៀម  សីហា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៥. លោក លី គីមសៀ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86" y="1929577"/>
            <a:ext cx="7294704" cy="39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4921425" cy="9144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Class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0" y="2425700"/>
            <a:ext cx="1028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Khmer OS Battambang"/>
                <a:cs typeface="Khmer OS Battambang"/>
              </a:rPr>
              <a:t>Anonymous classes </a:t>
            </a:r>
            <a:r>
              <a:rPr lang="en-US" sz="2200" dirty="0" err="1" smtClean="0">
                <a:latin typeface="Khmer OS Battambang"/>
                <a:cs typeface="Khmer OS Battambang"/>
              </a:rPr>
              <a:t>អាចធ្វើអោយកូដរបស់យើងកាន់តែមានព័ត៌មានបន្ថែមច្បាស់លាស</a:t>
            </a:r>
            <a:r>
              <a:rPr lang="en-US" sz="2200" dirty="0" smtClean="0">
                <a:latin typeface="Khmer OS Battambang"/>
                <a:cs typeface="Khmer OS Battambang"/>
              </a:rPr>
              <a:t>់​</a:t>
            </a:r>
            <a:r>
              <a:rPr lang="en-US" sz="2200" dirty="0" err="1" smtClean="0">
                <a:latin typeface="Khmer OS Battambang"/>
                <a:cs typeface="Khmer OS Battambang"/>
              </a:rPr>
              <a:t>ដូចជា</a:t>
            </a:r>
            <a:r>
              <a:rPr lang="en-US" sz="2200" dirty="0" smtClean="0">
                <a:latin typeface="Khmer OS Battambang"/>
                <a:cs typeface="Khmer OS Battambang"/>
              </a:rPr>
              <a:t>៖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latin typeface="Khmer OS Battambang"/>
              <a:cs typeface="Khmer OS Battambang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អាចប្រកាស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និង</a:t>
            </a:r>
            <a:r>
              <a:rPr lang="km-KH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​instantiate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ក្នុងពេលដូចគ្នាបាន</a:t>
            </a:r>
            <a:endParaRPr lang="en-US" sz="2200" dirty="0" smtClean="0">
              <a:latin typeface="Khmer OS Battambang"/>
              <a:cs typeface="Khmer OS Battambang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ពួកវាដូចទៅនឹង</a:t>
            </a:r>
            <a:r>
              <a:rPr lang="en-US" sz="2200" dirty="0" smtClean="0">
                <a:latin typeface="Khmer OS Battambang"/>
                <a:cs typeface="Khmer OS Battambang"/>
              </a:rPr>
              <a:t> local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គ្រាន់តែពួកវាមិនមាន</a:t>
            </a:r>
            <a:r>
              <a:rPr lang="km-KH" sz="2200" dirty="0" smtClean="0">
                <a:latin typeface="Khmer OS Battambang"/>
                <a:cs typeface="Khmer OS Battambang"/>
              </a:rPr>
              <a:t>ឈ្មោះ</a:t>
            </a:r>
            <a:endParaRPr lang="en-US" sz="2200" dirty="0" smtClean="0">
              <a:latin typeface="Khmer OS Battambang"/>
              <a:cs typeface="Khmer OS Battambang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យើងប្រើប្រាស់ពួកវានៅពេលដែលយើងត្រូវការ</a:t>
            </a:r>
            <a:r>
              <a:rPr lang="en-US" sz="2200" dirty="0" smtClean="0">
                <a:latin typeface="Khmer OS Battambang"/>
                <a:cs typeface="Khmer OS Battambang"/>
              </a:rPr>
              <a:t>​</a:t>
            </a:r>
            <a:r>
              <a:rPr lang="km-KH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local class​</a:t>
            </a:r>
            <a:endParaRPr lang="en-US" sz="2200" dirty="0">
              <a:latin typeface="Khmer OS Battambang"/>
              <a:cs typeface="Khmer OS Battambang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79275" y="1511300"/>
            <a:ext cx="49214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១ </a:t>
            </a:r>
            <a:r>
              <a:rPr lang="en-US" sz="2400" dirty="0" err="1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និយមន័យ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6235401" cy="9144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(Cont.)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0" y="2425700"/>
            <a:ext cx="10287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ខណៈពេលដែល</a:t>
            </a:r>
            <a:r>
              <a:rPr lang="en-US" sz="2200" dirty="0" smtClean="0">
                <a:latin typeface="Khmer OS Battambang"/>
                <a:cs typeface="Khmer OS Battambang"/>
              </a:rPr>
              <a:t> local classes </a:t>
            </a:r>
            <a:r>
              <a:rPr lang="en-US" sz="2200" dirty="0" err="1" smtClean="0">
                <a:latin typeface="Khmer OS Battambang"/>
                <a:cs typeface="Khmer OS Battambang"/>
              </a:rPr>
              <a:t>គឺប្រកាស</a:t>
            </a:r>
            <a:r>
              <a:rPr lang="en-US" sz="2200" dirty="0" smtClean="0">
                <a:latin typeface="Khmer OS Battambang"/>
                <a:cs typeface="Khmer OS Battambang"/>
              </a:rPr>
              <a:t> class, anonymous </a:t>
            </a:r>
            <a:r>
              <a:rPr lang="en-US" sz="2200" dirty="0" err="1" smtClean="0">
                <a:latin typeface="Khmer OS Battambang"/>
                <a:cs typeface="Khmer OS Battambang"/>
              </a:rPr>
              <a:t>classess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គឺជា</a:t>
            </a:r>
            <a:r>
              <a:rPr lang="en-US" sz="2200" dirty="0" smtClean="0">
                <a:latin typeface="Khmer OS Battambang"/>
                <a:cs typeface="Khmer OS Battambang"/>
              </a:rPr>
              <a:t> expression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Classess</a:t>
            </a:r>
            <a:r>
              <a:rPr lang="en-US" sz="2200" dirty="0" smtClean="0">
                <a:latin typeface="Khmer OS Battambang"/>
                <a:cs typeface="Khmer OS Battambang"/>
              </a:rPr>
              <a:t> expression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មានន័យថាអ្នកបង្កើត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classs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នៅក្នុង</a:t>
            </a:r>
            <a:r>
              <a:rPr lang="en-US" sz="2200" dirty="0" smtClean="0">
                <a:latin typeface="Khmer OS Battambang"/>
                <a:cs typeface="Khmer OS Battambang"/>
              </a:rPr>
              <a:t> expression </a:t>
            </a:r>
            <a:r>
              <a:rPr lang="en-US" sz="2200" dirty="0" err="1" smtClean="0">
                <a:latin typeface="Khmer OS Battambang"/>
                <a:cs typeface="Khmer OS Battambang"/>
              </a:rPr>
              <a:t>ណាមួយ</a:t>
            </a:r>
            <a:endParaRPr lang="en-US" sz="2200" dirty="0" smtClean="0">
              <a:latin typeface="Khmer OS Battambang"/>
              <a:cs typeface="Khmer OS Battambang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Khmer OS Battambang"/>
                <a:cs typeface="Khmer OS Battambang"/>
              </a:rPr>
              <a:t>Syntax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នៃការប្រកាស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anonymous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ដូចទៅនឹងការខលហៅ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>
                <a:latin typeface="Khmer OS Battambang"/>
                <a:cs typeface="Khmer OS Battambang"/>
              </a:rPr>
              <a:t>constructor </a:t>
            </a:r>
            <a:r>
              <a:rPr lang="en-US" sz="2200" dirty="0" err="1">
                <a:latin typeface="Khmer OS Battambang"/>
                <a:cs typeface="Khmer OS Battambang"/>
              </a:rPr>
              <a:t>ខុសគ្នាត្រង់ថា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  <a:r>
              <a:rPr lang="en-US" sz="2200" dirty="0" err="1">
                <a:latin typeface="Khmer OS Battambang"/>
                <a:cs typeface="Khmer OS Battambang"/>
              </a:rPr>
              <a:t>វាមាន</a:t>
            </a:r>
            <a:r>
              <a:rPr lang="en-US" sz="2200" dirty="0">
                <a:latin typeface="Khmer OS Battambang"/>
                <a:cs typeface="Khmer OS Battambang"/>
              </a:rPr>
              <a:t> block of code </a:t>
            </a:r>
            <a:r>
              <a:rPr lang="en-US" sz="2200" dirty="0" err="1">
                <a:latin typeface="Khmer OS Battambang"/>
                <a:cs typeface="Khmer OS Battambang"/>
              </a:rPr>
              <a:t>មកជាមួយ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79275" y="1511300"/>
            <a:ext cx="66867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ការប្រកាស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 Anonymous Classes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6221753" cy="9144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Class (Cont.)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0" y="2425700"/>
            <a:ext cx="10287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Khmer OS Battambang"/>
                <a:cs typeface="Khmer OS Battambang"/>
              </a:rPr>
              <a:t>HelloWorld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>
                <a:latin typeface="Khmer OS Battambang"/>
                <a:cs typeface="Khmer OS Battambang"/>
              </a:rPr>
              <a:t>frenchGreeting</a:t>
            </a:r>
            <a:r>
              <a:rPr lang="en-US" sz="2200" dirty="0">
                <a:latin typeface="Khmer OS Battambang"/>
                <a:cs typeface="Khmer OS Battambang"/>
              </a:rPr>
              <a:t> = new </a:t>
            </a:r>
            <a:r>
              <a:rPr lang="en-US" sz="2200" dirty="0" err="1">
                <a:latin typeface="Khmer OS Battambang"/>
                <a:cs typeface="Khmer OS Battambang"/>
              </a:rPr>
              <a:t>HelloWorld</a:t>
            </a:r>
            <a:r>
              <a:rPr lang="en-US" sz="2200" dirty="0">
                <a:latin typeface="Khmer OS Battambang"/>
                <a:cs typeface="Khmer OS Battambang"/>
              </a:rPr>
              <a:t>() {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String name = "tout le monde";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public void greet() {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    </a:t>
            </a:r>
            <a:r>
              <a:rPr lang="en-US" sz="2200" dirty="0" err="1">
                <a:latin typeface="Khmer OS Battambang"/>
                <a:cs typeface="Khmer OS Battambang"/>
              </a:rPr>
              <a:t>greetSomeone</a:t>
            </a:r>
            <a:r>
              <a:rPr lang="en-US" sz="2200" dirty="0">
                <a:latin typeface="Khmer OS Battambang"/>
                <a:cs typeface="Khmer OS Battambang"/>
              </a:rPr>
              <a:t>("tout le monde");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}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public void </a:t>
            </a:r>
            <a:r>
              <a:rPr lang="en-US" sz="2200" dirty="0" err="1">
                <a:latin typeface="Khmer OS Battambang"/>
                <a:cs typeface="Khmer OS Battambang"/>
              </a:rPr>
              <a:t>greetSomeone</a:t>
            </a:r>
            <a:r>
              <a:rPr lang="en-US" sz="2200" dirty="0">
                <a:latin typeface="Khmer OS Battambang"/>
                <a:cs typeface="Khmer OS Battambang"/>
              </a:rPr>
              <a:t>(String someone) {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    name = someone;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    </a:t>
            </a:r>
            <a:r>
              <a:rPr lang="en-US" sz="2200" dirty="0" err="1">
                <a:latin typeface="Khmer OS Battambang"/>
                <a:cs typeface="Khmer OS Battambang"/>
              </a:rPr>
              <a:t>System.out.println</a:t>
            </a:r>
            <a:r>
              <a:rPr lang="en-US" sz="2200" dirty="0">
                <a:latin typeface="Khmer OS Battambang"/>
                <a:cs typeface="Khmer OS Battambang"/>
              </a:rPr>
              <a:t>("</a:t>
            </a:r>
            <a:r>
              <a:rPr lang="en-US" sz="2200" dirty="0" err="1">
                <a:latin typeface="Khmer OS Battambang"/>
                <a:cs typeface="Khmer OS Battambang"/>
              </a:rPr>
              <a:t>Salut</a:t>
            </a:r>
            <a:r>
              <a:rPr lang="en-US" sz="2200" dirty="0">
                <a:latin typeface="Khmer OS Battambang"/>
                <a:cs typeface="Khmer OS Battambang"/>
              </a:rPr>
              <a:t> " + name);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    }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        };</a:t>
            </a:r>
            <a:endParaRPr lang="en-US" sz="2200" dirty="0" smtClean="0">
              <a:latin typeface="Khmer OS Battambang"/>
              <a:cs typeface="Khmer OS Battambang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79275" y="1511300"/>
            <a:ext cx="66867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ការប្រកាស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 Anonymous Classes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6549300" cy="9144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Class (Cont.)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0" y="2425700"/>
            <a:ext cx="10731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m-KH" sz="2200" dirty="0" smtClean="0">
                <a:latin typeface="Khmer OS Battambang"/>
                <a:cs typeface="Khmer OS Battambang"/>
              </a:rPr>
              <a:t>មាន</a:t>
            </a:r>
            <a:r>
              <a:rPr lang="en-US" sz="2200" dirty="0" smtClean="0">
                <a:latin typeface="Khmer OS Battambang"/>
                <a:cs typeface="Khmer OS Battambang"/>
              </a:rPr>
              <a:t> ​new Operator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ឈ្មោះ</a:t>
            </a:r>
            <a:r>
              <a:rPr lang="en-US" sz="2200" dirty="0" smtClean="0">
                <a:latin typeface="Khmer OS Battambang"/>
                <a:cs typeface="Khmer OS Battambang"/>
              </a:rPr>
              <a:t>  interface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ដែល</a:t>
            </a:r>
            <a:r>
              <a:rPr lang="en-US" sz="2200" dirty="0" smtClean="0">
                <a:latin typeface="Khmer OS Battambang"/>
                <a:cs typeface="Khmer OS Battambang"/>
              </a:rPr>
              <a:t> implement </a:t>
            </a:r>
            <a:r>
              <a:rPr lang="en-US" sz="2200" dirty="0" err="1" smtClean="0">
                <a:latin typeface="Khmer OS Battambang"/>
                <a:cs typeface="Khmer OS Battambang"/>
              </a:rPr>
              <a:t>ឬ</a:t>
            </a:r>
            <a:r>
              <a:rPr lang="en-US" sz="2200" dirty="0" smtClean="0">
                <a:latin typeface="Khmer OS Battambang"/>
                <a:cs typeface="Khmer OS Battambang"/>
              </a:rPr>
              <a:t>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ដែល</a:t>
            </a:r>
            <a:r>
              <a:rPr lang="en-US" sz="2200" dirty="0" smtClean="0">
                <a:latin typeface="Khmer OS Battambang"/>
                <a:cs typeface="Khmer OS Battambang"/>
              </a:rPr>
              <a:t> extends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Khmer OS Battambang"/>
                <a:cs typeface="Khmer OS Battambang"/>
              </a:rPr>
              <a:t>Parentheses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ដែលមាន</a:t>
            </a:r>
            <a:r>
              <a:rPr lang="en-US" sz="2200" dirty="0" smtClean="0">
                <a:latin typeface="Khmer OS Battambang"/>
                <a:cs typeface="Khmer OS Battambang"/>
              </a:rPr>
              <a:t> arguments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ដូចទៅនឹង</a:t>
            </a:r>
            <a:r>
              <a:rPr lang="en-US" sz="2200" dirty="0" smtClean="0">
                <a:latin typeface="Khmer OS Battambang"/>
                <a:cs typeface="Khmer OS Battambang"/>
              </a:rPr>
              <a:t> constructor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នៅពេលដែល</a:t>
            </a:r>
            <a:r>
              <a:rPr lang="en-US" sz="2200" dirty="0" smtClean="0">
                <a:latin typeface="Khmer OS Battambang"/>
                <a:cs typeface="Khmer OS Battambang"/>
              </a:rPr>
              <a:t>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ត្រូវបានគេ</a:t>
            </a:r>
            <a:r>
              <a:rPr lang="en-US" sz="2200" dirty="0" smtClean="0">
                <a:latin typeface="Khmer OS Battambang"/>
                <a:cs typeface="Khmer OS Battambang"/>
              </a:rPr>
              <a:t>​instance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ប៉ុន្តែ</a:t>
            </a:r>
            <a:r>
              <a:rPr lang="en-US" sz="2200" dirty="0" smtClean="0">
                <a:latin typeface="Khmer OS Battambang"/>
                <a:cs typeface="Khmer OS Battambang"/>
              </a:rPr>
              <a:t> interface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អត់មាន</a:t>
            </a:r>
            <a:r>
              <a:rPr lang="en-US" sz="2200" dirty="0" smtClean="0">
                <a:latin typeface="Khmer OS Battambang"/>
                <a:cs typeface="Khmer OS Battambang"/>
              </a:rPr>
              <a:t> constructor </a:t>
            </a:r>
            <a:r>
              <a:rPr lang="en-US" sz="2200" dirty="0" err="1" smtClean="0">
                <a:latin typeface="Khmer OS Battambang"/>
                <a:cs typeface="Khmer OS Battambang"/>
              </a:rPr>
              <a:t>ទេ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ដូច្នោះ</a:t>
            </a:r>
            <a:r>
              <a:rPr lang="en-US" sz="2200" dirty="0" smtClean="0">
                <a:latin typeface="Khmer OS Battambang"/>
                <a:cs typeface="Khmer OS Battambang"/>
              </a:rPr>
              <a:t>​</a:t>
            </a:r>
            <a:r>
              <a:rPr lang="en-US" sz="2200" dirty="0" err="1" smtClean="0">
                <a:latin typeface="Khmer OS Battambang"/>
                <a:cs typeface="Khmer OS Battambang"/>
              </a:rPr>
              <a:t>យើងត្រូវប្រើ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>
                <a:latin typeface="Khmer OS Battambang"/>
                <a:cs typeface="Khmer OS Battambang"/>
              </a:rPr>
              <a:t>Parentheses </a:t>
            </a:r>
            <a:r>
              <a:rPr lang="en-US" sz="2200" dirty="0" err="1" smtClean="0">
                <a:latin typeface="Khmer OS Battambang"/>
                <a:cs typeface="Khmer OS Battambang"/>
              </a:rPr>
              <a:t>ទទេ</a:t>
            </a:r>
            <a:endParaRPr lang="en-US" sz="2200" dirty="0" smtClean="0">
              <a:latin typeface="Khmer OS Battambang"/>
              <a:cs typeface="Khmer OS Battambang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ការប្រកាស</a:t>
            </a:r>
            <a:r>
              <a:rPr lang="en-US" sz="2200" dirty="0" smtClean="0">
                <a:latin typeface="Khmer OS Battambang"/>
                <a:cs typeface="Khmer OS Battambang"/>
              </a:rPr>
              <a:t> variable </a:t>
            </a:r>
            <a:r>
              <a:rPr lang="en-US" sz="2200" dirty="0" err="1" smtClean="0">
                <a:latin typeface="Khmer OS Battambang"/>
                <a:cs typeface="Khmer OS Battambang"/>
              </a:rPr>
              <a:t>វាមានលក្ខណៈ</a:t>
            </a:r>
            <a:r>
              <a:rPr lang="en-US" sz="2200" dirty="0" smtClean="0">
                <a:latin typeface="Khmer OS Battambang"/>
                <a:cs typeface="Khmer OS Battambang"/>
              </a:rPr>
              <a:t> shadow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ដូចទៅនឹង</a:t>
            </a:r>
            <a:r>
              <a:rPr lang="en-US" sz="2200" dirty="0" smtClean="0">
                <a:latin typeface="Khmer OS Battambang"/>
                <a:cs typeface="Khmer OS Battambang"/>
              </a:rPr>
              <a:t> nested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ដែរ</a:t>
            </a:r>
            <a:endParaRPr lang="en-US" sz="2200" dirty="0" smtClean="0">
              <a:latin typeface="Khmer OS Battambang"/>
              <a:cs typeface="Khmer OS Battambang"/>
            </a:endParaRPr>
          </a:p>
          <a:p>
            <a:pPr marL="342900" indent="-342900">
              <a:buFont typeface="Arial"/>
              <a:buChar char="•"/>
            </a:pPr>
            <a:endParaRPr lang="en-US" sz="2200" dirty="0" smtClean="0">
              <a:latin typeface="Khmer OS Battambang"/>
              <a:cs typeface="Khmer OS Battambang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យើងមិនអាចប្រកាស</a:t>
            </a:r>
            <a:r>
              <a:rPr lang="en-US" sz="2200" dirty="0" smtClean="0">
                <a:latin typeface="Khmer OS Battambang"/>
                <a:cs typeface="Khmer OS Battambang"/>
              </a:rPr>
              <a:t> static initializers or member interface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នៅក្នុង</a:t>
            </a:r>
            <a:r>
              <a:rPr lang="en-US" sz="2200" dirty="0" smtClean="0">
                <a:latin typeface="Khmer OS Battambang"/>
                <a:cs typeface="Khmer OS Battambang"/>
              </a:rPr>
              <a:t> anonymous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79275" y="1511300"/>
            <a:ext cx="847837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៣ </a:t>
            </a:r>
            <a:r>
              <a:rPr lang="en-US" sz="2400" dirty="0" err="1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លក្ខណៈរបស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់ Anonymous Classes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6889925" cy="9144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Class (Cont.)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9226" y="2514600"/>
            <a:ext cx="10731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វាអាចមាន</a:t>
            </a:r>
            <a:r>
              <a:rPr lang="en-US" sz="2200" dirty="0" smtClean="0">
                <a:latin typeface="Khmer OS Battambang"/>
                <a:cs typeface="Khmer OS Battambang"/>
              </a:rPr>
              <a:t> static member </a:t>
            </a:r>
            <a:r>
              <a:rPr lang="en-US" sz="2200" dirty="0" err="1" smtClean="0">
                <a:latin typeface="Khmer OS Battambang"/>
                <a:cs typeface="Khmer OS Battambang"/>
              </a:rPr>
              <a:t>ប៉ុន្តែត្រូវតែផ្តល់វាជា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constant variable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latin typeface="Khmer OS Battambang"/>
                <a:cs typeface="Khmer OS Battambang"/>
              </a:rPr>
              <a:t>វាមាន</a:t>
            </a:r>
            <a:r>
              <a:rPr lang="en-US" sz="2200" dirty="0" smtClean="0">
                <a:latin typeface="Khmer OS Battambang"/>
                <a:cs typeface="Khmer OS Battambang"/>
              </a:rPr>
              <a:t> Field, extra method, instance initializers, local  classes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79276" y="1511300"/>
            <a:ext cx="1087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៣ </a:t>
            </a:r>
            <a:r>
              <a:rPr lang="en-US" sz="2400" dirty="0" err="1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លក្ខណៈរបស</a:t>
            </a:r>
            <a:r>
              <a:rPr lang="en-US" sz="2400" dirty="0" smtClean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់ Anonymous Classes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18975" y="3939843"/>
            <a:ext cx="66867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6562947" cy="9144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Class (Cont.)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Screen Shot 2016-04-24 at 7.2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26" y="1637731"/>
            <a:ext cx="7484992" cy="4140200"/>
          </a:xfrm>
          <a:prstGeom prst="rect">
            <a:avLst/>
          </a:prstGeom>
        </p:spPr>
      </p:pic>
      <p:pic>
        <p:nvPicPr>
          <p:cNvPr id="8" name="Picture 7" descr="Screen Shot 2016-04-24 at 7.23.0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8"/>
          <a:stretch/>
        </p:blipFill>
        <p:spPr>
          <a:xfrm>
            <a:off x="3436226" y="5675762"/>
            <a:ext cx="4368800" cy="69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637731"/>
            <a:ext cx="11000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en-US" sz="2400" dirty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៤ </a:t>
            </a:r>
            <a:r>
              <a:rPr lang="en-US" sz="2400" dirty="0" err="1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ឧទាហរណ</a:t>
            </a:r>
            <a:r>
              <a:rPr lang="en-US" sz="2400" dirty="0">
                <a:solidFill>
                  <a:srgbClr val="000090"/>
                </a:solidFill>
                <a:latin typeface="Khmer OS Battambang" pitchFamily="2" charset="0"/>
                <a:cs typeface="Khmer OS Battambang" pitchFamily="2" charset="0"/>
              </a:rPr>
              <a:t>៍</a:t>
            </a:r>
            <a:endParaRPr lang="en-US" sz="2400" dirty="0">
              <a:solidFill>
                <a:srgbClr val="00009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71048"/>
            <a:ext cx="11020927" cy="4312251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www.journaldev.com/4098/java-heap-memory-vs-stack-memory-difference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www.tutorialspoint.com/java/java_innerclasses.htm</a:t>
            </a: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docs.oracle.com/javase/tutorial/java/javaOO/anonymousclasses.html</a:t>
            </a:r>
            <a:endParaRPr lang="en-US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hlinkClick r:id="rId5"/>
              </a:rPr>
              <a:t>http://www.programmerinterview.com/index.php/java-questions/inner-vs-nested-classes/</a:t>
            </a:r>
            <a:endParaRPr lang="en-US" dirty="0"/>
          </a:p>
          <a:p>
            <a:r>
              <a:rPr lang="en-US" dirty="0">
                <a:hlinkClick r:id="rId6"/>
              </a:rPr>
              <a:t>http://www.javatpoint.com/static-nested-class</a:t>
            </a:r>
            <a:endParaRPr lang="en-US" dirty="0"/>
          </a:p>
          <a:p>
            <a:endParaRPr lang="en-US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Nested Classes</a:t>
            </a:r>
            <a:endParaRPr lang="km-KH" sz="30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1143000" lvl="3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and Final Keyword</a:t>
            </a:r>
          </a:p>
          <a:p>
            <a:pPr marL="1143000" lvl="3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Inner Class</a:t>
            </a:r>
          </a:p>
          <a:p>
            <a:pPr marL="1143000" lvl="3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marL="1143000" lvl="3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គឺជាការសរសេរ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 ដែល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ខាងក្រៅត្រូវបានគេហៅថាជា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ខាងក្នុងវា គេហៅថា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: </a:t>
            </a: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9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50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685800" lvl="3" indent="0">
              <a:buNone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………………………………</a:t>
            </a:r>
          </a:p>
          <a:p>
            <a:pPr marL="685800" lvl="3" indent="0">
              <a:buNone/>
            </a:pP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9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50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InnerClass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685800" lvl="3" indent="0">
              <a:buNone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………………………………</a:t>
            </a:r>
          </a:p>
          <a:p>
            <a:pPr marL="685800" lvl="3" indent="0">
              <a:buNone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marL="685800" lvl="3" indent="0">
              <a:buNone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48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ត្រូវបានចែកចេញជាពីរគឺ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None-static nested classes</a:t>
            </a:r>
          </a:p>
          <a:p>
            <a:pPr lvl="1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classes</a:t>
            </a:r>
          </a:p>
          <a:p>
            <a:pPr marL="24003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43752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Structure Of nested Classes: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6340" y="2484747"/>
            <a:ext cx="3439236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3958" y="3643960"/>
            <a:ext cx="2852382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None-Static Inner 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5576" y="3643960"/>
            <a:ext cx="2852382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Inner Classes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46778" y="5257967"/>
            <a:ext cx="2295099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Inner Classes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5775" y="5274203"/>
            <a:ext cx="2141073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31807" y="5250741"/>
            <a:ext cx="2852382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Anonymous Inner Classes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0"/>
          </p:cNvCxnSpPr>
          <p:nvPr/>
        </p:nvCxnSpPr>
        <p:spPr>
          <a:xfrm flipV="1">
            <a:off x="2900149" y="3180783"/>
            <a:ext cx="1426191" cy="46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0"/>
          </p:cNvCxnSpPr>
          <p:nvPr/>
        </p:nvCxnSpPr>
        <p:spPr>
          <a:xfrm>
            <a:off x="7765576" y="3180783"/>
            <a:ext cx="1426191" cy="46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6" idx="2"/>
          </p:cNvCxnSpPr>
          <p:nvPr/>
        </p:nvCxnSpPr>
        <p:spPr>
          <a:xfrm flipV="1">
            <a:off x="1686312" y="4230814"/>
            <a:ext cx="1213837" cy="104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6" idx="2"/>
          </p:cNvCxnSpPr>
          <p:nvPr/>
        </p:nvCxnSpPr>
        <p:spPr>
          <a:xfrm flipH="1" flipV="1">
            <a:off x="2900149" y="4230814"/>
            <a:ext cx="1194179" cy="102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2900149" y="4230814"/>
            <a:ext cx="3957849" cy="101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and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417" y="1717779"/>
            <a:ext cx="11020927" cy="480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មានន័យថារាល់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មិនមែនជា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instance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តំលៃរបស់វាត្រូវបានផ្ទុកនៅក្នុង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memory </a:t>
            </a:r>
            <a:endParaRPr lang="km-KH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 Collector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មិនធ្វើការជាមួយវាទេ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ដូចនេះតំលៃរបស់វានៅមានរហូតទាល់តែ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ត្រូវបានបញ្ចប់</a:t>
            </a:r>
          </a:p>
          <a:p>
            <a:pPr lvl="2"/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ត្រូវគេប្រើដោយផ្ទាល់តាមរយះ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ប៉ុន្តែយើងក៏អាចប្រើវាតាមរយះ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</a:p>
          <a:p>
            <a:pPr lvl="2"/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តាមរយះ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មិនល្អទេព្រោះវាមិនបានបញ្ជាក់ច្បាស់លាស់ថា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member</a:t>
            </a:r>
            <a:endParaRPr lang="km-KH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19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and Final Keyword (Cont.)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94677" y="1779028"/>
            <a:ext cx="10836322" cy="4752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អាចត្រូវបានគេប្រើ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4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ទិដ្ឋភាព៖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ប្រើជាលក្ខណៈ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Note 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members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អាចប្រើបានទាំង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អាចប្រើបានតែ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	   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បានឡើយ។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4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sz="33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3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3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and Final Keyword (Cont.)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611931"/>
            <a:ext cx="11020927" cy="5056839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ត្រូវបានគេហៅម្យ៉ាងទៀត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ជាទូទៅវាត្រូវគេប្រើដោយផ្ទាល់តាមរយះ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វាត្រូបានបង្កើតឡើងនៅពេល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តំលៃរបស់វាត្រូវបានផ្ទុកក្នុង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Area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200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មិនរងឥទ្ធិពលពី</a:t>
            </a:r>
            <a:r>
              <a:rPr lang="en-US" sz="2200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Garbage Collector </a:t>
            </a:r>
            <a:r>
              <a:rPr lang="km-KH" sz="2200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	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ហើយតំលៃរបស់វាបាត់បងលុះត្រាតែកម្មវិធីបានបញ្ចប់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វាអាចត្រូវគេយកទៅប្រើនៅគ្រប់ទីកន្លែងទាំងអស់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ប៉ុន្តែគេអាចប្រកាស់វាបានតែនៅក្នុង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level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Office PowerPoint</Application>
  <PresentationFormat>Widescreen</PresentationFormat>
  <Paragraphs>217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Nested Classes</vt:lpstr>
      <vt:lpstr>Nested Classes</vt:lpstr>
      <vt:lpstr>Nested Classes</vt:lpstr>
      <vt:lpstr> 1. Static and Final Keyword </vt:lpstr>
      <vt:lpstr> 1. Static and Final Keyword (Cont.) </vt:lpstr>
      <vt:lpstr> 1. Static and Final Keyword (Cont.) </vt:lpstr>
      <vt:lpstr> 1. Static and Final Keyword (Cont.) </vt:lpstr>
      <vt:lpstr> 1. Static and Final Keyword (Cont.) </vt:lpstr>
      <vt:lpstr> 1. Static and Final Keyword (Cont.) </vt:lpstr>
      <vt:lpstr> 1. Static and Final Keyword (Cont.) </vt:lpstr>
      <vt:lpstr>2. Static Inner Class</vt:lpstr>
      <vt:lpstr>2. Static Inner Class (Cont.)</vt:lpstr>
      <vt:lpstr>2. Static Inner Class (Cont.)</vt:lpstr>
      <vt:lpstr>2. Static Inner Class (Cont.)</vt:lpstr>
      <vt:lpstr>3. Local Inner Class</vt:lpstr>
      <vt:lpstr>3. Local Inner Class (Cont.)</vt:lpstr>
      <vt:lpstr>3. Local Inner Class (Cont.)</vt:lpstr>
      <vt:lpstr>4. Anonymous Inner Class</vt:lpstr>
      <vt:lpstr>4. Anonymous Inner Class (Cont.)</vt:lpstr>
      <vt:lpstr>4. Anonymous Inner Class (Cont.)</vt:lpstr>
      <vt:lpstr>4. Anonymous Inner Class (Cont.)</vt:lpstr>
      <vt:lpstr>4. Anonymous Inner Class (Cont.)</vt:lpstr>
      <vt:lpstr>4. Anonymous Inner Class (Cont.)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2016-04-25T03:07:31Z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