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503" r:id="rId3"/>
    <p:sldId id="505" r:id="rId4"/>
    <p:sldId id="511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10" r:id="rId13"/>
    <p:sldId id="523" r:id="rId14"/>
    <p:sldId id="525" r:id="rId15"/>
    <p:sldId id="524" r:id="rId16"/>
    <p:sldId id="521" r:id="rId17"/>
    <p:sldId id="522" r:id="rId18"/>
    <p:sldId id="526" r:id="rId19"/>
    <p:sldId id="509" r:id="rId20"/>
    <p:sldId id="4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3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http://beginnersbook.com/2013/05/inner-class/</a:t>
            </a:r>
            <a:endParaRPr lang="km-KH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Compelling reasons for using nested classes include the following: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It is a way of logically grouping classes that are only used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It increases encapsulation.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It can lead to more readable and maintainable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6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ournaldev.com/4098/java-heap-memory-vs-stack-memory-difference" TargetMode="External"/><Relationship Id="rId3" Type="http://schemas.openxmlformats.org/officeDocument/2006/relationships/hyperlink" Target="http://www.tutorialspoint.com/java/java_arrays.htm" TargetMode="External"/><Relationship Id="rId7" Type="http://schemas.openxmlformats.org/officeDocument/2006/relationships/hyperlink" Target="https://kemdensep.wordpress.com/2010/10/22/java/" TargetMode="External"/><Relationship Id="rId2" Type="http://schemas.openxmlformats.org/officeDocument/2006/relationships/hyperlink" Target="https://docs.oracle.com/javase/tutorial/java/nutsandbolts/array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ogramcreek.com/2009/02/4-inner-classes-tutorial-examples/" TargetMode="External"/><Relationship Id="rId5" Type="http://schemas.openxmlformats.org/officeDocument/2006/relationships/hyperlink" Target="http://cs-fundamentals.com/java-programming/java-anonymous-inner-classes.php" TargetMode="External"/><Relationship Id="rId4" Type="http://schemas.openxmlformats.org/officeDocument/2006/relationships/hyperlink" Target="http://www.tutorialspoint.com/java/java_decision_making.htm" TargetMode="External"/><Relationship Id="rId9" Type="http://schemas.openxmlformats.org/officeDocument/2006/relationships/hyperlink" Target="http://stackoverflow.com/questions/11398122/what-are-the-purposes-of-inner-class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609600" y="1559169"/>
            <a:ext cx="1099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b="1" dirty="0" smtClean="0">
                <a:solidFill>
                  <a:srgbClr val="003399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2.3 Java final class</a:t>
            </a:r>
          </a:p>
          <a:p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	ប្រសិនជាយើងប្រកាស​ class ណាមួយជា​ final នោះយើងមិនអាចធ្វើការ extend វាបានឡើយ ។</a:t>
            </a:r>
            <a:endParaRPr lang="en-US" sz="20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7863" y="2475288"/>
            <a:ext cx="8737600" cy="34778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final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Bike</a:t>
            </a:r>
            <a:r>
              <a:rPr lang="en-US" sz="2000" dirty="0" smtClean="0">
                <a:solidFill>
                  <a:prstClr val="black"/>
                </a:solidFill>
                <a:latin typeface="Verdana" charset="0"/>
              </a:rPr>
              <a:t>{}</a:t>
            </a:r>
            <a:endParaRPr lang="km-KH" sz="2000" dirty="0" smtClean="0">
              <a:solidFill>
                <a:prstClr val="black"/>
              </a:solidFill>
              <a:latin typeface="Verdana" charset="0"/>
            </a:endParaRP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 </a:t>
            </a:r>
            <a:r>
              <a:rPr lang="bg-BG" sz="2000" dirty="0">
                <a:solidFill>
                  <a:prstClr val="black"/>
                </a:solidFill>
                <a:latin typeface="Verdana" charset="0"/>
              </a:rPr>
              <a:t>  </a:t>
            </a:r>
          </a:p>
          <a:p>
            <a:pPr algn="just"/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dirty="0" smtClean="0">
                <a:solidFill>
                  <a:prstClr val="black"/>
                </a:solidFill>
                <a:latin typeface="Verdana" charset="0"/>
              </a:rPr>
              <a:t>Honda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extends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Bike{  </a:t>
            </a:r>
          </a:p>
          <a:p>
            <a:pPr algn="just"/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en-US" sz="2000" b="1" dirty="0" smtClean="0">
                <a:solidFill>
                  <a:srgbClr val="0A5287"/>
                </a:solidFill>
                <a:latin typeface="Verdana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run(){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charset="0"/>
              </a:rPr>
              <a:t>"running safely with 100kmph"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);}  </a:t>
            </a:r>
          </a:p>
          <a:p>
            <a:pPr algn="just"/>
            <a:r>
              <a:rPr lang="is-IS" sz="2000" dirty="0">
                <a:solidFill>
                  <a:prstClr val="black"/>
                </a:solidFill>
                <a:latin typeface="Verdana" charset="0"/>
              </a:rPr>
              <a:t>    </a:t>
            </a:r>
          </a:p>
          <a:p>
            <a:pPr algn="just"/>
            <a:r>
              <a:rPr lang="km-KH" sz="2000" b="1" dirty="0" smtClean="0">
                <a:solidFill>
                  <a:srgbClr val="0A5287"/>
                </a:solidFill>
                <a:latin typeface="Verdana" charset="0"/>
              </a:rPr>
              <a:t>	</a:t>
            </a:r>
            <a:r>
              <a:rPr lang="en-US" sz="2000" b="1" dirty="0" smtClean="0">
                <a:solidFill>
                  <a:srgbClr val="0A5287"/>
                </a:solidFill>
                <a:latin typeface="Verdana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main(String 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[]){  </a:t>
            </a:r>
          </a:p>
          <a:p>
            <a:pPr algn="just"/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>		</a:t>
            </a:r>
            <a:r>
              <a:rPr lang="en-US" sz="2000" dirty="0" smtClean="0">
                <a:solidFill>
                  <a:prstClr val="black"/>
                </a:solidFill>
                <a:latin typeface="Verdana" charset="0"/>
              </a:rPr>
              <a:t>Honda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honda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=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Honda();  </a:t>
            </a:r>
          </a:p>
          <a:p>
            <a:pPr algn="just"/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>		</a:t>
            </a:r>
            <a:r>
              <a:rPr lang="pl-PL" sz="2000" dirty="0" err="1" smtClean="0">
                <a:solidFill>
                  <a:prstClr val="black"/>
                </a:solidFill>
                <a:latin typeface="Verdana" charset="0"/>
              </a:rPr>
              <a:t>honda.run</a:t>
            </a:r>
            <a:r>
              <a:rPr lang="pl-PL" sz="2000" dirty="0">
                <a:solidFill>
                  <a:prstClr val="black"/>
                </a:solidFill>
                <a:latin typeface="Verdana" charset="0"/>
              </a:rPr>
              <a:t>();  </a:t>
            </a:r>
          </a:p>
          <a:p>
            <a:pPr algn="just"/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bg-BG" sz="2000" dirty="0" smtClean="0">
                <a:solidFill>
                  <a:prstClr val="black"/>
                </a:solidFill>
                <a:latin typeface="Verdana" charset="0"/>
              </a:rPr>
              <a:t>}</a:t>
            </a:r>
            <a:r>
              <a:rPr lang="bg-BG" sz="2000" dirty="0">
                <a:solidFill>
                  <a:prstClr val="black"/>
                </a:solidFill>
                <a:latin typeface="Verdana" charset="0"/>
              </a:rPr>
              <a:t>  </a:t>
            </a:r>
          </a:p>
          <a:p>
            <a:pPr algn="just"/>
            <a:r>
              <a:rPr lang="bg-BG" sz="2000" dirty="0">
                <a:solidFill>
                  <a:prstClr val="black"/>
                </a:solidFill>
                <a:latin typeface="Verdana" charset="0"/>
              </a:rPr>
              <a:t>}  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96948" y="5583831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urier" charset="0"/>
              </a:rPr>
              <a:t>Output:Compile</a:t>
            </a:r>
            <a:r>
              <a:rPr lang="en-US" sz="2000" dirty="0">
                <a:solidFill>
                  <a:srgbClr val="FF0000"/>
                </a:solidFill>
                <a:latin typeface="Courier" charset="0"/>
              </a:rPr>
              <a:t> Time Error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&amp; Final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0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322371" cy="431225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ដែល​ជា សមាជិក របស់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ខាងក្រៅ ។ វាអាចដំណើរការដោយមិនចំាបាច់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ntiating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ខាងក្រៅ ដោយប្រើនូវ សមាជិក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ដទៃ។</a:t>
            </a: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មិនអនុញ្ញាតអោយ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02047" y="4171952"/>
            <a:ext cx="3227053" cy="9874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MyOuter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Nested_Demo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}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30224" y="3081968"/>
            <a:ext cx="5697416" cy="344964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Outer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Nested_Demo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my_method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(){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System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out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println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  <a:ea typeface="Menlo"/>
              </a:rPr>
              <a:t>"This is my nested class"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);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km-KH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main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args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[]){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Outer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Nested_Demo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nested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  <a:ea typeface="Menlo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Outer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Menlo"/>
              </a:rPr>
              <a:t>Nested_Demo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nested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my_method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Arial Unicode MS" panose="020B0604020202020204" pitchFamily="34" charset="-128"/>
                <a:ea typeface="Menlo"/>
              </a:rPr>
              <a:t> </a:t>
            </a:r>
            <a:endParaRPr kumimoji="0" lang="km-KH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Arial Unicode MS" panose="020B0604020202020204" pitchFamily="34" charset="-128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  <a:ea typeface="Menlo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2. </a:t>
            </a:r>
            <a:r>
              <a:rPr lang="en-US" sz="3200" b="1" dirty="0" smtClean="0">
                <a:solidFill>
                  <a:srgbClr val="003399"/>
                </a:solidFill>
              </a:rPr>
              <a:t>Static </a:t>
            </a:r>
            <a:r>
              <a:rPr lang="en-US" sz="3200" b="1" dirty="0">
                <a:solidFill>
                  <a:srgbClr val="003399"/>
                </a:solidFill>
              </a:rPr>
              <a:t>Inner class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Local Inner Class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4384" y="1678488"/>
            <a:ext cx="11368496" cy="4715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មួយ​ឫច្រើនដែល​បានបង្កើតនៅក្នុង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body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(top level class)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មួយ។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អាចហៅប្រើ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​ទាំងអស់របស់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top level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​​ទោះវាមាន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ក៏ដោយ។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5" y="2188263"/>
            <a:ext cx="7325137" cy="338083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Local Inner Class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Local Inner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097327"/>
            <a:ext cx="11020927" cy="1113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ចែញពី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ដំបូងយើងត្រូវតែបង្កើត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outer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ជាមុនសិនដូចក្នុង ឧទាហរណ៍ខាងក្រោម៖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3003" y="3458471"/>
            <a:ext cx="6379669" cy="1416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/>
              <a:t>Outer_Demo </a:t>
            </a:r>
            <a:r>
              <a:rPr lang="sv-SE" dirty="0" smtClean="0">
                <a:solidFill>
                  <a:srgbClr val="FF0000"/>
                </a:solidFill>
              </a:rPr>
              <a:t>outer </a:t>
            </a:r>
            <a:r>
              <a:rPr lang="sv-SE" dirty="0" smtClean="0"/>
              <a:t>= </a:t>
            </a:r>
            <a:r>
              <a:rPr lang="sv-SE" i="1" dirty="0" smtClean="0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sv-SE" dirty="0" smtClean="0"/>
              <a:t> </a:t>
            </a:r>
            <a:r>
              <a:rPr lang="sv-SE" dirty="0"/>
              <a:t>Outer_Demo();</a:t>
            </a:r>
          </a:p>
          <a:p>
            <a:r>
              <a:rPr lang="sv-SE" dirty="0"/>
              <a:t>Outer_Demo.Inner_Demo </a:t>
            </a:r>
            <a:r>
              <a:rPr lang="sv-S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inner </a:t>
            </a:r>
            <a:r>
              <a:rPr lang="sv-SE" dirty="0" smtClean="0"/>
              <a:t>= </a:t>
            </a:r>
            <a:r>
              <a:rPr lang="sv-SE" dirty="0" smtClean="0">
                <a:solidFill>
                  <a:srgbClr val="FF0000"/>
                </a:solidFill>
              </a:rPr>
              <a:t>outer</a:t>
            </a:r>
            <a:r>
              <a:rPr lang="sv-SE" dirty="0" smtClean="0"/>
              <a:t>.</a:t>
            </a:r>
            <a:r>
              <a:rPr lang="sv-SE" i="1" dirty="0" smtClean="0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sv-SE" dirty="0" smtClean="0"/>
              <a:t> </a:t>
            </a:r>
            <a:r>
              <a:rPr lang="sv-SE" dirty="0"/>
              <a:t>Inner_Demo();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91829"/>
            <a:ext cx="11020927" cy="43122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មានសារះសំខាន់ សំរាប់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</a:t>
            </a:r>
          </a:p>
          <a:p>
            <a:pPr>
              <a:buFontTx/>
              <a:buChar char="-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យើងអាចបង្កើត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 Method </a:t>
            </a:r>
          </a:p>
          <a:p>
            <a:pPr>
              <a:buFontTx/>
              <a:buChar char="-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ហើយយើងអាចបង្កើត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Tx/>
              <a:buChar char="-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មានលក្ខណះពិបាកយល់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Tx/>
              <a:buChar char="-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គោលបំណងចង់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Function 	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200" b="1" u="sng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b="1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សំគាល់ </a:t>
            </a:r>
            <a:r>
              <a:rPr lang="km-KH" sz="2200" b="1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គេប្រើវាភាគច្រើនគេប្រើជាមួយ</a:t>
            </a:r>
            <a:r>
              <a:rPr lang="en-US" sz="2200" b="1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Project </a:t>
            </a:r>
            <a:r>
              <a:rPr lang="km-KH" sz="2200" b="1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b="1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button, </a:t>
            </a:r>
            <a:r>
              <a:rPr lang="en-US" sz="2200" b="1" u="sng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textArea</a:t>
            </a:r>
            <a:r>
              <a:rPr lang="en-US" sz="2200" b="1" u="sng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,………..</a:t>
            </a:r>
            <a:endParaRPr lang="km-KH" sz="2200" b="1" u="sng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class</a:t>
            </a:r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Anonymous inner class</a:t>
            </a:r>
            <a: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 txBox="1">
            <a:spLocks noGrp="1"/>
          </p:cNvSpPr>
          <p:nvPr>
            <p:ph sz="quarter" idx="13"/>
          </p:nvPr>
        </p:nvSpPr>
        <p:spPr>
          <a:xfrm>
            <a:off x="858984" y="1520354"/>
            <a:ext cx="10385581" cy="524576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/>
              <a:t>public </a:t>
            </a:r>
            <a:r>
              <a:rPr lang="en-US" sz="1800" b="1" dirty="0"/>
              <a:t>class Apple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km-KH" sz="1800" b="1" dirty="0"/>
              <a:t>	</a:t>
            </a:r>
            <a:r>
              <a:rPr lang="en-US" sz="1800" b="1" dirty="0" smtClean="0"/>
              <a:t>public </a:t>
            </a:r>
            <a:r>
              <a:rPr lang="en-US" sz="1800" b="1" dirty="0"/>
              <a:t>void print(){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km-KH" sz="1800" b="1" dirty="0" smtClean="0"/>
              <a:t>		</a:t>
            </a:r>
            <a:r>
              <a:rPr lang="en-US" sz="1800" b="1" dirty="0" err="1" smtClean="0"/>
              <a:t>System.</a:t>
            </a:r>
            <a:r>
              <a:rPr lang="en-US" sz="1800" b="1" i="1" dirty="0" err="1" smtClean="0"/>
              <a:t>out.println</a:t>
            </a:r>
            <a:r>
              <a:rPr lang="en-US" sz="1800" b="1" i="1" dirty="0"/>
              <a:t>("</a:t>
            </a:r>
            <a:r>
              <a:rPr lang="en-US" sz="1800" b="1" i="1" dirty="0" err="1"/>
              <a:t>Iphone</a:t>
            </a:r>
            <a:r>
              <a:rPr lang="en-US" sz="1800" b="1" i="1" dirty="0"/>
              <a:t> 6s");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m-KH" sz="1800" b="1" dirty="0" smtClean="0"/>
              <a:t>	</a:t>
            </a:r>
            <a:r>
              <a:rPr lang="en-US" sz="1800" b="1" dirty="0" smtClean="0"/>
              <a:t>}</a:t>
            </a: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class Implementation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 </a:t>
            </a:r>
            <a:r>
              <a:rPr lang="km-KH" sz="1800" b="1" dirty="0" smtClean="0"/>
              <a:t>	</a:t>
            </a:r>
            <a:r>
              <a:rPr lang="en-US" sz="1800" b="1" dirty="0" smtClean="0"/>
              <a:t> </a:t>
            </a:r>
            <a:r>
              <a:rPr lang="en-US" sz="1800" b="1" dirty="0"/>
              <a:t>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 </a:t>
            </a:r>
            <a:r>
              <a:rPr lang="km-KH" sz="1800" b="1" dirty="0" smtClean="0"/>
              <a:t>		</a:t>
            </a:r>
            <a:r>
              <a:rPr lang="en-US" sz="1800" b="1" dirty="0" smtClean="0"/>
              <a:t> </a:t>
            </a:r>
            <a:r>
              <a:rPr lang="en-US" sz="1800" b="1" dirty="0"/>
              <a:t>Apple </a:t>
            </a:r>
            <a:r>
              <a:rPr lang="en-US" sz="1800" b="1" dirty="0" err="1"/>
              <a:t>apple</a:t>
            </a:r>
            <a:r>
              <a:rPr lang="en-US" sz="1800" b="1" dirty="0"/>
              <a:t> = new Apple</a:t>
            </a:r>
            <a:r>
              <a:rPr lang="en-US" sz="1800" b="1" dirty="0" smtClean="0"/>
              <a:t>(){  </a:t>
            </a: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  </a:t>
            </a:r>
            <a:r>
              <a:rPr lang="km-KH" sz="1800" b="1" dirty="0" smtClean="0"/>
              <a:t>		​​​​​   </a:t>
            </a:r>
            <a:r>
              <a:rPr lang="en-US" sz="1800" b="1" dirty="0" smtClean="0"/>
              <a:t>@</a:t>
            </a:r>
            <a:r>
              <a:rPr lang="en-US" sz="1800" b="1" dirty="0"/>
              <a:t>Override  </a:t>
            </a:r>
          </a:p>
          <a:p>
            <a:pPr marL="1543050" lvl="8" indent="0">
              <a:spcBef>
                <a:spcPts val="0"/>
              </a:spcBef>
              <a:buNone/>
            </a:pPr>
            <a:r>
              <a:rPr lang="en-US" sz="1800" b="1" dirty="0"/>
              <a:t>  public void print() </a:t>
            </a:r>
          </a:p>
          <a:p>
            <a:pPr marL="1543050" lvl="8" indent="0">
              <a:spcBef>
                <a:spcPts val="0"/>
              </a:spcBef>
              <a:buNone/>
            </a:pPr>
            <a:r>
              <a:rPr lang="en-US" sz="1800" b="1" dirty="0"/>
              <a:t>  {  </a:t>
            </a:r>
          </a:p>
          <a:p>
            <a:pPr marL="1543050" lvl="8" indent="0">
              <a:spcBef>
                <a:spcPts val="0"/>
              </a:spcBef>
              <a:buNone/>
            </a:pPr>
            <a:r>
              <a:rPr lang="en-US" sz="1800" b="1" dirty="0"/>
              <a:t>   </a:t>
            </a:r>
            <a:r>
              <a:rPr lang="en-US" sz="1800" b="1" dirty="0" err="1"/>
              <a:t>System.out.println</a:t>
            </a:r>
            <a:r>
              <a:rPr lang="en-US" sz="1800" b="1" dirty="0" smtClean="0"/>
              <a:t>("Anonymous");  </a:t>
            </a:r>
            <a:endParaRPr lang="en-US" sz="1800" b="1" dirty="0"/>
          </a:p>
          <a:p>
            <a:pPr marL="1543050" lvl="8" indent="0">
              <a:spcBef>
                <a:spcPts val="0"/>
              </a:spcBef>
              <a:buNone/>
            </a:pPr>
            <a:r>
              <a:rPr lang="en-US" sz="1800" b="1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  </a:t>
            </a:r>
            <a:r>
              <a:rPr lang="km-KH" sz="1800" b="1" dirty="0" smtClean="0"/>
              <a:t>		</a:t>
            </a:r>
            <a:r>
              <a:rPr lang="en-US" sz="1800" b="1" dirty="0" smtClean="0"/>
              <a:t>}; </a:t>
            </a:r>
            <a:r>
              <a:rPr lang="en-US" sz="1800" b="1" dirty="0"/>
              <a:t>// anonymous class body closes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   </a:t>
            </a:r>
            <a:r>
              <a:rPr lang="km-KH" sz="1800" b="1" dirty="0" smtClean="0"/>
              <a:t>		</a:t>
            </a:r>
            <a:r>
              <a:rPr lang="en-US" sz="1800" b="1" dirty="0" smtClean="0"/>
              <a:t> </a:t>
            </a:r>
            <a:r>
              <a:rPr lang="en-US" sz="1800" b="1" dirty="0"/>
              <a:t>//Apple </a:t>
            </a:r>
            <a:r>
              <a:rPr lang="en-US" sz="1800" b="1" dirty="0" smtClean="0"/>
              <a:t>contains </a:t>
            </a:r>
            <a:r>
              <a:rPr lang="en-US" sz="1800" b="1" dirty="0"/>
              <a:t>an object of anonymous subclass of Apple.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km-KH" sz="1800" b="1" dirty="0" smtClean="0"/>
              <a:t>	</a:t>
            </a:r>
            <a:r>
              <a:rPr lang="en-US" sz="1800" b="1" dirty="0" err="1" smtClean="0"/>
              <a:t>apple.print</a:t>
            </a:r>
            <a:r>
              <a:rPr lang="en-US" sz="18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m-KH" sz="1800" b="1" dirty="0" smtClean="0"/>
              <a:t>	</a:t>
            </a:r>
            <a:r>
              <a:rPr lang="en-US" sz="1800" b="1" dirty="0" smtClean="0"/>
              <a:t>}</a:t>
            </a: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}  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US" sz="800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6147" y="3305486"/>
            <a:ext cx="406668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Result :  Anonymous</a:t>
            </a:r>
            <a:endParaRPr lang="km-KH" sz="2800" b="1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6393" y="2219019"/>
            <a:ext cx="97353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ProgrammerInterview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void read();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 Website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ProgrammerInterview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p = new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ProgrammerInterview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	public void read()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("interface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ProgrammerInterview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anonymous class implementer");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};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800" dirty="0">
                <a:solidFill>
                  <a:srgbClr val="FF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p.read</a:t>
            </a:r>
            <a:r>
              <a:rPr lang="en-US" sz="1800" dirty="0" smtClean="0">
                <a:solidFill>
                  <a:srgbClr val="FF0000"/>
                </a:solidFill>
                <a:latin typeface="Arial Unicode MS" panose="020B0604020202020204" pitchFamily="34" charset="-128"/>
              </a:rPr>
              <a:t>();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1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ប្រភព​ឯក​សារ​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u="sng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en-US" u="sng" dirty="0">
                <a:solidFill>
                  <a:srgbClr val="00B0F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00B0F0"/>
                </a:solidFill>
                <a:hlinkClick r:id="rId2"/>
              </a:rPr>
              <a:t>docs.oracle.com/javase/tutorial/java/nutsandbolts/arrays.html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3"/>
              </a:rPr>
              <a:t>http://</a:t>
            </a:r>
            <a:r>
              <a:rPr lang="en-US" u="sng" dirty="0" smtClean="0">
                <a:solidFill>
                  <a:srgbClr val="00B0F0"/>
                </a:solidFill>
                <a:hlinkClick r:id="rId3"/>
              </a:rPr>
              <a:t>www.tutorialspoint.com/java/java_arrays.htm</a:t>
            </a:r>
            <a:endParaRPr lang="en-US" u="sng" dirty="0" smtClean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4"/>
              </a:rPr>
              <a:t>http://www.tutorialspoint.com/java/java_decision_making.htm</a:t>
            </a:r>
            <a:endParaRPr lang="en-US" u="sng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2"/>
              </a:rPr>
              <a:t>https://docs.oracle.com/javase/tutorial/java/nutsandbolts/arrays.html</a:t>
            </a:r>
            <a:endParaRPr lang="en-US" u="sng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5"/>
              </a:rPr>
              <a:t>http://cs-fundamentals.com/java-programming/java-anonymous-inner-classes.php</a:t>
            </a:r>
            <a:endParaRPr lang="km-KH" u="sng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6"/>
              </a:rPr>
              <a:t>http://www.programcreek.com/2009/02/4-inner-classes-tutorial-examples</a:t>
            </a:r>
            <a:r>
              <a:rPr lang="en-US" u="sng" dirty="0" smtClean="0">
                <a:solidFill>
                  <a:srgbClr val="00B0F0"/>
                </a:solidFill>
                <a:hlinkClick r:id="rId6"/>
              </a:rPr>
              <a:t>/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https://kemdensep.wordpress.com/2010/10/22/java/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www.journaldev.com/4098/java-heap-memory-vs-stack-memory-difference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</a:rPr>
              <a:t>http://beginnersbook.com/2013/05/inner-class/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  <a:hlinkClick r:id="rId9"/>
              </a:rPr>
              <a:t>http://stackoverflow.com/questions/11398122/what-are-the-purposes-of-inner-classes</a:t>
            </a:r>
            <a:endParaRPr lang="en-US" u="sng" dirty="0">
              <a:solidFill>
                <a:srgbClr val="00B0F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0B0F0"/>
                </a:solidFill>
              </a:rPr>
              <a:t>www.tutorialspoint.com/java/java_innerclasses.htm</a:t>
            </a:r>
            <a:endParaRPr lang="km-KH" u="sng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៣​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ឆៃ​ ជី​វ័ន្ដ​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ណេម​​ សុ​ធា​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ចាន់​ ឧ​ត្ដម​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កញ្ញា ឃួន​ សុវណ្ណ​វត្តី​</a:t>
            </a:r>
            <a:endParaRPr lang="en-U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លោក​ បូង​​ ចាន់​ណា​រិទ្ធ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Nested Class :</a:t>
            </a:r>
            <a:br>
              <a:rPr lang="en-US" sz="2800" b="1" dirty="0" smtClean="0"/>
            </a:b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1. Static &amp; Final Keyword 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2. Static inner class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3. Local inner class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4. Anonymous inner class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485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&amp; Final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7149074" cy="1996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គឺត្រូវបានប្រើសម្រាប់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management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ហើយយើងអាចប្រើវាទៅលើ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1"/>
            <a:r>
              <a:rPr lang="en-US" sz="14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</a:t>
            </a:r>
            <a:r>
              <a:rPr lang="en-US" sz="14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ariable(class variable)</a:t>
            </a:r>
          </a:p>
          <a:p>
            <a:pPr lvl="1"/>
            <a:r>
              <a:rPr lang="en-US" sz="14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Method(class method)</a:t>
            </a:r>
          </a:p>
          <a:p>
            <a:pPr lvl="1"/>
            <a:r>
              <a:rPr lang="en-US" sz="14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</a:p>
          <a:p>
            <a:pPr lvl="1"/>
            <a:r>
              <a:rPr lang="en-US" sz="14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</a:t>
            </a: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6394" y="3767667"/>
            <a:ext cx="110106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3399"/>
                </a:solidFill>
              </a:rPr>
              <a:t>1.1 Static variable</a:t>
            </a:r>
          </a:p>
          <a:p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ដែល​ប្រកាស​ជាមួយ​ពាក្យ​​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គេប្រើដើម្បី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ទៅកាន់រាល់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property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របស់រាល់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ទាំងអស់​។ </a:t>
            </a:r>
          </a:p>
          <a:p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e.g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company name of employees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college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 of students etc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/>
            <a:r>
              <a:rPr lang="en-US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តែម្តងប៉ុណ្ណោះនៅក្នុង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area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នៅកំឡុងពេលនៃ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loading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គុណសម្បត្តិ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យើងធ្វើការកាន់តែប្រសើរ និង​ មានប្រសិទ្ធិភាព</a:t>
            </a:r>
            <a:b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(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 saves memory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1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88247" y="1501051"/>
            <a:ext cx="4440463" cy="5245691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Student{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6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id;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String name;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String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center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=“KSHRD";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Student(</a:t>
            </a:r>
            <a:r>
              <a:rPr lang="en-US" sz="16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id ,String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name){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this.id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=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id;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this.name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=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display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(id+"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"+name+"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"+center);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main(String 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s1 = 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Student(1,“Dara");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s2 = </a:t>
            </a:r>
            <a:r>
              <a:rPr lang="en-U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Student(2,“Tara");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s1.display();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s2.display();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}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  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82336" y="1737180"/>
            <a:ext cx="6585814" cy="4931590"/>
            <a:chOff x="5388938" y="1586031"/>
            <a:chExt cx="6423868" cy="4574225"/>
          </a:xfrm>
        </p:grpSpPr>
        <p:grpSp>
          <p:nvGrpSpPr>
            <p:cNvPr id="13" name="Group 12"/>
            <p:cNvGrpSpPr/>
            <p:nvPr/>
          </p:nvGrpSpPr>
          <p:grpSpPr>
            <a:xfrm>
              <a:off x="5388938" y="3699934"/>
              <a:ext cx="1447800" cy="2150534"/>
              <a:chOff x="5317067" y="1998133"/>
              <a:chExt cx="1447800" cy="21505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25533" y="1998133"/>
                <a:ext cx="1439334" cy="215053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317067" y="3776133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317067" y="3408588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808134" y="37488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92940" y="3394057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s2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320189" y="2204583"/>
              <a:ext cx="2561365" cy="2478974"/>
              <a:chOff x="7320189" y="2204583"/>
              <a:chExt cx="2561365" cy="247897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7320189" y="2204583"/>
                <a:ext cx="2561365" cy="247897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992535" y="2910796"/>
                <a:ext cx="1151466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id = 2;</a:t>
                </a: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name = Tara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92535" y="3571196"/>
                <a:ext cx="1151466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id = 1;</a:t>
                </a:r>
              </a:p>
              <a:p>
                <a:r>
                  <a:rPr lang="en-US" sz="1100" dirty="0" smtClean="0">
                    <a:solidFill>
                      <a:schemeClr val="bg1"/>
                    </a:solidFill>
                  </a:rPr>
                  <a:t>name = Dara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>
              <a:endCxn id="15" idx="1"/>
            </p:cNvCxnSpPr>
            <p:nvPr/>
          </p:nvCxnSpPr>
          <p:spPr>
            <a:xfrm flipV="1">
              <a:off x="6836738" y="3139396"/>
              <a:ext cx="1155797" cy="2141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6" idx="1"/>
            </p:cNvCxnSpPr>
            <p:nvPr/>
          </p:nvCxnSpPr>
          <p:spPr>
            <a:xfrm flipV="1">
              <a:off x="6836738" y="3799796"/>
              <a:ext cx="1155797" cy="183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0168467" y="1586031"/>
              <a:ext cx="1644339" cy="83476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collect = KSHRD</a:t>
              </a:r>
              <a:endParaRPr lang="en-US" sz="1050" dirty="0">
                <a:latin typeface="Khmer OS Battambang" panose="02000500000000020004" pitchFamily="2" charset="0"/>
                <a:cs typeface="Khmer OS Battambang" panose="02000500000000020004" pitchFamily="2" charset="0"/>
              </a:endParaRPr>
            </a:p>
          </p:txBody>
        </p:sp>
        <p:cxnSp>
          <p:nvCxnSpPr>
            <p:cNvPr id="26" name="Straight Connector 25"/>
            <p:cNvCxnSpPr>
              <a:stCxn id="15" idx="3"/>
              <a:endCxn id="22" idx="4"/>
            </p:cNvCxnSpPr>
            <p:nvPr/>
          </p:nvCxnSpPr>
          <p:spPr>
            <a:xfrm flipV="1">
              <a:off x="9144000" y="2420799"/>
              <a:ext cx="1846636" cy="7185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2" idx="4"/>
            </p:cNvCxnSpPr>
            <p:nvPr/>
          </p:nvCxnSpPr>
          <p:spPr>
            <a:xfrm flipV="1">
              <a:off x="9144001" y="2420799"/>
              <a:ext cx="1846635" cy="13789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7334" y="579092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80930" y="468355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30185" y="2350433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area</a:t>
              </a:r>
              <a:endParaRPr lang="en-US" dirty="0"/>
            </a:p>
          </p:txBody>
        </p:sp>
      </p:grpSp>
      <p:sp>
        <p:nvSpPr>
          <p:cNvPr id="27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&amp; Final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07623"/>
            <a:ext cx="98922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3399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1.2 Static Method</a:t>
            </a:r>
          </a:p>
          <a:p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	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ដែល​ប្រកាស​ដោយ​ពាក្យ​ </a:t>
            </a: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ជារបស់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​មិន​មែន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km-KH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invoked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ដោយមិនចាំបាច់មានការបង្កើត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: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static data member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អាចផ្លាស់ប្តូរតម្លៃរបស់វា ។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04395"/>
            <a:ext cx="6800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 smtClean="0">
                <a:solidFill>
                  <a:srgbClr val="FF0000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ចំ​ណាំ: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Khmer OS Battambang" charset="0"/>
                <a:ea typeface="Khmer OS Battambang" charset="0"/>
                <a:cs typeface="Khmer OS Battambang" charset="0"/>
              </a:rPr>
              <a:t>S</a:t>
            </a:r>
            <a:r>
              <a:rPr lang="km-KH" dirty="0" smtClean="0">
                <a:latin typeface="Khmer OS Battambang" charset="0"/>
                <a:ea typeface="Khmer OS Battambang" charset="0"/>
                <a:cs typeface="Khmer OS Battambang" charset="0"/>
              </a:rPr>
              <a:t>tatic method មិនអាចប្រើ​ ឬ ហៅ​ non-static method ដោយផ្ទាល់</a:t>
            </a:r>
          </a:p>
          <a:p>
            <a:pPr marL="285750" indent="-285750">
              <a:buFont typeface="Arial" charset="0"/>
              <a:buChar char="•"/>
            </a:pPr>
            <a:r>
              <a:rPr lang="km-KH" i="1" dirty="0" smtClean="0">
                <a:latin typeface="Khmer OS Battambang" charset="0"/>
                <a:ea typeface="Khmer OS Battambang" charset="0"/>
                <a:cs typeface="Khmer OS Battambang" charset="0"/>
              </a:rPr>
              <a:t>this </a:t>
            </a:r>
            <a:r>
              <a:rPr lang="km-KH" dirty="0" smtClean="0">
                <a:latin typeface="Khmer OS Battambang" charset="0"/>
                <a:ea typeface="Khmer OS Battambang" charset="0"/>
                <a:cs typeface="Khmer OS Battambang" charset="0"/>
              </a:rPr>
              <a:t>and </a:t>
            </a:r>
            <a:r>
              <a:rPr lang="km-KH" i="1" dirty="0" smtClean="0">
                <a:latin typeface="Khmer OS Battambang" charset="0"/>
                <a:ea typeface="Khmer OS Battambang" charset="0"/>
                <a:cs typeface="Khmer OS Battambang" charset="0"/>
              </a:rPr>
              <a:t>super</a:t>
            </a:r>
            <a:r>
              <a:rPr lang="km-KH" dirty="0" smtClean="0">
                <a:latin typeface="Khmer OS Battambang" charset="0"/>
                <a:ea typeface="Khmer OS Battambang" charset="0"/>
                <a:cs typeface="Khmer OS Battambang" charset="0"/>
              </a:rPr>
              <a:t> keywords មិនអាចត្រូវបានប្រើនៅក្នុង​​ static context</a:t>
            </a:r>
            <a:endParaRPr lang="en-US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8466" y="4529578"/>
            <a:ext cx="6096000" cy="203132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algn="just"/>
            <a:r>
              <a:rPr lang="en-US" b="1" dirty="0" smtClean="0">
                <a:solidFill>
                  <a:srgbClr val="0A5287"/>
                </a:solidFill>
                <a:latin typeface="Verdana" charset="0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A{  </a:t>
            </a:r>
          </a:p>
          <a:p>
            <a:pPr algn="just"/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km-KH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en-US" b="1" dirty="0" err="1" smtClean="0">
                <a:solidFill>
                  <a:srgbClr val="0A5287"/>
                </a:solidFill>
                <a:latin typeface="Verdana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a=</a:t>
            </a:r>
            <a:r>
              <a:rPr lang="en-US" dirty="0" smtClean="0">
                <a:solidFill>
                  <a:srgbClr val="B00004"/>
                </a:solidFill>
                <a:latin typeface="Verdana" charset="0"/>
              </a:rPr>
              <a:t>40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;</a:t>
            </a:r>
            <a:r>
              <a:rPr lang="en-US" dirty="0" smtClean="0">
                <a:solidFill>
                  <a:srgbClr val="0F7201"/>
                </a:solidFill>
                <a:latin typeface="Verdana" charset="0"/>
              </a:rPr>
              <a:t>//non static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 </a:t>
            </a:r>
          </a:p>
          <a:p>
            <a:pPr algn="just"/>
            <a:r>
              <a:rPr lang="is-IS" dirty="0" smtClean="0">
                <a:solidFill>
                  <a:prstClr val="black"/>
                </a:solidFill>
                <a:latin typeface="Verdana" charset="0"/>
              </a:rPr>
              <a:t>   </a:t>
            </a:r>
          </a:p>
          <a:p>
            <a:pPr algn="just"/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km-KH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en-US" b="1" dirty="0" smtClean="0">
                <a:solidFill>
                  <a:srgbClr val="0A5287"/>
                </a:solidFill>
                <a:latin typeface="Verdana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b="1" dirty="0" smtClean="0">
                <a:solidFill>
                  <a:srgbClr val="0A5287"/>
                </a:solidFill>
                <a:latin typeface="Verdana" charset="0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b="1" dirty="0" smtClean="0">
                <a:solidFill>
                  <a:srgbClr val="0A5287"/>
                </a:solidFill>
                <a:latin typeface="Verdana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main(String </a:t>
            </a:r>
            <a:r>
              <a:rPr lang="en-US" dirty="0" err="1" smtClean="0">
                <a:solidFill>
                  <a:prstClr val="black"/>
                </a:solidFill>
                <a:latin typeface="Verdana" charset="0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[]){  </a:t>
            </a:r>
          </a:p>
          <a:p>
            <a:pPr algn="just"/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  </a:t>
            </a:r>
            <a:r>
              <a:rPr lang="km-KH" dirty="0" smtClean="0">
                <a:solidFill>
                  <a:prstClr val="black"/>
                </a:solidFill>
                <a:latin typeface="Verdana" charset="0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Verdana" charset="0"/>
              </a:rPr>
              <a:t>System.out.println</a:t>
            </a:r>
            <a:r>
              <a:rPr lang="en-US" dirty="0" smtClean="0">
                <a:solidFill>
                  <a:prstClr val="black"/>
                </a:solidFill>
                <a:latin typeface="Verdana" charset="0"/>
              </a:rPr>
              <a:t>(a);  </a:t>
            </a:r>
          </a:p>
          <a:p>
            <a:pPr algn="just"/>
            <a:r>
              <a:rPr lang="bg-BG" dirty="0" smtClean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km-KH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bg-BG" dirty="0" smtClean="0">
                <a:solidFill>
                  <a:prstClr val="black"/>
                </a:solidFill>
                <a:latin typeface="Verdana" charset="0"/>
              </a:rPr>
              <a:t>}  </a:t>
            </a:r>
          </a:p>
          <a:p>
            <a:pPr algn="just"/>
            <a:r>
              <a:rPr lang="sk-SK" dirty="0" smtClean="0">
                <a:solidFill>
                  <a:prstClr val="black"/>
                </a:solidFill>
                <a:latin typeface="Verdana" charset="0"/>
              </a:rPr>
              <a:t>} 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29316" y="6184915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" charset="0"/>
              </a:rPr>
              <a:t>Output:Compile</a:t>
            </a:r>
            <a:r>
              <a:rPr lang="en-US" dirty="0">
                <a:solidFill>
                  <a:srgbClr val="FF0000"/>
                </a:solidFill>
                <a:latin typeface="Courier" charset="0"/>
              </a:rPr>
              <a:t> Time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&amp; Final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5718207" cy="434734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Student{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8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id;</a:t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String name; 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lang="en-US" sz="18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String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center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8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”KSHRD"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change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center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8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”KSHRD Center”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Student(</a:t>
            </a:r>
            <a:r>
              <a:rPr lang="en-US" sz="18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id,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String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name){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	this.id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id;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  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	this.name=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name;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   }  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display 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(id+</a:t>
            </a:r>
            <a:r>
              <a:rPr lang="en-US" sz="18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</a:rPr>
              <a:t> "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+name+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</a:rPr>
              <a:t>" </a:t>
            </a:r>
            <a:r>
              <a:rPr lang="en-US" sz="1800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+center);</a:t>
            </a:r>
            <a:b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6550" y="1771048"/>
            <a:ext cx="5334000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Student.change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Student s1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Student 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”Dara"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Student s2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Student 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”Tara"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Student s3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Student 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"Sara"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s1.display();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s2.display();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s3.display();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6498" y="5095035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99"/>
                </a:solidFill>
              </a:rPr>
              <a:t>Output: 1 Dara KSHRD Center</a:t>
            </a:r>
          </a:p>
          <a:p>
            <a:r>
              <a:rPr lang="en-US" dirty="0" smtClean="0">
                <a:solidFill>
                  <a:srgbClr val="003399"/>
                </a:solidFill>
              </a:rPr>
              <a:t>             2 Tara KSHRD Center</a:t>
            </a:r>
          </a:p>
          <a:p>
            <a:r>
              <a:rPr lang="en-US" dirty="0" smtClean="0">
                <a:solidFill>
                  <a:srgbClr val="003399"/>
                </a:solidFill>
              </a:rPr>
              <a:t>             3 Sara KSHRD Center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&amp; Final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4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10097" y="3238199"/>
            <a:ext cx="5959507" cy="3156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000" dirty="0"/>
              <a:t>	</a:t>
            </a: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នៅក្នុង Java គេប្រើ​ keyword </a:t>
            </a:r>
            <a:r>
              <a:rPr lang="km-KH" sz="2000" i="1" dirty="0" smtClean="0">
                <a:latin typeface="Khmer OS Battambang" charset="0"/>
                <a:ea typeface="Khmer OS Battambang" charset="0"/>
                <a:cs typeface="Khmer OS Battambang" charset="0"/>
              </a:rPr>
              <a:t>final </a:t>
            </a: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ដើម្បីបញ្ជាក់ប្រាប់​ user ថា:</a:t>
            </a:r>
          </a:p>
          <a:p>
            <a:pPr marL="0" indent="0">
              <a:buNone/>
            </a:pPr>
            <a:endParaRPr lang="km-KH" sz="2000" dirty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>
              <a:buNone/>
            </a:pPr>
            <a:endParaRPr lang="km-KH" sz="20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>
              <a:buNone/>
            </a:pPr>
            <a:endParaRPr lang="km-KH" sz="2000" dirty="0" smtClean="0">
              <a:latin typeface="Khmer OS Battambang" charset="0"/>
              <a:ea typeface="Khmer OS Battambang" charset="0"/>
              <a:cs typeface="Khmer OS Battambang" charset="0"/>
            </a:endParaRPr>
          </a:p>
          <a:p>
            <a:pPr marL="0" indent="0">
              <a:buNone/>
            </a:pPr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ហើយវាអាចត្រូវបានប្រើទៅលើ​ variable, method, និង​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5015" r="5242" b="6921"/>
          <a:stretch/>
        </p:blipFill>
        <p:spPr>
          <a:xfrm>
            <a:off x="1602528" y="3870663"/>
            <a:ext cx="3200400" cy="1733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7" y="1532720"/>
            <a:ext cx="6124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2.1 </a:t>
            </a:r>
            <a:r>
              <a:rPr lang="km-KH" sz="2000" b="1" dirty="0" smtClean="0">
                <a:solidFill>
                  <a:srgbClr val="003399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Java final variable</a:t>
            </a:r>
          </a:p>
          <a:p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	ប្រសិនជាយើងប្រកាស​ variable ណាមួយជា​ final នោះយើងមិនអាចធ្វើការផ្លាស់តម្លៃរបស់វាពេលក្រោយបានឡើយ</a:t>
            </a:r>
            <a:endParaRPr lang="en-US" sz="20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1091" y="1585990"/>
            <a:ext cx="5257800" cy="50167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rgbClr val="0A5287"/>
                </a:solidFill>
                <a:latin typeface="Verdana" charset="0"/>
              </a:rPr>
              <a:t>E</a:t>
            </a:r>
            <a:r>
              <a:rPr lang="km-KH" sz="2000" b="1" dirty="0" smtClean="0">
                <a:solidFill>
                  <a:srgbClr val="0A5287"/>
                </a:solidFill>
                <a:latin typeface="Verdana" charset="0"/>
              </a:rPr>
              <a:t>xample: Java final variable</a:t>
            </a:r>
          </a:p>
          <a:p>
            <a:pPr lvl="1"/>
            <a:endParaRPr lang="km-KH" sz="2000" b="1" dirty="0" smtClean="0">
              <a:solidFill>
                <a:srgbClr val="0A5287"/>
              </a:solidFill>
              <a:latin typeface="Verdana" charset="0"/>
            </a:endParaRPr>
          </a:p>
          <a:p>
            <a:r>
              <a:rPr lang="en-US" sz="2000" b="1" dirty="0" smtClean="0">
                <a:solidFill>
                  <a:srgbClr val="0A5287"/>
                </a:solidFill>
                <a:latin typeface="Verdana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dirty="0" smtClean="0">
                <a:solidFill>
                  <a:prstClr val="black"/>
                </a:solidFill>
                <a:latin typeface="Verdana" charset="0"/>
              </a:rPr>
              <a:t>Bike</a:t>
            </a:r>
            <a:endParaRPr lang="km-KH" sz="2000" dirty="0" smtClean="0">
              <a:solidFill>
                <a:prstClr val="black"/>
              </a:solidFill>
              <a:latin typeface="Verdana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Verdana" charset="0"/>
              </a:rPr>
              <a:t>{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 </a:t>
            </a:r>
          </a:p>
          <a:p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 smtClean="0">
                <a:solidFill>
                  <a:srgbClr val="0A5287"/>
                </a:solidFill>
                <a:latin typeface="Verdana" charset="0"/>
              </a:rPr>
              <a:t>final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 err="1">
                <a:solidFill>
                  <a:srgbClr val="0A5287"/>
                </a:solidFill>
                <a:latin typeface="Verdana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speedlimit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=</a:t>
            </a:r>
            <a:r>
              <a:rPr lang="en-US" sz="2000" dirty="0">
                <a:solidFill>
                  <a:srgbClr val="B00004"/>
                </a:solidFill>
                <a:latin typeface="Verdana" charset="0"/>
              </a:rPr>
              <a:t>90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;</a:t>
            </a:r>
            <a:r>
              <a:rPr lang="en-US" sz="2000" dirty="0">
                <a:solidFill>
                  <a:srgbClr val="0F7201"/>
                </a:solidFill>
                <a:latin typeface="Verdana" charset="0"/>
              </a:rPr>
              <a:t>//final variable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 </a:t>
            </a:r>
          </a:p>
          <a:p>
            <a:r>
              <a:rPr lang="sk-SK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sk-SK" sz="2000" b="1" dirty="0" smtClean="0">
                <a:solidFill>
                  <a:srgbClr val="0A5287"/>
                </a:solidFill>
                <a:latin typeface="Verdana" charset="0"/>
              </a:rPr>
              <a:t>void</a:t>
            </a:r>
            <a:r>
              <a:rPr lang="sk-SK" sz="2000" dirty="0">
                <a:solidFill>
                  <a:prstClr val="black"/>
                </a:solidFill>
                <a:latin typeface="Verdana" charset="0"/>
              </a:rPr>
              <a:t> run</a:t>
            </a:r>
            <a:r>
              <a:rPr lang="sk-SK" sz="2000" dirty="0" smtClean="0">
                <a:solidFill>
                  <a:prstClr val="black"/>
                </a:solidFill>
                <a:latin typeface="Verdana" charset="0"/>
              </a:rPr>
              <a:t>(){</a:t>
            </a:r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/>
            </a:r>
            <a:br>
              <a:rPr lang="km-KH" sz="2000" dirty="0" smtClean="0">
                <a:solidFill>
                  <a:prstClr val="black"/>
                </a:solidFill>
                <a:latin typeface="Verdana" charset="0"/>
              </a:rPr>
            </a:br>
            <a:r>
              <a:rPr lang="pl-PL" sz="2000" dirty="0" smtClean="0">
                <a:solidFill>
                  <a:prstClr val="black"/>
                </a:solidFill>
                <a:latin typeface="Verdana" charset="0"/>
              </a:rPr>
              <a:t>speedlimit=</a:t>
            </a:r>
            <a:r>
              <a:rPr lang="pl-PL" sz="2000" dirty="0" smtClean="0">
                <a:solidFill>
                  <a:srgbClr val="B00004"/>
                </a:solidFill>
                <a:latin typeface="Verdana" charset="0"/>
              </a:rPr>
              <a:t>400</a:t>
            </a:r>
            <a:r>
              <a:rPr lang="pl-PL" sz="2000" dirty="0" smtClean="0">
                <a:solidFill>
                  <a:prstClr val="black"/>
                </a:solidFill>
                <a:latin typeface="Verdana" charset="0"/>
              </a:rPr>
              <a:t>;</a:t>
            </a:r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/>
            </a:r>
            <a:br>
              <a:rPr lang="km-KH" sz="2000" dirty="0" smtClean="0">
                <a:solidFill>
                  <a:prstClr val="black"/>
                </a:solidFill>
                <a:latin typeface="Verdana" charset="0"/>
              </a:rPr>
            </a:br>
            <a:r>
              <a:rPr lang="bg-BG" sz="2000" dirty="0" smtClean="0">
                <a:solidFill>
                  <a:prstClr val="black"/>
                </a:solidFill>
                <a:latin typeface="Verdana" charset="0"/>
              </a:rPr>
              <a:t>}</a:t>
            </a:r>
            <a:r>
              <a:rPr lang="bg-BG" sz="2000" dirty="0">
                <a:solidFill>
                  <a:prstClr val="black"/>
                </a:solidFill>
                <a:latin typeface="Verdana" charset="0"/>
              </a:rPr>
              <a:t>  </a:t>
            </a:r>
          </a:p>
          <a:p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 smtClean="0">
                <a:solidFill>
                  <a:srgbClr val="0A5287"/>
                </a:solidFill>
                <a:latin typeface="Verdana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main(String 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[]){  </a:t>
            </a:r>
          </a:p>
          <a:p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Verdana" charset="0"/>
              </a:rPr>
              <a:t>Bike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obj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=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 </a:t>
            </a:r>
            <a:r>
              <a:rPr lang="en-US" sz="2000" dirty="0" smtClean="0">
                <a:solidFill>
                  <a:prstClr val="black"/>
                </a:solidFill>
                <a:latin typeface="Verdana" charset="0"/>
              </a:rPr>
              <a:t>Bike();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 </a:t>
            </a:r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/>
            </a:r>
            <a:br>
              <a:rPr lang="km-KH" sz="2000" dirty="0" smtClean="0">
                <a:solidFill>
                  <a:prstClr val="black"/>
                </a:solidFill>
                <a:latin typeface="Verdana" charset="0"/>
              </a:rPr>
            </a:br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pl-PL" sz="2000" dirty="0" smtClean="0">
                <a:solidFill>
                  <a:prstClr val="black"/>
                </a:solidFill>
                <a:latin typeface="Verdana" charset="0"/>
              </a:rPr>
              <a:t>obj.run</a:t>
            </a:r>
            <a:r>
              <a:rPr lang="pl-PL" sz="2000" dirty="0">
                <a:solidFill>
                  <a:prstClr val="black"/>
                </a:solidFill>
                <a:latin typeface="Verdana" charset="0"/>
              </a:rPr>
              <a:t>();  </a:t>
            </a:r>
          </a:p>
          <a:p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bg-BG" sz="2000" dirty="0" smtClean="0">
                <a:solidFill>
                  <a:prstClr val="black"/>
                </a:solidFill>
                <a:latin typeface="Verdana" charset="0"/>
              </a:rPr>
              <a:t>}</a:t>
            </a:r>
            <a:r>
              <a:rPr lang="bg-BG" sz="2000" dirty="0">
                <a:solidFill>
                  <a:prstClr val="black"/>
                </a:solidFill>
                <a:latin typeface="Verdana" charset="0"/>
              </a:rPr>
              <a:t>  </a:t>
            </a:r>
          </a:p>
          <a:p>
            <a:r>
              <a:rPr lang="bg-BG" sz="2000" dirty="0" smtClean="0">
                <a:solidFill>
                  <a:prstClr val="black"/>
                </a:solidFill>
                <a:latin typeface="Verdana" charset="0"/>
              </a:rPr>
              <a:t>}</a:t>
            </a:r>
            <a:endParaRPr lang="en-US" sz="2000" dirty="0" smtClean="0">
              <a:solidFill>
                <a:prstClr val="black"/>
              </a:solidFill>
              <a:latin typeface="Verdana" charset="0"/>
            </a:endParaRP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464430" y="6025118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" charset="0"/>
              </a:rPr>
              <a:t>Output:Compile</a:t>
            </a:r>
            <a:r>
              <a:rPr lang="en-US" dirty="0">
                <a:solidFill>
                  <a:srgbClr val="FF0000"/>
                </a:solidFill>
                <a:latin typeface="Courier" charset="0"/>
              </a:rPr>
              <a:t> Time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&amp; Final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609600" y="1624549"/>
            <a:ext cx="10994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dirty="0" smtClean="0">
                <a:solidFill>
                  <a:srgbClr val="003399"/>
                </a:solidFill>
                <a:latin typeface="Khmer OS Battambang" charset="0"/>
                <a:ea typeface="Khmer OS Battambang" charset="0"/>
                <a:cs typeface="Khmer OS Battambang" charset="0"/>
              </a:rPr>
              <a:t>2.2 Java final method</a:t>
            </a:r>
          </a:p>
          <a:p>
            <a:r>
              <a:rPr lang="km-KH" sz="2000" dirty="0" smtClean="0">
                <a:latin typeface="Khmer OS Battambang" charset="0"/>
                <a:ea typeface="Khmer OS Battambang" charset="0"/>
                <a:cs typeface="Khmer OS Battambang" charset="0"/>
              </a:rPr>
              <a:t>	ប្រសិនជាយើងប្រកាស​ method ណាមួយជា​ final នោះយើងមិនអាចធ្វើការoverride ទៅលើវាបានឡើយ ។</a:t>
            </a:r>
            <a:endParaRPr lang="en-US" sz="2000" dirty="0">
              <a:latin typeface="Khmer OS Battambang" charset="0"/>
              <a:ea typeface="Khmer OS Battambang" charset="0"/>
              <a:cs typeface="Khmer OS Battambang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6163" y="2711241"/>
            <a:ext cx="8001000" cy="375487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Bike{  </a:t>
            </a:r>
          </a:p>
          <a:p>
            <a:pPr algn="just"/>
            <a:r>
              <a:rPr lang="km-KH" sz="2000" dirty="0" smtClean="0">
                <a:solidFill>
                  <a:prstClr val="black"/>
                </a:solidFill>
                <a:latin typeface="Verdana" charset="0"/>
              </a:rPr>
              <a:t>	</a:t>
            </a:r>
            <a:r>
              <a:rPr lang="en-US" sz="2000" b="1" dirty="0" smtClean="0">
                <a:solidFill>
                  <a:srgbClr val="0A5287"/>
                </a:solidFill>
                <a:latin typeface="Verdana" charset="0"/>
              </a:rPr>
              <a:t>final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run(){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charset="0"/>
              </a:rPr>
              <a:t>"running"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);}  </a:t>
            </a:r>
          </a:p>
          <a:p>
            <a:pPr algn="just"/>
            <a:r>
              <a:rPr lang="bg-BG" sz="2000" dirty="0">
                <a:solidFill>
                  <a:prstClr val="black"/>
                </a:solidFill>
                <a:latin typeface="Verdana" charset="0"/>
              </a:rPr>
              <a:t>}  </a:t>
            </a:r>
          </a:p>
          <a:p>
            <a:pPr algn="just"/>
            <a:r>
              <a:rPr lang="is-IS" sz="2000" dirty="0">
                <a:solidFill>
                  <a:prstClr val="black"/>
                </a:solidFill>
                <a:latin typeface="Verdana" charset="0"/>
              </a:rPr>
              <a:t>     </a:t>
            </a:r>
          </a:p>
          <a:p>
            <a:pPr algn="just"/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Honda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extends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Bike{  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 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run(){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charset="0"/>
              </a:rPr>
              <a:t>"running safely with 100kmph"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);}  </a:t>
            </a:r>
            <a:r>
              <a:rPr lang="is-IS" sz="2000" dirty="0">
                <a:solidFill>
                  <a:prstClr val="black"/>
                </a:solidFill>
                <a:latin typeface="Verdana" charset="0"/>
              </a:rPr>
              <a:t>  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 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main(String 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[]){  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  Honda </a:t>
            </a:r>
            <a:r>
              <a:rPr lang="en-US" sz="2000" dirty="0" err="1">
                <a:solidFill>
                  <a:prstClr val="black"/>
                </a:solidFill>
                <a:latin typeface="Verdana" charset="0"/>
              </a:rPr>
              <a:t>honda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= </a:t>
            </a:r>
            <a:r>
              <a:rPr lang="en-US" sz="2000" b="1" dirty="0">
                <a:solidFill>
                  <a:srgbClr val="0A5287"/>
                </a:solidFill>
                <a:latin typeface="Verdana" charset="0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Verdana" charset="0"/>
              </a:rPr>
              <a:t> Honda();  </a:t>
            </a:r>
          </a:p>
          <a:p>
            <a:pPr algn="just"/>
            <a:r>
              <a:rPr lang="pl-PL" sz="2000" dirty="0">
                <a:solidFill>
                  <a:prstClr val="black"/>
                </a:solidFill>
                <a:latin typeface="Verdana" charset="0"/>
              </a:rPr>
              <a:t>   </a:t>
            </a:r>
            <a:r>
              <a:rPr lang="pl-PL" sz="2000" dirty="0" err="1">
                <a:solidFill>
                  <a:prstClr val="black"/>
                </a:solidFill>
                <a:latin typeface="Verdana" charset="0"/>
              </a:rPr>
              <a:t>honda.run</a:t>
            </a:r>
            <a:r>
              <a:rPr lang="pl-PL" sz="2000" dirty="0">
                <a:solidFill>
                  <a:prstClr val="black"/>
                </a:solidFill>
                <a:latin typeface="Verdana" charset="0"/>
              </a:rPr>
              <a:t>();  </a:t>
            </a:r>
          </a:p>
          <a:p>
            <a:pPr algn="just"/>
            <a:r>
              <a:rPr lang="is-IS" sz="2000" dirty="0">
                <a:solidFill>
                  <a:prstClr val="black"/>
                </a:solidFill>
                <a:latin typeface="Verdana" charset="0"/>
              </a:rPr>
              <a:t>   }  </a:t>
            </a:r>
          </a:p>
          <a:p>
            <a:pPr algn="just"/>
            <a:r>
              <a:rPr lang="bg-BG" sz="2000" dirty="0">
                <a:solidFill>
                  <a:prstClr val="black"/>
                </a:solidFill>
                <a:latin typeface="Verdana" charset="0"/>
              </a:rPr>
              <a:t>}  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348376" y="5994340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urier" charset="0"/>
              </a:rPr>
              <a:t>Output:Compile</a:t>
            </a:r>
            <a:r>
              <a:rPr lang="en-US" sz="2000" dirty="0">
                <a:solidFill>
                  <a:srgbClr val="FF0000"/>
                </a:solidFill>
                <a:latin typeface="Courier" charset="0"/>
              </a:rPr>
              <a:t> Time Error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&amp; Final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2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2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5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Office PowerPoint</Application>
  <PresentationFormat>Widescreen</PresentationFormat>
  <Paragraphs>263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 Unicode MS</vt:lpstr>
      <vt:lpstr>Courier</vt:lpstr>
      <vt:lpstr>Menlo</vt:lpstr>
      <vt:lpstr>Microsoft YaHei UI</vt:lpstr>
      <vt:lpstr>Arial</vt:lpstr>
      <vt:lpstr>Courier New</vt:lpstr>
      <vt:lpstr>DaunPenh</vt:lpstr>
      <vt:lpstr>Khmer OS Battambang</vt:lpstr>
      <vt:lpstr>Khmer OS Muol Light</vt:lpstr>
      <vt:lpstr>Verdana</vt:lpstr>
      <vt:lpstr>Wingdings</vt:lpstr>
      <vt:lpstr>TS102922647</vt:lpstr>
      <vt:lpstr>PowerPoint Presentation</vt:lpstr>
      <vt:lpstr>ថ្នាក់ សៀមរាប</vt:lpstr>
      <vt:lpstr>មាតិកា</vt:lpstr>
      <vt:lpstr> 1. Static Keyword &amp; Final Keyword  </vt:lpstr>
      <vt:lpstr> 1. Static Keyword &amp; Final Keyword  </vt:lpstr>
      <vt:lpstr> 1. Static Keyword &amp; Final Keyword  </vt:lpstr>
      <vt:lpstr> 1. Static Keyword &amp; Final Keyword  </vt:lpstr>
      <vt:lpstr> 1. Static Keyword &amp; Final Keyword  </vt:lpstr>
      <vt:lpstr> 1. Static Keyword &amp; Final Keyword  </vt:lpstr>
      <vt:lpstr> 1. Static Keyword &amp; Final Keyword  </vt:lpstr>
      <vt:lpstr>PowerPoint Presentation</vt:lpstr>
      <vt:lpstr>3. Local Inner Class</vt:lpstr>
      <vt:lpstr>3. Local Inner Class</vt:lpstr>
      <vt:lpstr>3. Local Inner Class</vt:lpstr>
      <vt:lpstr> 4. Anonymous inner class </vt:lpstr>
      <vt:lpstr> 4. Anonymous inner class </vt:lpstr>
      <vt:lpstr>PowerPoint Presentation</vt:lpstr>
      <vt:lpstr>ប្រភព​ឯក​សារ​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2016-04-25T03:15:25Z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