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2"/>
    <p:sldMasterId id="2147483662" r:id="rId3"/>
    <p:sldMasterId id="2147483675" r:id="rId4"/>
  </p:sldMasterIdLst>
  <p:notesMasterIdLst>
    <p:notesMasterId r:id="rId29"/>
  </p:notesMasterIdLst>
  <p:handoutMasterIdLst>
    <p:handoutMasterId r:id="rId30"/>
  </p:handoutMasterIdLst>
  <p:sldIdLst>
    <p:sldId id="503" r:id="rId5"/>
    <p:sldId id="505" r:id="rId6"/>
    <p:sldId id="514" r:id="rId7"/>
    <p:sldId id="506" r:id="rId8"/>
    <p:sldId id="515" r:id="rId9"/>
    <p:sldId id="507" r:id="rId10"/>
    <p:sldId id="513" r:id="rId11"/>
    <p:sldId id="509" r:id="rId12"/>
    <p:sldId id="510" r:id="rId13"/>
    <p:sldId id="511" r:id="rId14"/>
    <p:sldId id="512" r:id="rId15"/>
    <p:sldId id="516" r:id="rId16"/>
    <p:sldId id="517" r:id="rId17"/>
    <p:sldId id="518" r:id="rId18"/>
    <p:sldId id="519" r:id="rId19"/>
    <p:sldId id="520" r:id="rId20"/>
    <p:sldId id="521" r:id="rId21"/>
    <p:sldId id="522" r:id="rId22"/>
    <p:sldId id="523" r:id="rId23"/>
    <p:sldId id="524" r:id="rId24"/>
    <p:sldId id="525" r:id="rId25"/>
    <p:sldId id="526" r:id="rId26"/>
    <p:sldId id="439" r:id="rId27"/>
    <p:sldId id="423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  <a:srgbClr val="552BBF"/>
    <a:srgbClr val="66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054" autoAdjust="0"/>
    <p:restoredTop sz="94630" autoAdjust="0"/>
  </p:normalViewPr>
  <p:slideViewPr>
    <p:cSldViewPr snapToGrid="0">
      <p:cViewPr varScale="1">
        <p:scale>
          <a:sx n="87" d="100"/>
          <a:sy n="87" d="100"/>
        </p:scale>
        <p:origin x="990" y="6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2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3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475077-A074-4E8C-B45E-964494945228}" type="datetimeFigureOut">
              <a:rPr lang="en-US"/>
              <a:pPr/>
              <a:t>25-Apr-16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4C80B-8910-445E-8D30-7A590951118B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12540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48A4-4B96-49F4-8C25-4C9D06114B2C}" type="datetimeFigureOut">
              <a:rPr lang="en-US"/>
              <a:pPr/>
              <a:t>25-Apr-16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81F1E7-4EFD-4BFF-B438-FCD52FD36B17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73561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12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892417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21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844146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2476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13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919536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14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084470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15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783456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16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844146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17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844146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18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070421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19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844146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20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844146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"/>
            <a:ext cx="12190475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 bwMode="ltGray">
          <a:xfrm>
            <a:off x="0" y="4572000"/>
            <a:ext cx="12192000" cy="1600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62103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740333"/>
            <a:ext cx="10972800" cy="1263534"/>
          </a:xfrm>
        </p:spPr>
        <p:txBody>
          <a:bodyPr anchor="ctr">
            <a:normAutofit/>
          </a:bodyPr>
          <a:lstStyle>
            <a:lvl1pPr algn="l">
              <a:defRPr sz="4350"/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6286500"/>
            <a:ext cx="10972800" cy="45720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350">
                <a:solidFill>
                  <a:schemeClr val="tx1">
                    <a:lumMod val="50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pic>
        <p:nvPicPr>
          <p:cNvPr id="9" name="Picture 8" descr="Closeup of test tubes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" y="2"/>
            <a:ext cx="12188952" cy="457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164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267201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048" y="466344"/>
            <a:ext cx="3502152" cy="1600200"/>
          </a:xfrm>
        </p:spPr>
        <p:txBody>
          <a:bodyPr anchor="t">
            <a:normAutofit/>
          </a:bodyPr>
          <a:lstStyle>
            <a:lvl1pPr>
              <a:defRPr sz="21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09872" y="0"/>
            <a:ext cx="7882128" cy="6858000"/>
          </a:xfrm>
        </p:spPr>
        <p:txBody>
          <a:bodyPr tIns="731520">
            <a:normAutofit/>
          </a:bodyPr>
          <a:lstStyle>
            <a:lvl1pPr marL="0" indent="0" algn="ctr">
              <a:buNone/>
              <a:defRPr sz="18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4048" y="3749040"/>
            <a:ext cx="3502152" cy="2423160"/>
          </a:xfrm>
        </p:spPr>
        <p:txBody>
          <a:bodyPr anchor="b">
            <a:normAutofit/>
          </a:bodyPr>
          <a:lstStyle>
            <a:lvl1pPr marL="0" indent="0">
              <a:spcBef>
                <a:spcPts val="900"/>
              </a:spcBef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34938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F06B0-3B27-4B4B-84C9-046F55292F70}" type="datetime1">
              <a:rPr lang="en-US" smtClean="0"/>
              <a:t>25-Apr-16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2155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9310256" y="0"/>
            <a:ext cx="288174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310256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86901" y="685802"/>
            <a:ext cx="2324100" cy="54863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685802"/>
            <a:ext cx="8105775" cy="54863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24926-EC33-4146-BD45-86753E3B8E4F}" type="datetime1">
              <a:rPr lang="en-US" smtClean="0"/>
              <a:t>25-Apr-16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2647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pPr/>
              <a:t>25-Apr-16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074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sp>
        <p:nvSpPr>
          <p:cNvPr id="8" name="Title 1"/>
          <p:cNvSpPr txBox="1">
            <a:spLocks/>
          </p:cNvSpPr>
          <p:nvPr userDrawn="1"/>
        </p:nvSpPr>
        <p:spPr bwMode="auto">
          <a:xfrm>
            <a:off x="609600" y="1977958"/>
            <a:ext cx="10972800" cy="1263534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350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3"/>
          </p:nvPr>
        </p:nvSpPr>
        <p:spPr>
          <a:xfrm>
            <a:off x="609600" y="6219125"/>
            <a:ext cx="10972800" cy="45720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350">
                <a:solidFill>
                  <a:schemeClr val="tx1">
                    <a:lumMod val="50000"/>
                  </a:schemeClr>
                </a:solidFill>
              </a:defRPr>
            </a:lvl1pPr>
            <a:lvl2pPr marL="342892" indent="0" algn="ctr">
              <a:buNone/>
              <a:defRPr sz="2100"/>
            </a:lvl2pPr>
            <a:lvl3pPr marL="685783" indent="0" algn="ctr">
              <a:buNone/>
              <a:defRPr sz="1800"/>
            </a:lvl3pPr>
            <a:lvl4pPr marL="1028675" indent="0" algn="ctr">
              <a:buNone/>
              <a:defRPr sz="1500"/>
            </a:lvl4pPr>
            <a:lvl5pPr marL="1371566" indent="0" algn="ctr">
              <a:buNone/>
              <a:defRPr sz="1500"/>
            </a:lvl5pPr>
            <a:lvl6pPr marL="1714457" indent="0" algn="ctr">
              <a:buNone/>
              <a:defRPr sz="1500"/>
            </a:lvl6pPr>
            <a:lvl7pPr marL="2057348" indent="0" algn="ctr">
              <a:buNone/>
              <a:defRPr sz="1500"/>
            </a:lvl7pPr>
            <a:lvl8pPr marL="2400240" indent="0" algn="ctr">
              <a:buNone/>
              <a:defRPr sz="1500"/>
            </a:lvl8pPr>
            <a:lvl9pPr marL="2743132" indent="0" algn="ctr">
              <a:buNone/>
              <a:defRPr sz="1500"/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sp>
        <p:nvSpPr>
          <p:cNvPr id="10" name="Content Placeholder 4"/>
          <p:cNvSpPr>
            <a:spLocks noGrp="1"/>
          </p:cNvSpPr>
          <p:nvPr>
            <p:ph sz="quarter" idx="14"/>
          </p:nvPr>
        </p:nvSpPr>
        <p:spPr>
          <a:xfrm>
            <a:off x="6641432" y="3060833"/>
            <a:ext cx="5072512" cy="22234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94330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"/>
            <a:ext cx="12190475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 bwMode="ltGray">
          <a:xfrm>
            <a:off x="0" y="4572000"/>
            <a:ext cx="12192000" cy="1600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>
              <a:solidFill>
                <a:prstClr val="white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62103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740333"/>
            <a:ext cx="10972800" cy="1263534"/>
          </a:xfrm>
        </p:spPr>
        <p:txBody>
          <a:bodyPr anchor="ctr">
            <a:normAutofit/>
          </a:bodyPr>
          <a:lstStyle>
            <a:lvl1pPr algn="l">
              <a:defRPr sz="4350"/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6286500"/>
            <a:ext cx="10972800" cy="45720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350">
                <a:solidFill>
                  <a:schemeClr val="tx1">
                    <a:lumMod val="50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pic>
        <p:nvPicPr>
          <p:cNvPr id="9" name="Picture 8" descr="Closeup of test tubes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" y="2"/>
            <a:ext cx="12188952" cy="457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813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2ED82-C60C-487C-919E-99C0379DA0D5}" type="datetime1">
              <a:rPr lang="en-US" smtClean="0">
                <a:solidFill>
                  <a:srgbClr val="000000">
                    <a:lumMod val="50000"/>
                  </a:srgbClr>
                </a:solidFill>
              </a:rPr>
              <a:pPr/>
              <a:t>25-Apr-16</a:t>
            </a:fld>
            <a:endParaRPr>
              <a:solidFill>
                <a:srgbClr val="000000">
                  <a:lumMod val="5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srgbClr val="000000">
                  <a:lumMod val="50000"/>
                </a:srgbClr>
              </a:solidFill>
            </a:endParaRPr>
          </a:p>
        </p:txBody>
      </p:sp>
      <p:pic>
        <p:nvPicPr>
          <p:cNvPr id="3074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>
                <a:solidFill>
                  <a:srgbClr val="000000">
                    <a:lumMod val="50000"/>
                  </a:srgbClr>
                </a:solidFill>
              </a:rPr>
              <a:pPr/>
              <a:t>‹#›</a:t>
            </a:fld>
            <a:endParaRPr>
              <a:solidFill>
                <a:srgbClr val="000000">
                  <a:lumMod val="50000"/>
                </a:srgbClr>
              </a:solidFill>
            </a:endParaRPr>
          </a:p>
        </p:txBody>
      </p:sp>
      <p:sp>
        <p:nvSpPr>
          <p:cNvPr id="8" name="Title 1"/>
          <p:cNvSpPr txBox="1">
            <a:spLocks/>
          </p:cNvSpPr>
          <p:nvPr userDrawn="1"/>
        </p:nvSpPr>
        <p:spPr bwMode="auto">
          <a:xfrm>
            <a:off x="609600" y="1977958"/>
            <a:ext cx="10972800" cy="1263534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350" dirty="0">
              <a:solidFill>
                <a:srgbClr val="000000"/>
              </a:solidFill>
            </a:endParaRPr>
          </a:p>
        </p:txBody>
      </p:sp>
      <p:sp>
        <p:nvSpPr>
          <p:cNvPr id="9" name="Subtitle 2"/>
          <p:cNvSpPr>
            <a:spLocks noGrp="1"/>
          </p:cNvSpPr>
          <p:nvPr>
            <p:ph type="subTitle" idx="13"/>
          </p:nvPr>
        </p:nvSpPr>
        <p:spPr>
          <a:xfrm>
            <a:off x="609600" y="6219125"/>
            <a:ext cx="10972800" cy="45720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350">
                <a:solidFill>
                  <a:schemeClr val="tx1">
                    <a:lumMod val="50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sp>
        <p:nvSpPr>
          <p:cNvPr id="10" name="Content Placeholder 4"/>
          <p:cNvSpPr>
            <a:spLocks noGrp="1"/>
          </p:cNvSpPr>
          <p:nvPr>
            <p:ph sz="quarter" idx="14"/>
          </p:nvPr>
        </p:nvSpPr>
        <p:spPr>
          <a:xfrm>
            <a:off x="6641432" y="3060833"/>
            <a:ext cx="5072512" cy="22234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53487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92000" cy="57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>
              <a:solidFill>
                <a:prstClr val="white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57531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153095"/>
            <a:ext cx="10972800" cy="2286000"/>
          </a:xfrm>
        </p:spPr>
        <p:txBody>
          <a:bodyPr anchor="b">
            <a:normAutofit/>
          </a:bodyPr>
          <a:lstStyle>
            <a:lvl1pPr>
              <a:defRPr sz="435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pic>
        <p:nvPicPr>
          <p:cNvPr id="1026" name="Picture 2" descr="C:\Users\SOTSO\Desktop\Template\1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8892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0" y="57531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 bwMode="ltGray">
          <a:xfrm>
            <a:off x="0" y="0"/>
            <a:ext cx="12192000" cy="57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54520"/>
            <a:ext cx="10972800" cy="1348451"/>
          </a:xfrm>
        </p:spPr>
        <p:txBody>
          <a:bodyPr anchor="b">
            <a:normAutofit/>
          </a:bodyPr>
          <a:lstStyle>
            <a:lvl1pPr>
              <a:defRPr sz="4350" b="0"/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251" y="5864054"/>
            <a:ext cx="10972800" cy="450042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500">
                <a:solidFill>
                  <a:schemeClr val="tx1">
                    <a:lumMod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050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6641432" y="3060833"/>
            <a:ext cx="5072512" cy="22234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02839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714501"/>
            <a:ext cx="4752109" cy="4457700"/>
          </a:xfrm>
        </p:spPr>
        <p:txBody>
          <a:bodyPr>
            <a:normAutofit/>
          </a:bodyPr>
          <a:lstStyle>
            <a:lvl1pPr>
              <a:spcBef>
                <a:spcPts val="1500"/>
              </a:spcBef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3092" y="1714501"/>
            <a:ext cx="4752109" cy="4457700"/>
          </a:xfrm>
        </p:spPr>
        <p:txBody>
          <a:bodyPr>
            <a:normAutofit/>
          </a:bodyPr>
          <a:lstStyle>
            <a:lvl1pPr>
              <a:spcBef>
                <a:spcPts val="1500"/>
              </a:spcBef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BFEEB-8615-4825-901F-021BD295684C}" type="datetime1">
              <a:rPr lang="en-US" smtClean="0">
                <a:solidFill>
                  <a:srgbClr val="000000">
                    <a:lumMod val="50000"/>
                  </a:srgbClr>
                </a:solidFill>
              </a:rPr>
              <a:pPr/>
              <a:t>25-Apr-16</a:t>
            </a:fld>
            <a:endParaRPr>
              <a:solidFill>
                <a:srgbClr val="000000">
                  <a:lumMod val="5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srgbClr val="000000">
                  <a:lumMod val="5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>
                <a:solidFill>
                  <a:srgbClr val="000000">
                    <a:lumMod val="50000"/>
                  </a:srgbClr>
                </a:solidFill>
              </a:rPr>
              <a:pPr/>
              <a:t>‹#›</a:t>
            </a:fld>
            <a:endParaRPr>
              <a:solidFill>
                <a:srgbClr val="000000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586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529541"/>
            <a:ext cx="4754880" cy="811583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484692"/>
            <a:ext cx="4754880" cy="3687508"/>
          </a:xfrm>
        </p:spPr>
        <p:txBody>
          <a:bodyPr/>
          <a:lstStyle>
            <a:lvl1pPr>
              <a:spcBef>
                <a:spcPts val="1500"/>
              </a:spcBef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0320" y="1529541"/>
            <a:ext cx="4754880" cy="811583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0320" y="2484692"/>
            <a:ext cx="4754880" cy="3687508"/>
          </a:xfrm>
        </p:spPr>
        <p:txBody>
          <a:bodyPr/>
          <a:lstStyle>
            <a:lvl1pPr>
              <a:spcBef>
                <a:spcPts val="1500"/>
              </a:spcBef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D8588-C08C-4E81-BBEE-C49133649509}" type="datetime1">
              <a:rPr lang="en-US" smtClean="0">
                <a:solidFill>
                  <a:srgbClr val="000000">
                    <a:lumMod val="50000"/>
                  </a:srgbClr>
                </a:solidFill>
              </a:rPr>
              <a:pPr/>
              <a:t>25-Apr-16</a:t>
            </a:fld>
            <a:endParaRPr>
              <a:solidFill>
                <a:srgbClr val="000000">
                  <a:lumMod val="50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srgbClr val="000000">
                  <a:lumMod val="50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>
                <a:solidFill>
                  <a:srgbClr val="000000">
                    <a:lumMod val="50000"/>
                  </a:srgbClr>
                </a:solidFill>
              </a:rPr>
              <a:pPr/>
              <a:t>‹#›</a:t>
            </a:fld>
            <a:endParaRPr>
              <a:solidFill>
                <a:srgbClr val="000000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5393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2ED82-C60C-487C-919E-99C0379DA0D5}" type="datetime1">
              <a:rPr lang="en-US" smtClean="0"/>
              <a:t>25-Apr-16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074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sp>
        <p:nvSpPr>
          <p:cNvPr id="8" name="Title 1"/>
          <p:cNvSpPr txBox="1">
            <a:spLocks/>
          </p:cNvSpPr>
          <p:nvPr userDrawn="1"/>
        </p:nvSpPr>
        <p:spPr bwMode="auto">
          <a:xfrm>
            <a:off x="609600" y="1977958"/>
            <a:ext cx="10972800" cy="1263534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350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3"/>
          </p:nvPr>
        </p:nvSpPr>
        <p:spPr>
          <a:xfrm>
            <a:off x="609600" y="6219125"/>
            <a:ext cx="10972800" cy="45720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350">
                <a:solidFill>
                  <a:schemeClr val="tx1">
                    <a:lumMod val="50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sp>
        <p:nvSpPr>
          <p:cNvPr id="10" name="Content Placeholder 4"/>
          <p:cNvSpPr>
            <a:spLocks noGrp="1"/>
          </p:cNvSpPr>
          <p:nvPr>
            <p:ph sz="quarter" idx="14"/>
          </p:nvPr>
        </p:nvSpPr>
        <p:spPr>
          <a:xfrm>
            <a:off x="6641432" y="3060833"/>
            <a:ext cx="5072512" cy="22234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53080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9C8BB-5B39-413D-B15B-513DFF3C984C}" type="datetime1">
              <a:rPr lang="en-US" smtClean="0">
                <a:solidFill>
                  <a:srgbClr val="000000">
                    <a:lumMod val="50000"/>
                  </a:srgbClr>
                </a:solidFill>
              </a:rPr>
              <a:pPr/>
              <a:t>25-Apr-16</a:t>
            </a:fld>
            <a:endParaRPr>
              <a:solidFill>
                <a:srgbClr val="000000">
                  <a:lumMod val="5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srgbClr val="000000">
                  <a:lumMod val="5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>
                <a:solidFill>
                  <a:srgbClr val="000000">
                    <a:lumMod val="50000"/>
                  </a:srgbClr>
                </a:solidFill>
              </a:rPr>
              <a:pPr/>
              <a:t>‹#›</a:t>
            </a:fld>
            <a:endParaRPr>
              <a:solidFill>
                <a:srgbClr val="000000">
                  <a:lumMod val="50000"/>
                </a:srgb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06393" y="1771048"/>
            <a:ext cx="11020927" cy="43122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76713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C93DA-590D-4678-A433-985B18679071}" type="datetime1">
              <a:rPr lang="en-US" smtClean="0">
                <a:solidFill>
                  <a:srgbClr val="000000">
                    <a:lumMod val="50000"/>
                  </a:srgbClr>
                </a:solidFill>
              </a:rPr>
              <a:pPr/>
              <a:t>25-Apr-16</a:t>
            </a:fld>
            <a:endParaRPr>
              <a:solidFill>
                <a:srgbClr val="000000">
                  <a:lumMod val="5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srgbClr val="000000">
                  <a:lumMod val="5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>
                <a:solidFill>
                  <a:srgbClr val="000000">
                    <a:lumMod val="50000"/>
                  </a:srgbClr>
                </a:solidFill>
              </a:rPr>
              <a:pPr/>
              <a:t>‹#›</a:t>
            </a:fld>
            <a:endParaRPr>
              <a:solidFill>
                <a:srgbClr val="000000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3802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>
              <a:solidFill>
                <a:prstClr val="white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267201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19" y="465512"/>
            <a:ext cx="3506163" cy="1600200"/>
          </a:xfrm>
        </p:spPr>
        <p:txBody>
          <a:bodyPr anchor="t">
            <a:normAutofit/>
          </a:bodyPr>
          <a:lstStyle>
            <a:lvl1pPr>
              <a:defRPr sz="21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9001" y="465513"/>
            <a:ext cx="7048500" cy="5935287"/>
          </a:xfrm>
        </p:spPr>
        <p:txBody>
          <a:bodyPr>
            <a:normAutofit/>
          </a:bodyPr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0519" y="3746500"/>
            <a:ext cx="3506163" cy="2425700"/>
          </a:xfrm>
        </p:spPr>
        <p:txBody>
          <a:bodyPr anchor="b">
            <a:normAutofit/>
          </a:bodyPr>
          <a:lstStyle>
            <a:lvl1pPr marL="0" indent="0">
              <a:spcBef>
                <a:spcPts val="900"/>
              </a:spcBef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83015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2688" userDrawn="1">
          <p15:clr>
            <a:srgbClr val="FBAE40"/>
          </p15:clr>
        </p15:guide>
        <p15:guide id="2" orient="horz" pos="288" userDrawn="1">
          <p15:clr>
            <a:srgbClr val="FBAE40"/>
          </p15:clr>
        </p15:guide>
        <p15:guide id="3" orient="horz" pos="4032" userDrawn="1">
          <p15:clr>
            <a:srgbClr val="FBAE40"/>
          </p15:clr>
        </p15:guide>
        <p15:guide id="4" pos="2952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>
              <a:solidFill>
                <a:prstClr val="white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267201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048" y="466344"/>
            <a:ext cx="3502152" cy="1600200"/>
          </a:xfrm>
        </p:spPr>
        <p:txBody>
          <a:bodyPr anchor="t">
            <a:normAutofit/>
          </a:bodyPr>
          <a:lstStyle>
            <a:lvl1pPr>
              <a:defRPr sz="21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09872" y="0"/>
            <a:ext cx="7882128" cy="6858000"/>
          </a:xfrm>
        </p:spPr>
        <p:txBody>
          <a:bodyPr tIns="731520">
            <a:normAutofit/>
          </a:bodyPr>
          <a:lstStyle>
            <a:lvl1pPr marL="0" indent="0" algn="ctr">
              <a:buNone/>
              <a:defRPr sz="18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4048" y="3749040"/>
            <a:ext cx="3502152" cy="2423160"/>
          </a:xfrm>
        </p:spPr>
        <p:txBody>
          <a:bodyPr anchor="b">
            <a:normAutofit/>
          </a:bodyPr>
          <a:lstStyle>
            <a:lvl1pPr marL="0" indent="0">
              <a:spcBef>
                <a:spcPts val="900"/>
              </a:spcBef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74015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F06B0-3B27-4B4B-84C9-046F55292F70}" type="datetime1">
              <a:rPr lang="en-US" smtClean="0">
                <a:solidFill>
                  <a:srgbClr val="000000">
                    <a:lumMod val="50000"/>
                  </a:srgbClr>
                </a:solidFill>
              </a:rPr>
              <a:pPr/>
              <a:t>25-Apr-16</a:t>
            </a:fld>
            <a:endParaRPr>
              <a:solidFill>
                <a:srgbClr val="000000">
                  <a:lumMod val="5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srgbClr val="000000">
                  <a:lumMod val="5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>
                <a:solidFill>
                  <a:srgbClr val="000000">
                    <a:lumMod val="50000"/>
                  </a:srgbClr>
                </a:solidFill>
              </a:rPr>
              <a:pPr/>
              <a:t>‹#›</a:t>
            </a:fld>
            <a:endParaRPr>
              <a:solidFill>
                <a:srgbClr val="000000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9516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9310256" y="0"/>
            <a:ext cx="288174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>
              <a:solidFill>
                <a:prstClr val="white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310256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86901" y="685802"/>
            <a:ext cx="2324100" cy="54863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685802"/>
            <a:ext cx="8105775" cy="54863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24926-EC33-4146-BD45-86753E3B8E4F}" type="datetime1">
              <a:rPr lang="en-US" smtClean="0">
                <a:solidFill>
                  <a:srgbClr val="000000">
                    <a:lumMod val="50000"/>
                  </a:srgbClr>
                </a:solidFill>
              </a:rPr>
              <a:pPr/>
              <a:t>25-Apr-16</a:t>
            </a:fld>
            <a:endParaRPr>
              <a:solidFill>
                <a:srgbClr val="000000">
                  <a:lumMod val="5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srgbClr val="000000">
                  <a:lumMod val="5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>
                <a:solidFill>
                  <a:srgbClr val="000000">
                    <a:lumMod val="50000"/>
                  </a:srgbClr>
                </a:solidFill>
              </a:rPr>
              <a:pPr/>
              <a:t>‹#›</a:t>
            </a:fld>
            <a:endParaRPr>
              <a:solidFill>
                <a:srgbClr val="000000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1135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"/>
            <a:ext cx="12190475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 bwMode="ltGray">
          <a:xfrm>
            <a:off x="0" y="4572000"/>
            <a:ext cx="12192000" cy="1600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>
              <a:solidFill>
                <a:prstClr val="white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62103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740333"/>
            <a:ext cx="10972800" cy="1263534"/>
          </a:xfrm>
        </p:spPr>
        <p:txBody>
          <a:bodyPr anchor="ctr">
            <a:normAutofit/>
          </a:bodyPr>
          <a:lstStyle>
            <a:lvl1pPr algn="l">
              <a:defRPr sz="4350"/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6286500"/>
            <a:ext cx="10972800" cy="45720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350">
                <a:solidFill>
                  <a:schemeClr val="tx1">
                    <a:lumMod val="50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pic>
        <p:nvPicPr>
          <p:cNvPr id="9" name="Picture 8" descr="Closeup of test tubes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" y="2"/>
            <a:ext cx="12188952" cy="457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54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2ED82-C60C-487C-919E-99C0379DA0D5}" type="datetime1">
              <a:rPr lang="en-US" smtClean="0">
                <a:solidFill>
                  <a:srgbClr val="000000">
                    <a:lumMod val="50000"/>
                  </a:srgbClr>
                </a:solidFill>
              </a:rPr>
              <a:pPr/>
              <a:t>25-Apr-16</a:t>
            </a:fld>
            <a:endParaRPr>
              <a:solidFill>
                <a:srgbClr val="000000">
                  <a:lumMod val="5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srgbClr val="000000">
                  <a:lumMod val="50000"/>
                </a:srgbClr>
              </a:solidFill>
            </a:endParaRPr>
          </a:p>
        </p:txBody>
      </p:sp>
      <p:pic>
        <p:nvPicPr>
          <p:cNvPr id="3074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>
                <a:solidFill>
                  <a:srgbClr val="000000">
                    <a:lumMod val="50000"/>
                  </a:srgbClr>
                </a:solidFill>
              </a:rPr>
              <a:pPr/>
              <a:t>‹#›</a:t>
            </a:fld>
            <a:endParaRPr>
              <a:solidFill>
                <a:srgbClr val="000000">
                  <a:lumMod val="50000"/>
                </a:srgbClr>
              </a:solidFill>
            </a:endParaRPr>
          </a:p>
        </p:txBody>
      </p:sp>
      <p:sp>
        <p:nvSpPr>
          <p:cNvPr id="8" name="Title 1"/>
          <p:cNvSpPr txBox="1">
            <a:spLocks/>
          </p:cNvSpPr>
          <p:nvPr userDrawn="1"/>
        </p:nvSpPr>
        <p:spPr bwMode="auto">
          <a:xfrm>
            <a:off x="609600" y="1977958"/>
            <a:ext cx="10972800" cy="1263534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350" dirty="0">
              <a:solidFill>
                <a:srgbClr val="000000"/>
              </a:solidFill>
            </a:endParaRPr>
          </a:p>
        </p:txBody>
      </p:sp>
      <p:sp>
        <p:nvSpPr>
          <p:cNvPr id="9" name="Subtitle 2"/>
          <p:cNvSpPr>
            <a:spLocks noGrp="1"/>
          </p:cNvSpPr>
          <p:nvPr>
            <p:ph type="subTitle" idx="13"/>
          </p:nvPr>
        </p:nvSpPr>
        <p:spPr>
          <a:xfrm>
            <a:off x="609600" y="6219125"/>
            <a:ext cx="10972800" cy="45720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350">
                <a:solidFill>
                  <a:schemeClr val="tx1">
                    <a:lumMod val="50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sp>
        <p:nvSpPr>
          <p:cNvPr id="10" name="Content Placeholder 4"/>
          <p:cNvSpPr>
            <a:spLocks noGrp="1"/>
          </p:cNvSpPr>
          <p:nvPr>
            <p:ph sz="quarter" idx="14"/>
          </p:nvPr>
        </p:nvSpPr>
        <p:spPr>
          <a:xfrm>
            <a:off x="6641432" y="3060833"/>
            <a:ext cx="5072512" cy="22234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3233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92000" cy="57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>
              <a:solidFill>
                <a:prstClr val="white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57531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153095"/>
            <a:ext cx="10972800" cy="2286000"/>
          </a:xfrm>
        </p:spPr>
        <p:txBody>
          <a:bodyPr anchor="b">
            <a:normAutofit/>
          </a:bodyPr>
          <a:lstStyle>
            <a:lvl1pPr>
              <a:defRPr sz="435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pic>
        <p:nvPicPr>
          <p:cNvPr id="1026" name="Picture 2" descr="C:\Users\SOTSO\Desktop\Template\1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5695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0" y="57531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 bwMode="ltGray">
          <a:xfrm>
            <a:off x="0" y="0"/>
            <a:ext cx="12192000" cy="57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54520"/>
            <a:ext cx="10972800" cy="1348451"/>
          </a:xfrm>
        </p:spPr>
        <p:txBody>
          <a:bodyPr anchor="b">
            <a:normAutofit/>
          </a:bodyPr>
          <a:lstStyle>
            <a:lvl1pPr>
              <a:defRPr sz="4350" b="0"/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251" y="5864054"/>
            <a:ext cx="10972800" cy="450042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500">
                <a:solidFill>
                  <a:schemeClr val="tx1">
                    <a:lumMod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050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6641432" y="3060833"/>
            <a:ext cx="5072512" cy="22234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60892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92000" cy="57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57531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153095"/>
            <a:ext cx="10972800" cy="2286000"/>
          </a:xfrm>
        </p:spPr>
        <p:txBody>
          <a:bodyPr anchor="b">
            <a:normAutofit/>
          </a:bodyPr>
          <a:lstStyle>
            <a:lvl1pPr>
              <a:defRPr sz="435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pic>
        <p:nvPicPr>
          <p:cNvPr id="1026" name="Picture 2" descr="C:\Users\SOTSO\Desktop\Template\1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7242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714501"/>
            <a:ext cx="4752109" cy="4457700"/>
          </a:xfrm>
        </p:spPr>
        <p:txBody>
          <a:bodyPr>
            <a:normAutofit/>
          </a:bodyPr>
          <a:lstStyle>
            <a:lvl1pPr>
              <a:spcBef>
                <a:spcPts val="1500"/>
              </a:spcBef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3092" y="1714501"/>
            <a:ext cx="4752109" cy="4457700"/>
          </a:xfrm>
        </p:spPr>
        <p:txBody>
          <a:bodyPr>
            <a:normAutofit/>
          </a:bodyPr>
          <a:lstStyle>
            <a:lvl1pPr>
              <a:spcBef>
                <a:spcPts val="1500"/>
              </a:spcBef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BFEEB-8615-4825-901F-021BD295684C}" type="datetime1">
              <a:rPr lang="en-US" smtClean="0">
                <a:solidFill>
                  <a:srgbClr val="000000">
                    <a:lumMod val="50000"/>
                  </a:srgbClr>
                </a:solidFill>
              </a:rPr>
              <a:pPr/>
              <a:t>25-Apr-16</a:t>
            </a:fld>
            <a:endParaRPr>
              <a:solidFill>
                <a:srgbClr val="000000">
                  <a:lumMod val="5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srgbClr val="000000">
                  <a:lumMod val="5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>
                <a:solidFill>
                  <a:srgbClr val="000000">
                    <a:lumMod val="50000"/>
                  </a:srgbClr>
                </a:solidFill>
              </a:rPr>
              <a:pPr/>
              <a:t>‹#›</a:t>
            </a:fld>
            <a:endParaRPr>
              <a:solidFill>
                <a:srgbClr val="000000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0911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529541"/>
            <a:ext cx="4754880" cy="811583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484692"/>
            <a:ext cx="4754880" cy="3687508"/>
          </a:xfrm>
        </p:spPr>
        <p:txBody>
          <a:bodyPr/>
          <a:lstStyle>
            <a:lvl1pPr>
              <a:spcBef>
                <a:spcPts val="1500"/>
              </a:spcBef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0320" y="1529541"/>
            <a:ext cx="4754880" cy="811583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0320" y="2484692"/>
            <a:ext cx="4754880" cy="3687508"/>
          </a:xfrm>
        </p:spPr>
        <p:txBody>
          <a:bodyPr/>
          <a:lstStyle>
            <a:lvl1pPr>
              <a:spcBef>
                <a:spcPts val="1500"/>
              </a:spcBef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D8588-C08C-4E81-BBEE-C49133649509}" type="datetime1">
              <a:rPr lang="en-US" smtClean="0">
                <a:solidFill>
                  <a:srgbClr val="000000">
                    <a:lumMod val="50000"/>
                  </a:srgbClr>
                </a:solidFill>
              </a:rPr>
              <a:pPr/>
              <a:t>25-Apr-16</a:t>
            </a:fld>
            <a:endParaRPr>
              <a:solidFill>
                <a:srgbClr val="000000">
                  <a:lumMod val="50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srgbClr val="000000">
                  <a:lumMod val="50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>
                <a:solidFill>
                  <a:srgbClr val="000000">
                    <a:lumMod val="50000"/>
                  </a:srgbClr>
                </a:solidFill>
              </a:rPr>
              <a:pPr/>
              <a:t>‹#›</a:t>
            </a:fld>
            <a:endParaRPr>
              <a:solidFill>
                <a:srgbClr val="000000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6457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9C8BB-5B39-413D-B15B-513DFF3C984C}" type="datetime1">
              <a:rPr lang="en-US" smtClean="0">
                <a:solidFill>
                  <a:srgbClr val="000000">
                    <a:lumMod val="50000"/>
                  </a:srgbClr>
                </a:solidFill>
              </a:rPr>
              <a:pPr/>
              <a:t>25-Apr-16</a:t>
            </a:fld>
            <a:endParaRPr>
              <a:solidFill>
                <a:srgbClr val="000000">
                  <a:lumMod val="5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srgbClr val="000000">
                  <a:lumMod val="5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>
                <a:solidFill>
                  <a:srgbClr val="000000">
                    <a:lumMod val="50000"/>
                  </a:srgbClr>
                </a:solidFill>
              </a:rPr>
              <a:pPr/>
              <a:t>‹#›</a:t>
            </a:fld>
            <a:endParaRPr>
              <a:solidFill>
                <a:srgbClr val="000000">
                  <a:lumMod val="50000"/>
                </a:srgb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06393" y="1771048"/>
            <a:ext cx="11020927" cy="43122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1711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C93DA-590D-4678-A433-985B18679071}" type="datetime1">
              <a:rPr lang="en-US" smtClean="0">
                <a:solidFill>
                  <a:srgbClr val="000000">
                    <a:lumMod val="50000"/>
                  </a:srgbClr>
                </a:solidFill>
              </a:rPr>
              <a:pPr/>
              <a:t>25-Apr-16</a:t>
            </a:fld>
            <a:endParaRPr>
              <a:solidFill>
                <a:srgbClr val="000000">
                  <a:lumMod val="5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srgbClr val="000000">
                  <a:lumMod val="5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>
                <a:solidFill>
                  <a:srgbClr val="000000">
                    <a:lumMod val="50000"/>
                  </a:srgbClr>
                </a:solidFill>
              </a:rPr>
              <a:pPr/>
              <a:t>‹#›</a:t>
            </a:fld>
            <a:endParaRPr>
              <a:solidFill>
                <a:srgbClr val="000000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1874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>
              <a:solidFill>
                <a:prstClr val="white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267201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19" y="465512"/>
            <a:ext cx="3506163" cy="1600200"/>
          </a:xfrm>
        </p:spPr>
        <p:txBody>
          <a:bodyPr anchor="t">
            <a:normAutofit/>
          </a:bodyPr>
          <a:lstStyle>
            <a:lvl1pPr>
              <a:defRPr sz="21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9001" y="465513"/>
            <a:ext cx="7048500" cy="5935287"/>
          </a:xfrm>
        </p:spPr>
        <p:txBody>
          <a:bodyPr>
            <a:normAutofit/>
          </a:bodyPr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0519" y="3746500"/>
            <a:ext cx="3506163" cy="2425700"/>
          </a:xfrm>
        </p:spPr>
        <p:txBody>
          <a:bodyPr anchor="b">
            <a:normAutofit/>
          </a:bodyPr>
          <a:lstStyle>
            <a:lvl1pPr marL="0" indent="0">
              <a:spcBef>
                <a:spcPts val="900"/>
              </a:spcBef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15970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2688" userDrawn="1">
          <p15:clr>
            <a:srgbClr val="FBAE40"/>
          </p15:clr>
        </p15:guide>
        <p15:guide id="2" orient="horz" pos="288" userDrawn="1">
          <p15:clr>
            <a:srgbClr val="FBAE40"/>
          </p15:clr>
        </p15:guide>
        <p15:guide id="3" orient="horz" pos="4032" userDrawn="1">
          <p15:clr>
            <a:srgbClr val="FBAE40"/>
          </p15:clr>
        </p15:guide>
        <p15:guide id="4" pos="2952" userDrawn="1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>
              <a:solidFill>
                <a:prstClr val="white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267201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048" y="466344"/>
            <a:ext cx="3502152" cy="1600200"/>
          </a:xfrm>
        </p:spPr>
        <p:txBody>
          <a:bodyPr anchor="t">
            <a:normAutofit/>
          </a:bodyPr>
          <a:lstStyle>
            <a:lvl1pPr>
              <a:defRPr sz="21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09872" y="0"/>
            <a:ext cx="7882128" cy="6858000"/>
          </a:xfrm>
        </p:spPr>
        <p:txBody>
          <a:bodyPr tIns="731520">
            <a:normAutofit/>
          </a:bodyPr>
          <a:lstStyle>
            <a:lvl1pPr marL="0" indent="0" algn="ctr">
              <a:buNone/>
              <a:defRPr sz="18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4048" y="3749040"/>
            <a:ext cx="3502152" cy="2423160"/>
          </a:xfrm>
        </p:spPr>
        <p:txBody>
          <a:bodyPr anchor="b">
            <a:normAutofit/>
          </a:bodyPr>
          <a:lstStyle>
            <a:lvl1pPr marL="0" indent="0">
              <a:spcBef>
                <a:spcPts val="900"/>
              </a:spcBef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19759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F06B0-3B27-4B4B-84C9-046F55292F70}" type="datetime1">
              <a:rPr lang="en-US" smtClean="0">
                <a:solidFill>
                  <a:srgbClr val="000000">
                    <a:lumMod val="50000"/>
                  </a:srgbClr>
                </a:solidFill>
              </a:rPr>
              <a:pPr/>
              <a:t>25-Apr-16</a:t>
            </a:fld>
            <a:endParaRPr>
              <a:solidFill>
                <a:srgbClr val="000000">
                  <a:lumMod val="5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srgbClr val="000000">
                  <a:lumMod val="5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>
                <a:solidFill>
                  <a:srgbClr val="000000">
                    <a:lumMod val="50000"/>
                  </a:srgbClr>
                </a:solidFill>
              </a:rPr>
              <a:pPr/>
              <a:t>‹#›</a:t>
            </a:fld>
            <a:endParaRPr>
              <a:solidFill>
                <a:srgbClr val="000000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005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9310256" y="0"/>
            <a:ext cx="288174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>
              <a:solidFill>
                <a:prstClr val="white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310256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86901" y="685802"/>
            <a:ext cx="2324100" cy="54863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685802"/>
            <a:ext cx="8105775" cy="54863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24926-EC33-4146-BD45-86753E3B8E4F}" type="datetime1">
              <a:rPr lang="en-US" smtClean="0">
                <a:solidFill>
                  <a:srgbClr val="000000">
                    <a:lumMod val="50000"/>
                  </a:srgbClr>
                </a:solidFill>
              </a:rPr>
              <a:pPr/>
              <a:t>25-Apr-16</a:t>
            </a:fld>
            <a:endParaRPr>
              <a:solidFill>
                <a:srgbClr val="000000">
                  <a:lumMod val="5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srgbClr val="000000">
                  <a:lumMod val="5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>
                <a:solidFill>
                  <a:srgbClr val="000000">
                    <a:lumMod val="50000"/>
                  </a:srgbClr>
                </a:solidFill>
              </a:rPr>
              <a:pPr/>
              <a:t>‹#›</a:t>
            </a:fld>
            <a:endParaRPr>
              <a:solidFill>
                <a:srgbClr val="000000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4995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0" y="57531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 bwMode="ltGray">
          <a:xfrm>
            <a:off x="0" y="0"/>
            <a:ext cx="12192000" cy="57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54520"/>
            <a:ext cx="10972800" cy="1348451"/>
          </a:xfrm>
        </p:spPr>
        <p:txBody>
          <a:bodyPr anchor="b">
            <a:normAutofit/>
          </a:bodyPr>
          <a:lstStyle>
            <a:lvl1pPr>
              <a:defRPr sz="4350" b="0"/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251" y="5864054"/>
            <a:ext cx="10972800" cy="450042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500">
                <a:solidFill>
                  <a:schemeClr val="tx1">
                    <a:lumMod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050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6641432" y="3060833"/>
            <a:ext cx="5072512" cy="22234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6524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714501"/>
            <a:ext cx="4752109" cy="4457700"/>
          </a:xfrm>
        </p:spPr>
        <p:txBody>
          <a:bodyPr>
            <a:normAutofit/>
          </a:bodyPr>
          <a:lstStyle>
            <a:lvl1pPr>
              <a:spcBef>
                <a:spcPts val="1500"/>
              </a:spcBef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3092" y="1714501"/>
            <a:ext cx="4752109" cy="4457700"/>
          </a:xfrm>
        </p:spPr>
        <p:txBody>
          <a:bodyPr>
            <a:normAutofit/>
          </a:bodyPr>
          <a:lstStyle>
            <a:lvl1pPr>
              <a:spcBef>
                <a:spcPts val="1500"/>
              </a:spcBef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BFEEB-8615-4825-901F-021BD295684C}" type="datetime1">
              <a:rPr lang="en-US" smtClean="0"/>
              <a:t>25-Apr-16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2386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529541"/>
            <a:ext cx="4754880" cy="811583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484692"/>
            <a:ext cx="4754880" cy="3687508"/>
          </a:xfrm>
        </p:spPr>
        <p:txBody>
          <a:bodyPr/>
          <a:lstStyle>
            <a:lvl1pPr>
              <a:spcBef>
                <a:spcPts val="1500"/>
              </a:spcBef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0320" y="1529541"/>
            <a:ext cx="4754880" cy="811583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0320" y="2484692"/>
            <a:ext cx="4754880" cy="3687508"/>
          </a:xfrm>
        </p:spPr>
        <p:txBody>
          <a:bodyPr/>
          <a:lstStyle>
            <a:lvl1pPr>
              <a:spcBef>
                <a:spcPts val="1500"/>
              </a:spcBef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D8588-C08C-4E81-BBEE-C49133649509}" type="datetime1">
              <a:rPr lang="en-US" smtClean="0"/>
              <a:t>25-Apr-16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0624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9C8BB-5B39-413D-B15B-513DFF3C984C}" type="datetime1">
              <a:rPr lang="en-US" smtClean="0"/>
              <a:t>25-Apr-16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06393" y="1771048"/>
            <a:ext cx="11020927" cy="43122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15942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C93DA-590D-4678-A433-985B18679071}" type="datetime1">
              <a:rPr lang="en-US" smtClean="0"/>
              <a:t>25-Apr-16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6335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267201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19" y="465512"/>
            <a:ext cx="3506163" cy="1600200"/>
          </a:xfrm>
        </p:spPr>
        <p:txBody>
          <a:bodyPr anchor="t">
            <a:normAutofit/>
          </a:bodyPr>
          <a:lstStyle>
            <a:lvl1pPr>
              <a:defRPr sz="21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9001" y="465513"/>
            <a:ext cx="7048500" cy="5935287"/>
          </a:xfrm>
        </p:spPr>
        <p:txBody>
          <a:bodyPr>
            <a:normAutofit/>
          </a:bodyPr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0519" y="3746500"/>
            <a:ext cx="3506163" cy="2425700"/>
          </a:xfrm>
        </p:spPr>
        <p:txBody>
          <a:bodyPr anchor="b">
            <a:normAutofit/>
          </a:bodyPr>
          <a:lstStyle>
            <a:lvl1pPr marL="0" indent="0">
              <a:spcBef>
                <a:spcPts val="900"/>
              </a:spcBef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0201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2688" userDrawn="1">
          <p15:clr>
            <a:srgbClr val="FBAE40"/>
          </p15:clr>
        </p15:guide>
        <p15:guide id="2" orient="horz" pos="288" userDrawn="1">
          <p15:clr>
            <a:srgbClr val="FBAE40"/>
          </p15:clr>
        </p15:guide>
        <p15:guide id="3" orient="horz" pos="4032" userDrawn="1">
          <p15:clr>
            <a:srgbClr val="FBAE40"/>
          </p15:clr>
        </p15:guide>
        <p15:guide id="4" pos="295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920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1281804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615775" y="127000"/>
            <a:ext cx="10994127" cy="1014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5774" y="1475184"/>
            <a:ext cx="10994127" cy="46970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86901" y="6394450"/>
            <a:ext cx="23241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32342D67-806A-4A06-A5CC-E2A506B094AB}" type="datetime1">
              <a:rPr lang="en-US" smtClean="0"/>
              <a:t>25-Apr-16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9626" y="6394450"/>
            <a:ext cx="8134351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725" y="6394450"/>
            <a:ext cx="52387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pic>
        <p:nvPicPr>
          <p:cNvPr id="4099" name="Picture 3" descr="C:\Users\SOTSO\Desktop\Template\444.png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5958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1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5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5740" indent="-205740" algn="l" defTabSz="685800" rtl="0" eaLnBrk="1" latinLnBrk="0" hangingPunct="1">
        <a:spcBef>
          <a:spcPts val="1650"/>
        </a:spcBef>
        <a:buClr>
          <a:schemeClr val="tx1">
            <a:lumMod val="65000"/>
          </a:schemeClr>
        </a:buClr>
        <a:buFont typeface="Arial" pitchFamily="34" charset="0"/>
        <a:buChar char="•"/>
        <a:defRPr sz="1650" kern="1200">
          <a:solidFill>
            <a:schemeClr val="tx1"/>
          </a:solidFill>
          <a:latin typeface="+mn-lt"/>
          <a:ea typeface="+mn-ea"/>
          <a:cs typeface="+mn-cs"/>
        </a:defRPr>
      </a:lvl1pPr>
      <a:lvl2pPr marL="445770" indent="-205740" algn="l" defTabSz="685800" rtl="0" eaLnBrk="1" latinLnBrk="0" hangingPunct="1">
        <a:spcBef>
          <a:spcPts val="1200"/>
        </a:spcBef>
        <a:buClr>
          <a:schemeClr val="tx1">
            <a:lumMod val="65000"/>
          </a:schemeClr>
        </a:buClr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651510" indent="-171450" algn="l" defTabSz="685800" rtl="0" eaLnBrk="1" latinLnBrk="0" hangingPunct="1">
        <a:spcBef>
          <a:spcPts val="900"/>
        </a:spcBef>
        <a:buClr>
          <a:schemeClr val="tx1">
            <a:lumMod val="65000"/>
          </a:schemeClr>
        </a:buClr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891540" indent="-171450" algn="l" defTabSz="685800" rtl="0" eaLnBrk="1" latinLnBrk="0" hangingPunct="1">
        <a:spcBef>
          <a:spcPts val="7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62990" indent="-171450" algn="l" defTabSz="6858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23444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40589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57734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74879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920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>
              <a:solidFill>
                <a:prstClr val="white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1281804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615775" y="127000"/>
            <a:ext cx="10994127" cy="1014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5774" y="1475184"/>
            <a:ext cx="10994127" cy="46970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86901" y="6394450"/>
            <a:ext cx="23241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32342D67-806A-4A06-A5CC-E2A506B094AB}" type="datetime1">
              <a:rPr lang="en-US" smtClean="0">
                <a:solidFill>
                  <a:srgbClr val="000000">
                    <a:lumMod val="50000"/>
                  </a:srgbClr>
                </a:solidFill>
              </a:rPr>
              <a:pPr/>
              <a:t>25-Apr-16</a:t>
            </a:fld>
            <a:endParaRPr>
              <a:solidFill>
                <a:srgbClr val="000000">
                  <a:lumMod val="5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9626" y="6394450"/>
            <a:ext cx="8134351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endParaRPr>
              <a:solidFill>
                <a:srgbClr val="000000">
                  <a:lumMod val="5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725" y="6394450"/>
            <a:ext cx="52387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5F4C9F40-B079-4B71-A627-7266DFEA7F03}" type="slidenum">
              <a:rPr>
                <a:solidFill>
                  <a:srgbClr val="000000">
                    <a:lumMod val="50000"/>
                  </a:srgbClr>
                </a:solidFill>
              </a:rPr>
              <a:pPr/>
              <a:t>‹#›</a:t>
            </a:fld>
            <a:endParaRPr>
              <a:solidFill>
                <a:srgbClr val="000000">
                  <a:lumMod val="50000"/>
                </a:srgbClr>
              </a:solidFill>
            </a:endParaRPr>
          </a:p>
        </p:txBody>
      </p:sp>
      <p:pic>
        <p:nvPicPr>
          <p:cNvPr id="4099" name="Picture 3" descr="C:\Users\SOTSO\Desktop\Template\444.png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2442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5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5740" indent="-205740" algn="l" defTabSz="685800" rtl="0" eaLnBrk="1" latinLnBrk="0" hangingPunct="1">
        <a:spcBef>
          <a:spcPts val="1650"/>
        </a:spcBef>
        <a:buClr>
          <a:schemeClr val="tx1">
            <a:lumMod val="65000"/>
          </a:schemeClr>
        </a:buClr>
        <a:buFont typeface="Arial" pitchFamily="34" charset="0"/>
        <a:buChar char="•"/>
        <a:defRPr sz="1650" kern="1200">
          <a:solidFill>
            <a:schemeClr val="tx1"/>
          </a:solidFill>
          <a:latin typeface="+mn-lt"/>
          <a:ea typeface="+mn-ea"/>
          <a:cs typeface="+mn-cs"/>
        </a:defRPr>
      </a:lvl1pPr>
      <a:lvl2pPr marL="445770" indent="-205740" algn="l" defTabSz="685800" rtl="0" eaLnBrk="1" latinLnBrk="0" hangingPunct="1">
        <a:spcBef>
          <a:spcPts val="1200"/>
        </a:spcBef>
        <a:buClr>
          <a:schemeClr val="tx1">
            <a:lumMod val="65000"/>
          </a:schemeClr>
        </a:buClr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651510" indent="-171450" algn="l" defTabSz="685800" rtl="0" eaLnBrk="1" latinLnBrk="0" hangingPunct="1">
        <a:spcBef>
          <a:spcPts val="900"/>
        </a:spcBef>
        <a:buClr>
          <a:schemeClr val="tx1">
            <a:lumMod val="65000"/>
          </a:schemeClr>
        </a:buClr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891540" indent="-171450" algn="l" defTabSz="685800" rtl="0" eaLnBrk="1" latinLnBrk="0" hangingPunct="1">
        <a:spcBef>
          <a:spcPts val="7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62990" indent="-171450" algn="l" defTabSz="6858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23444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40589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57734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74879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920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>
              <a:solidFill>
                <a:prstClr val="white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1281804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615775" y="127000"/>
            <a:ext cx="10994127" cy="1014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5774" y="1475184"/>
            <a:ext cx="10994127" cy="46970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86901" y="6394450"/>
            <a:ext cx="23241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32342D67-806A-4A06-A5CC-E2A506B094AB}" type="datetime1">
              <a:rPr lang="en-US" smtClean="0">
                <a:solidFill>
                  <a:srgbClr val="000000">
                    <a:lumMod val="50000"/>
                  </a:srgbClr>
                </a:solidFill>
              </a:rPr>
              <a:pPr/>
              <a:t>25-Apr-16</a:t>
            </a:fld>
            <a:endParaRPr>
              <a:solidFill>
                <a:srgbClr val="000000">
                  <a:lumMod val="5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9626" y="6394450"/>
            <a:ext cx="8134351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endParaRPr>
              <a:solidFill>
                <a:srgbClr val="000000">
                  <a:lumMod val="5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725" y="6394450"/>
            <a:ext cx="52387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5F4C9F40-B079-4B71-A627-7266DFEA7F03}" type="slidenum">
              <a:rPr>
                <a:solidFill>
                  <a:srgbClr val="000000">
                    <a:lumMod val="50000"/>
                  </a:srgbClr>
                </a:solidFill>
              </a:rPr>
              <a:pPr/>
              <a:t>‹#›</a:t>
            </a:fld>
            <a:endParaRPr>
              <a:solidFill>
                <a:srgbClr val="000000">
                  <a:lumMod val="50000"/>
                </a:srgbClr>
              </a:solidFill>
            </a:endParaRPr>
          </a:p>
        </p:txBody>
      </p:sp>
      <p:pic>
        <p:nvPicPr>
          <p:cNvPr id="4099" name="Picture 3" descr="C:\Users\SOTSO\Desktop\Template\444.png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4524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5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5740" indent="-205740" algn="l" defTabSz="685800" rtl="0" eaLnBrk="1" latinLnBrk="0" hangingPunct="1">
        <a:spcBef>
          <a:spcPts val="1650"/>
        </a:spcBef>
        <a:buClr>
          <a:schemeClr val="tx1">
            <a:lumMod val="65000"/>
          </a:schemeClr>
        </a:buClr>
        <a:buFont typeface="Arial" pitchFamily="34" charset="0"/>
        <a:buChar char="•"/>
        <a:defRPr sz="1650" kern="1200">
          <a:solidFill>
            <a:schemeClr val="tx1"/>
          </a:solidFill>
          <a:latin typeface="+mn-lt"/>
          <a:ea typeface="+mn-ea"/>
          <a:cs typeface="+mn-cs"/>
        </a:defRPr>
      </a:lvl1pPr>
      <a:lvl2pPr marL="445770" indent="-205740" algn="l" defTabSz="685800" rtl="0" eaLnBrk="1" latinLnBrk="0" hangingPunct="1">
        <a:spcBef>
          <a:spcPts val="1200"/>
        </a:spcBef>
        <a:buClr>
          <a:schemeClr val="tx1">
            <a:lumMod val="65000"/>
          </a:schemeClr>
        </a:buClr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651510" indent="-171450" algn="l" defTabSz="685800" rtl="0" eaLnBrk="1" latinLnBrk="0" hangingPunct="1">
        <a:spcBef>
          <a:spcPts val="900"/>
        </a:spcBef>
        <a:buClr>
          <a:schemeClr val="tx1">
            <a:lumMod val="65000"/>
          </a:schemeClr>
        </a:buClr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891540" indent="-171450" algn="l" defTabSz="685800" rtl="0" eaLnBrk="1" latinLnBrk="0" hangingPunct="1">
        <a:spcBef>
          <a:spcPts val="7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62990" indent="-171450" algn="l" defTabSz="6858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23444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40589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57734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74879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0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tutorialspoint.com/java/java_innerclasses.htm" TargetMode="External"/><Relationship Id="rId3" Type="http://schemas.openxmlformats.org/officeDocument/2006/relationships/hyperlink" Target="http://www.javatpoint.com/static-keyword-in-java" TargetMode="External"/><Relationship Id="rId7" Type="http://schemas.openxmlformats.org/officeDocument/2006/relationships/hyperlink" Target="http://www.javatpoint.com/local-inner-class" TargetMode="External"/><Relationship Id="rId2" Type="http://schemas.openxmlformats.org/officeDocument/2006/relationships/hyperlink" Target="https://www.youtube.com/watch?v=M8dSGNn36TA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www.programcreek.com/2009/02/4-inner-classes-tutorial-examples" TargetMode="External"/><Relationship Id="rId5" Type="http://schemas.openxmlformats.org/officeDocument/2006/relationships/hyperlink" Target="https://docs.oracle.com/javase/tutorial/java/javaOO/nested.html" TargetMode="External"/><Relationship Id="rId4" Type="http://schemas.openxmlformats.org/officeDocument/2006/relationships/hyperlink" Target="http://www.javatpoint.com/final-keyword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 bwMode="auto">
          <a:xfrm>
            <a:off x="1577239" y="2110155"/>
            <a:ext cx="9144000" cy="1011338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sz="3200" b="1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Khmer OS Battambang" panose="02000500000000020004" pitchFamily="2" charset="0"/>
                <a:cs typeface="Khmer OS Battambang" panose="02000500000000020004" pitchFamily="2" charset="0"/>
              </a:rPr>
              <a:t>Java Presentation Materials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8645" y="435474"/>
            <a:ext cx="1216753" cy="1555596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 bwMode="auto">
          <a:xfrm>
            <a:off x="3915398" y="600039"/>
            <a:ext cx="5808376" cy="116224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30000"/>
              </a:lnSpc>
              <a:spcBef>
                <a:spcPts val="0"/>
              </a:spcBef>
            </a:pPr>
            <a:r>
              <a:rPr lang="km-KH" sz="24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Khmer OS Battambang"/>
                <a:cs typeface="Khmer OS Battambang"/>
              </a:rPr>
              <a:t>មជ្ឈមណ្ឌលកូរ៉េ សហ្វវែរ អេច អ ឌី</a:t>
            </a:r>
          </a:p>
          <a:p>
            <a:pPr algn="ctr">
              <a:lnSpc>
                <a:spcPct val="130000"/>
              </a:lnSpc>
              <a:spcBef>
                <a:spcPts val="0"/>
              </a:spcBef>
            </a:pPr>
            <a:r>
              <a:rPr lang="en-US" sz="21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Khmer OS Battambang" panose="02000500000000020004" pitchFamily="2" charset="0"/>
                <a:cs typeface="Khmer OS Battambang" panose="02000500000000020004" pitchFamily="2" charset="0"/>
              </a:rPr>
              <a:t>Korea Software HRD Center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0"/>
          </p:nvPr>
        </p:nvSpPr>
        <p:spPr>
          <a:xfrm>
            <a:off x="8362208" y="3246717"/>
            <a:ext cx="3399193" cy="916697"/>
          </a:xfrm>
        </p:spPr>
        <p:txBody>
          <a:bodyPr>
            <a:normAutofit/>
          </a:bodyPr>
          <a:lstStyle/>
          <a:p>
            <a:r>
              <a:rPr lang="km-KH" sz="1500" b="1" dirty="0">
                <a:solidFill>
                  <a:schemeClr val="tx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ឣ្នកប្រឹក្សាយោបល់</a:t>
            </a:r>
            <a:r>
              <a:rPr lang="en-US" sz="1500" b="1" dirty="0">
                <a:solidFill>
                  <a:schemeClr val="tx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:</a:t>
            </a:r>
            <a:r>
              <a:rPr lang="km-KH" sz="1500" b="1" dirty="0">
                <a:solidFill>
                  <a:schemeClr val="tx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បណ្ឌិត​​ គីម​ ថេខ្យុង</a:t>
            </a:r>
            <a:endParaRPr lang="en-US" sz="1500" b="1" dirty="0">
              <a:solidFill>
                <a:schemeClr val="tx1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14341" y="5522621"/>
            <a:ext cx="91440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www.kshrd.com.kh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7773" y="3772619"/>
            <a:ext cx="261642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tabLst>
                <a:tab pos="1109663" algn="l"/>
              </a:tabLst>
            </a:pP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ឣ្នកណែនំា</a:t>
            </a:r>
            <a:r>
              <a:rPr lang="en-GB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: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លោក</a:t>
            </a:r>
            <a:r>
              <a:rPr lang="en-US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លាង ប៊ុនរ៉ុង</a:t>
            </a:r>
            <a:endParaRPr lang="en-US" sz="15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  <a:tabLst>
                <a:tab pos="1109663" algn="l"/>
              </a:tabLst>
            </a:pPr>
            <a:r>
              <a:rPr lang="en-US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            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លោក លន់ សុវត្ថានា</a:t>
            </a:r>
            <a:endParaRPr lang="en-US" sz="15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  <a:tabLst>
                <a:tab pos="1109663" algn="l"/>
              </a:tabLst>
            </a:pPr>
            <a:r>
              <a:rPr lang="en-US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            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លោក ផេង តុលា</a:t>
            </a:r>
            <a:endParaRPr lang="en-US" sz="15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  <a:tabLst>
                <a:tab pos="1109663" algn="l"/>
              </a:tabLst>
            </a:pPr>
            <a:r>
              <a:rPr lang="en-US" sz="12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                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លោក ដារ៉ា ពេញចិត្ត</a:t>
            </a:r>
            <a:endParaRPr lang="en-GB" sz="15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1749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km-KH" smtClean="0"/>
              <a:pPr/>
              <a:t>10</a:t>
            </a:fld>
            <a:endParaRPr lang="km-KH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2434305" y="2197279"/>
            <a:ext cx="5381768" cy="4315853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205740" indent="-205740" algn="l" defTabSz="685800" rtl="0" eaLnBrk="1" latinLnBrk="0" hangingPunct="1">
              <a:spcBef>
                <a:spcPts val="16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5770" indent="-205740" algn="l" defTabSz="685800" rtl="0" eaLnBrk="1" latinLnBrk="0" hangingPunct="1">
              <a:spcBef>
                <a:spcPts val="1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51510" indent="-171450" algn="l" defTabSz="685800" rtl="0" eaLnBrk="1" latinLnBrk="0" hangingPunct="1">
              <a:spcBef>
                <a:spcPts val="9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91540" indent="-171450" algn="l" defTabSz="685800" rtl="0" eaLnBrk="1" latinLnBrk="0" hangingPunct="1">
              <a:spcBef>
                <a:spcPts val="7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62990" indent="-171450" algn="l" defTabSz="6858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3444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0589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7734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4879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spcBef>
                <a:spcPts val="600"/>
              </a:spcBef>
              <a:buNone/>
            </a:pP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final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Bike{}  </a:t>
            </a:r>
            <a:r>
              <a:rPr lang="en-US" dirty="0">
                <a:solidFill>
                  <a:srgbClr val="008200"/>
                </a:solidFill>
                <a:latin typeface="Verdana" panose="020B0604030504040204" pitchFamily="34" charset="0"/>
              </a:rPr>
              <a:t>//final</a:t>
            </a:r>
            <a:r>
              <a:rPr lang="en-US">
                <a:solidFill>
                  <a:srgbClr val="008200"/>
                </a:solidFill>
                <a:latin typeface="Verdana" panose="020B0604030504040204" pitchFamily="34" charset="0"/>
              </a:rPr>
              <a:t> </a:t>
            </a:r>
            <a:r>
              <a:rPr lang="en-US" smtClean="0">
                <a:solidFill>
                  <a:srgbClr val="008200"/>
                </a:solidFill>
                <a:latin typeface="Verdana" panose="020B0604030504040204" pitchFamily="34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</a:p>
          <a:p>
            <a:pPr marL="0" indent="0" algn="just">
              <a:spcBef>
                <a:spcPts val="6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</a:p>
          <a:p>
            <a:pPr marL="0" indent="0" algn="just">
              <a:spcBef>
                <a:spcPts val="600"/>
              </a:spcBef>
              <a:buNone/>
            </a:pP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Honda1 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extends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Bike{  </a:t>
            </a:r>
          </a:p>
          <a:p>
            <a:pPr marL="0" indent="0" algn="just">
              <a:spcBef>
                <a:spcPts val="6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run(){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System.out.println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Verdana" panose="020B0604030504040204" pitchFamily="34" charset="0"/>
              </a:rPr>
              <a:t>"running safely with 100kmph"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);}  </a:t>
            </a:r>
          </a:p>
          <a:p>
            <a:pPr marL="0" indent="0" algn="just">
              <a:spcBef>
                <a:spcPts val="6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  </a:t>
            </a:r>
          </a:p>
          <a:p>
            <a:pPr marL="0" indent="0" algn="just">
              <a:spcBef>
                <a:spcPts val="6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main(String 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args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[]){  </a:t>
            </a:r>
          </a:p>
          <a:p>
            <a:pPr marL="0" indent="0" algn="just">
              <a:spcBef>
                <a:spcPts val="6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Honda1 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honda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= 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Honda();  </a:t>
            </a:r>
          </a:p>
          <a:p>
            <a:pPr marL="0" indent="0" algn="just">
              <a:spcBef>
                <a:spcPts val="6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honda.run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();  </a:t>
            </a:r>
          </a:p>
          <a:p>
            <a:pPr marL="0" indent="0" algn="just">
              <a:spcBef>
                <a:spcPts val="6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}  </a:t>
            </a:r>
          </a:p>
          <a:p>
            <a:pPr marL="0" indent="0" algn="just">
              <a:spcBef>
                <a:spcPts val="6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} </a:t>
            </a:r>
            <a:r>
              <a:rPr lang="en-US" dirty="0">
                <a:solidFill>
                  <a:srgbClr val="008200"/>
                </a:solidFill>
                <a:latin typeface="Verdana" panose="020B0604030504040204" pitchFamily="34" charset="0"/>
              </a:rPr>
              <a:t>//end of class</a:t>
            </a:r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indent="0" algn="just">
              <a:spcBef>
                <a:spcPts val="6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</a:p>
          <a:p>
            <a:pPr marL="0" indent="0" algn="just">
              <a:spcBef>
                <a:spcPts val="600"/>
              </a:spcBef>
              <a:buNone/>
            </a:pPr>
            <a:r>
              <a:rPr lang="en-US" dirty="0">
                <a:solidFill>
                  <a:srgbClr val="FF0000"/>
                </a:solidFill>
                <a:latin typeface="Verdana" panose="020B0604030504040204" pitchFamily="34" charset="0"/>
              </a:rPr>
              <a:t>Output:</a:t>
            </a:r>
          </a:p>
          <a:p>
            <a:pPr marL="0" indent="0" algn="just">
              <a:spcBef>
                <a:spcPts val="600"/>
              </a:spcBef>
              <a:buNone/>
            </a:pPr>
            <a:r>
              <a:rPr lang="en-US" dirty="0">
                <a:solidFill>
                  <a:srgbClr val="FF0000"/>
                </a:solidFill>
                <a:latin typeface="Verdana" panose="020B0604030504040204" pitchFamily="34" charset="0"/>
              </a:rPr>
              <a:t>Compile Time Error</a:t>
            </a:r>
          </a:p>
          <a:p>
            <a:pPr marL="0" indent="0">
              <a:spcBef>
                <a:spcPts val="600"/>
              </a:spcBef>
              <a:buNone/>
            </a:pPr>
            <a:endParaRPr lang="km-KH" dirty="0"/>
          </a:p>
        </p:txBody>
      </p:sp>
      <p:sp>
        <p:nvSpPr>
          <p:cNvPr id="6" name="Rectangle 5"/>
          <p:cNvSpPr/>
          <p:nvPr/>
        </p:nvSpPr>
        <p:spPr>
          <a:xfrm>
            <a:off x="2016162" y="1494044"/>
            <a:ext cx="23775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dirty="0">
                <a:solidFill>
                  <a:srgbClr val="610B4B"/>
                </a:solidFill>
                <a:latin typeface="tahoma" panose="020B0604030504040204" pitchFamily="34" charset="0"/>
              </a:rPr>
              <a:t>Example of final class</a:t>
            </a:r>
            <a:endParaRPr lang="en-US" b="0" i="0" dirty="0">
              <a:solidFill>
                <a:srgbClr val="610B4B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36979" y="1863376"/>
            <a:ext cx="493594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If you make any class as final, you cannot extend it.</a:t>
            </a:r>
            <a:endParaRPr lang="km-KH" sz="1400" dirty="0"/>
          </a:p>
        </p:txBody>
      </p:sp>
      <p:sp>
        <p:nvSpPr>
          <p:cNvPr id="8" name="Title 5"/>
          <p:cNvSpPr>
            <a:spLocks noGrp="1"/>
          </p:cNvSpPr>
          <p:nvPr>
            <p:ph type="title"/>
          </p:nvPr>
        </p:nvSpPr>
        <p:spPr>
          <a:xfrm>
            <a:off x="530279" y="408912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1. Static &amp; Final Keyword (cont.)</a:t>
            </a: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3506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km-KH" smtClean="0"/>
              <a:pPr/>
              <a:t>11</a:t>
            </a:fld>
            <a:endParaRPr lang="km-KH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09600" y="2359913"/>
            <a:ext cx="4590197" cy="3931705"/>
          </a:xfrm>
          <a:solidFill>
            <a:schemeClr val="bg2"/>
          </a:solidFill>
        </p:spPr>
        <p:txBody>
          <a:bodyPr>
            <a:normAutofit fontScale="92500"/>
          </a:bodyPr>
          <a:lstStyle/>
          <a:p>
            <a:pPr marL="0" indent="0" algn="just">
              <a:spcBef>
                <a:spcPts val="600"/>
              </a:spcBef>
              <a:buNone/>
            </a:pP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Bike10{  </a:t>
            </a:r>
          </a:p>
          <a:p>
            <a:pPr marL="0" indent="0" algn="just">
              <a:spcBef>
                <a:spcPts val="6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final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b="1" dirty="0" err="1">
                <a:solidFill>
                  <a:srgbClr val="006699"/>
                </a:solidFill>
                <a:latin typeface="Verdana" panose="020B0604030504040204" pitchFamily="34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speedlimit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;</a:t>
            </a:r>
            <a:r>
              <a:rPr lang="en-US" dirty="0">
                <a:solidFill>
                  <a:srgbClr val="008200"/>
                </a:solidFill>
                <a:latin typeface="Verdana" panose="020B0604030504040204" pitchFamily="34" charset="0"/>
              </a:rPr>
              <a:t>//blank final variable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</a:p>
          <a:p>
            <a:pPr marL="0" indent="0" algn="just">
              <a:spcBef>
                <a:spcPts val="6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  </a:t>
            </a:r>
          </a:p>
          <a:p>
            <a:pPr marL="0" indent="0" algn="just">
              <a:spcBef>
                <a:spcPts val="6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Bike10(){  </a:t>
            </a:r>
          </a:p>
          <a:p>
            <a:pPr marL="0" indent="0" algn="just">
              <a:spcBef>
                <a:spcPts val="6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speedlimit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=</a:t>
            </a:r>
            <a:r>
              <a:rPr lang="en-US" dirty="0">
                <a:solidFill>
                  <a:srgbClr val="C00000"/>
                </a:solidFill>
                <a:latin typeface="Verdana" panose="020B0604030504040204" pitchFamily="34" charset="0"/>
              </a:rPr>
              <a:t>70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;  </a:t>
            </a:r>
          </a:p>
          <a:p>
            <a:pPr marL="0" indent="0" algn="just">
              <a:spcBef>
                <a:spcPts val="6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System.out.println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speedlimit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);  </a:t>
            </a:r>
          </a:p>
          <a:p>
            <a:pPr marL="0" indent="0" algn="just">
              <a:spcBef>
                <a:spcPts val="6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} </a:t>
            </a:r>
            <a:r>
              <a:rPr lang="en-US" dirty="0">
                <a:solidFill>
                  <a:srgbClr val="008200"/>
                </a:solidFill>
                <a:latin typeface="Verdana" panose="020B0604030504040204" pitchFamily="34" charset="0"/>
              </a:rPr>
              <a:t>// initialize blank final variable</a:t>
            </a:r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indent="0" algn="just">
              <a:spcBef>
                <a:spcPts val="6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</a:p>
          <a:p>
            <a:pPr marL="0" indent="0" algn="just">
              <a:spcBef>
                <a:spcPts val="6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main(String 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args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[]){  </a:t>
            </a:r>
          </a:p>
          <a:p>
            <a:pPr marL="0" indent="0" algn="just">
              <a:spcBef>
                <a:spcPts val="6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  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Bike10();  </a:t>
            </a:r>
          </a:p>
          <a:p>
            <a:pPr marL="0" indent="0" algn="just">
              <a:spcBef>
                <a:spcPts val="6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}  </a:t>
            </a:r>
          </a:p>
          <a:p>
            <a:pPr marL="0" indent="0" algn="just">
              <a:spcBef>
                <a:spcPts val="6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}  </a:t>
            </a:r>
          </a:p>
          <a:p>
            <a:pPr marL="0" indent="0">
              <a:spcBef>
                <a:spcPts val="600"/>
              </a:spcBef>
              <a:buNone/>
            </a:pPr>
            <a:endParaRPr lang="km-KH" dirty="0"/>
          </a:p>
        </p:txBody>
      </p:sp>
      <p:sp>
        <p:nvSpPr>
          <p:cNvPr id="5" name="Rectangle 4"/>
          <p:cNvSpPr/>
          <p:nvPr/>
        </p:nvSpPr>
        <p:spPr>
          <a:xfrm>
            <a:off x="1551852" y="1590049"/>
            <a:ext cx="21083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dirty="0">
                <a:solidFill>
                  <a:srgbClr val="610B4B"/>
                </a:solidFill>
                <a:latin typeface="tahoma" panose="020B0604030504040204" pitchFamily="34" charset="0"/>
              </a:rPr>
              <a:t>Blank final variable</a:t>
            </a:r>
            <a:endParaRPr lang="en-US" b="0" i="0" dirty="0">
              <a:solidFill>
                <a:srgbClr val="610B4B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6032311" y="2369293"/>
            <a:ext cx="5577592" cy="2434719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>
            <a:normAutofit/>
          </a:bodyPr>
          <a:lstStyle>
            <a:lvl1pPr marL="205740" indent="-205740" algn="l" defTabSz="685800" rtl="0" eaLnBrk="1" latinLnBrk="0" hangingPunct="1">
              <a:spcBef>
                <a:spcPts val="16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5770" indent="-205740" algn="l" defTabSz="685800" rtl="0" eaLnBrk="1" latinLnBrk="0" hangingPunct="1">
              <a:spcBef>
                <a:spcPts val="1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51510" indent="-171450" algn="l" defTabSz="685800" rtl="0" eaLnBrk="1" latinLnBrk="0" hangingPunct="1">
              <a:spcBef>
                <a:spcPts val="9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91540" indent="-171450" algn="l" defTabSz="685800" rtl="0" eaLnBrk="1" latinLnBrk="0" hangingPunct="1">
              <a:spcBef>
                <a:spcPts val="7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62990" indent="-171450" algn="l" defTabSz="6858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3444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0589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7734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4879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spcBef>
                <a:spcPts val="600"/>
              </a:spcBef>
              <a:buNone/>
            </a:pP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A{  </a:t>
            </a:r>
          </a:p>
          <a:p>
            <a:pPr marL="0" indent="0" algn="just">
              <a:spcBef>
                <a:spcPts val="6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final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b="1" dirty="0" err="1">
                <a:solidFill>
                  <a:srgbClr val="006699"/>
                </a:solidFill>
                <a:latin typeface="Verdana" panose="020B0604030504040204" pitchFamily="34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data;</a:t>
            </a:r>
            <a:r>
              <a:rPr lang="en-US" dirty="0">
                <a:solidFill>
                  <a:srgbClr val="008200"/>
                </a:solidFill>
                <a:latin typeface="Verdana" panose="020B0604030504040204" pitchFamily="34" charset="0"/>
              </a:rPr>
              <a:t>//static blank final variable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</a:p>
          <a:p>
            <a:pPr marL="0" indent="0" algn="just">
              <a:spcBef>
                <a:spcPts val="6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{ data=</a:t>
            </a:r>
            <a:r>
              <a:rPr lang="en-US" dirty="0">
                <a:solidFill>
                  <a:srgbClr val="C00000"/>
                </a:solidFill>
                <a:latin typeface="Verdana" panose="020B0604030504040204" pitchFamily="34" charset="0"/>
              </a:rPr>
              <a:t>50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;}   </a:t>
            </a:r>
            <a:r>
              <a:rPr lang="en-US" dirty="0">
                <a:solidFill>
                  <a:srgbClr val="008200"/>
                </a:solidFill>
                <a:latin typeface="Verdana" panose="020B0604030504040204" pitchFamily="34" charset="0"/>
              </a:rPr>
              <a:t>//static block</a:t>
            </a:r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indent="0" algn="just">
              <a:spcBef>
                <a:spcPts val="6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main(String 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args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[]){  </a:t>
            </a:r>
          </a:p>
          <a:p>
            <a:pPr marL="0" indent="0" algn="just">
              <a:spcBef>
                <a:spcPts val="6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System.out.println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A.data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);  </a:t>
            </a:r>
          </a:p>
          <a:p>
            <a:pPr marL="0" indent="0" algn="just">
              <a:spcBef>
                <a:spcPts val="6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}  </a:t>
            </a:r>
          </a:p>
          <a:p>
            <a:pPr marL="0" indent="0" algn="just">
              <a:spcBef>
                <a:spcPts val="6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}  </a:t>
            </a:r>
          </a:p>
        </p:txBody>
      </p:sp>
      <p:sp>
        <p:nvSpPr>
          <p:cNvPr id="8" name="Rectangle 7"/>
          <p:cNvSpPr/>
          <p:nvPr/>
        </p:nvSpPr>
        <p:spPr>
          <a:xfrm>
            <a:off x="7452783" y="1590049"/>
            <a:ext cx="27366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dirty="0">
                <a:solidFill>
                  <a:srgbClr val="610B4B"/>
                </a:solidFill>
                <a:latin typeface="erdana"/>
              </a:rPr>
              <a:t>Static blank final variable</a:t>
            </a:r>
            <a:endParaRPr lang="en-US" b="0" i="0" dirty="0">
              <a:solidFill>
                <a:srgbClr val="610B4B"/>
              </a:solidFill>
              <a:effectLst/>
              <a:latin typeface="erdana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962777" y="1953484"/>
            <a:ext cx="37166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It can be initialized only in static block.</a:t>
            </a:r>
            <a:endParaRPr lang="km-KH" sz="1400" dirty="0"/>
          </a:p>
        </p:txBody>
      </p:sp>
      <p:sp>
        <p:nvSpPr>
          <p:cNvPr id="10" name="Rectangle 9"/>
          <p:cNvSpPr/>
          <p:nvPr/>
        </p:nvSpPr>
        <p:spPr>
          <a:xfrm>
            <a:off x="1057461" y="1949304"/>
            <a:ext cx="369447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It can be initialized only in constructor.</a:t>
            </a:r>
            <a:endParaRPr lang="km-KH" sz="1400" dirty="0"/>
          </a:p>
        </p:txBody>
      </p:sp>
      <p:sp>
        <p:nvSpPr>
          <p:cNvPr id="11" name="Title 5"/>
          <p:cNvSpPr>
            <a:spLocks noGrp="1"/>
          </p:cNvSpPr>
          <p:nvPr>
            <p:ph type="title"/>
          </p:nvPr>
        </p:nvSpPr>
        <p:spPr>
          <a:xfrm>
            <a:off x="530279" y="408912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1. Static &amp; Final Keyword (cont.)</a:t>
            </a: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89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>
                <a:solidFill>
                  <a:srgbClr val="000000">
                    <a:lumMod val="50000"/>
                  </a:srgbClr>
                </a:solidFill>
              </a:rPr>
              <a:pPr/>
              <a:t>12</a:t>
            </a:fld>
            <a:endParaRPr lang="en-US">
              <a:solidFill>
                <a:srgbClr val="000000">
                  <a:lumMod val="50000"/>
                </a:srgbClr>
              </a:solidFill>
            </a:endParaRPr>
          </a:p>
        </p:txBody>
      </p:sp>
      <p:sp>
        <p:nvSpPr>
          <p:cNvPr id="9" name="Title 5"/>
          <p:cNvSpPr>
            <a:spLocks noGrp="1"/>
          </p:cNvSpPr>
          <p:nvPr>
            <p:ph type="title"/>
          </p:nvPr>
        </p:nvSpPr>
        <p:spPr>
          <a:xfrm>
            <a:off x="530279" y="408912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2.Static Inner Class </a:t>
            </a: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10" name="Shape 181"/>
          <p:cNvSpPr txBox="1">
            <a:spLocks/>
          </p:cNvSpPr>
          <p:nvPr/>
        </p:nvSpPr>
        <p:spPr>
          <a:xfrm>
            <a:off x="437514" y="1599576"/>
            <a:ext cx="11020800" cy="506919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lvl1pPr marL="205740" indent="-205740" algn="l" defTabSz="685800" rtl="0" eaLnBrk="1" latinLnBrk="0" hangingPunct="1">
              <a:spcBef>
                <a:spcPts val="16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5770" indent="-205740" algn="l" defTabSz="685800" rtl="0" eaLnBrk="1" latinLnBrk="0" hangingPunct="1">
              <a:spcBef>
                <a:spcPts val="1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51510" indent="-171450" algn="l" defTabSz="685800" rtl="0" eaLnBrk="1" latinLnBrk="0" hangingPunct="1">
              <a:spcBef>
                <a:spcPts val="9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91540" indent="-171450" algn="l" defTabSz="685800" rtl="0" eaLnBrk="1" latinLnBrk="0" hangingPunct="1">
              <a:spcBef>
                <a:spcPts val="7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62990" indent="-171450" algn="l" defTabSz="6858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3444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0589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7734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4879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Clr>
                <a:srgbClr val="000000">
                  <a:lumMod val="65000"/>
                </a:srgbClr>
              </a:buClr>
              <a:buFont typeface="Arial" pitchFamily="34" charset="0"/>
              <a:buNone/>
            </a:pPr>
            <a:r>
              <a:rPr lang="en-US" sz="24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1.</a:t>
            </a:r>
            <a:r>
              <a:rPr lang="km-KH" sz="24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និយមន័យ</a:t>
            </a:r>
            <a:endParaRPr lang="en-US" sz="2400" dirty="0">
              <a:solidFill>
                <a:srgbClr val="00000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Clr>
                <a:srgbClr val="000000">
                  <a:lumMod val="65000"/>
                </a:srgbClr>
              </a:buClr>
              <a:buFont typeface="Arial" pitchFamily="34" charset="0"/>
              <a:buNone/>
            </a:pPr>
            <a:r>
              <a:rPr lang="en-AU" sz="22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	Nested Class </a:t>
            </a:r>
            <a:r>
              <a:rPr lang="km-KH" sz="22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គឺគេអាចបង្កើត </a:t>
            </a:r>
            <a:r>
              <a:rPr lang="en-AU" sz="22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Class </a:t>
            </a:r>
            <a:r>
              <a:rPr lang="km-KH" sz="22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ក្នុង </a:t>
            </a:r>
            <a:r>
              <a:rPr lang="en-AU" sz="22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Class </a:t>
            </a:r>
            <a:r>
              <a:rPr lang="km-KH" sz="22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មួយទៀតបាន។</a:t>
            </a:r>
            <a:endParaRPr lang="en-AU" sz="2200" dirty="0">
              <a:solidFill>
                <a:srgbClr val="00000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Clr>
                <a:srgbClr val="000000">
                  <a:lumMod val="65000"/>
                </a:srgbClr>
              </a:buClr>
              <a:buFont typeface="Arial" pitchFamily="34" charset="0"/>
              <a:buNone/>
            </a:pPr>
            <a:r>
              <a:rPr lang="en-AU" sz="24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2. </a:t>
            </a:r>
            <a:r>
              <a:rPr lang="km-KH" sz="24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ប្រភេទ</a:t>
            </a:r>
            <a:r>
              <a:rPr lang="en-AU" sz="24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:</a:t>
            </a:r>
            <a:endParaRPr lang="km-KH" sz="2400" dirty="0">
              <a:solidFill>
                <a:srgbClr val="00000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Clr>
                <a:srgbClr val="000000">
                  <a:lumMod val="65000"/>
                </a:srgbClr>
              </a:buClr>
            </a:pPr>
            <a:r>
              <a:rPr lang="en-AU" sz="22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Static Nested Class</a:t>
            </a:r>
          </a:p>
          <a:p>
            <a:pPr>
              <a:lnSpc>
                <a:spcPct val="150000"/>
              </a:lnSpc>
              <a:spcBef>
                <a:spcPts val="0"/>
              </a:spcBef>
              <a:buClr>
                <a:srgbClr val="000000">
                  <a:lumMod val="65000"/>
                </a:srgbClr>
              </a:buClr>
            </a:pPr>
            <a:r>
              <a:rPr lang="en-AU" sz="22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Non-static Nested Class (Inner Class)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Clr>
                <a:srgbClr val="000000">
                  <a:lumMod val="65000"/>
                </a:srgbClr>
              </a:buClr>
              <a:buFont typeface="Arial" pitchFamily="34" charset="0"/>
              <a:buNone/>
            </a:pPr>
            <a:r>
              <a:rPr lang="en-AU" sz="24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3. </a:t>
            </a:r>
            <a:r>
              <a:rPr lang="km-KH" sz="24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សារប្រយោជន៍</a:t>
            </a:r>
            <a:r>
              <a:rPr lang="en-AU" sz="24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:</a:t>
            </a:r>
          </a:p>
          <a:p>
            <a:pPr>
              <a:lnSpc>
                <a:spcPct val="150000"/>
              </a:lnSpc>
              <a:spcBef>
                <a:spcPts val="0"/>
              </a:spcBef>
              <a:buClr>
                <a:srgbClr val="000000">
                  <a:lumMod val="65000"/>
                </a:srgbClr>
              </a:buClr>
            </a:pPr>
            <a:r>
              <a:rPr lang="km-KH" sz="22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សរសេរកូដតិច</a:t>
            </a:r>
          </a:p>
          <a:p>
            <a:pPr>
              <a:lnSpc>
                <a:spcPct val="150000"/>
              </a:lnSpc>
              <a:spcBef>
                <a:spcPts val="0"/>
              </a:spcBef>
              <a:buClr>
                <a:srgbClr val="000000">
                  <a:lumMod val="65000"/>
                </a:srgbClr>
              </a:buClr>
            </a:pPr>
            <a:r>
              <a:rPr lang="km-KH" sz="22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ងាយស្រួលអាន កែសំរួលកូដ</a:t>
            </a:r>
          </a:p>
          <a:p>
            <a:pPr>
              <a:lnSpc>
                <a:spcPct val="150000"/>
              </a:lnSpc>
              <a:spcBef>
                <a:spcPts val="0"/>
              </a:spcBef>
              <a:buClr>
                <a:srgbClr val="000000">
                  <a:lumMod val="65000"/>
                </a:srgbClr>
              </a:buClr>
            </a:pPr>
            <a:r>
              <a:rPr lang="km-KH" sz="22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អាចដំនើរការរាល់</a:t>
            </a:r>
            <a:r>
              <a:rPr lang="en-AU" sz="22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Member </a:t>
            </a:r>
            <a:r>
              <a:rPr lang="km-KH" sz="22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របស់ </a:t>
            </a:r>
            <a:r>
              <a:rPr lang="en-AU" sz="22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Outer class </a:t>
            </a:r>
            <a:r>
              <a:rPr lang="km-KH" sz="22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រួមទាំង </a:t>
            </a:r>
            <a:r>
              <a:rPr lang="en-AU" sz="22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private</a:t>
            </a:r>
            <a:endParaRPr lang="km-KH" sz="2200" dirty="0">
              <a:solidFill>
                <a:srgbClr val="00000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Clr>
                <a:srgbClr val="000000">
                  <a:lumMod val="65000"/>
                </a:srgbClr>
              </a:buClr>
              <a:buFont typeface="Arial" pitchFamily="34" charset="0"/>
              <a:buNone/>
            </a:pPr>
            <a:endParaRPr lang="km-KH" sz="2400" dirty="0">
              <a:solidFill>
                <a:srgbClr val="00000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Clr>
                <a:srgbClr val="000000">
                  <a:lumMod val="65000"/>
                </a:srgbClr>
              </a:buClr>
              <a:buFont typeface="Arial" pitchFamily="34" charset="0"/>
              <a:buNone/>
            </a:pPr>
            <a:endParaRPr lang="en-AU" sz="2400" dirty="0">
              <a:solidFill>
                <a:srgbClr val="00000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lnSpc>
                <a:spcPct val="150000"/>
              </a:lnSpc>
              <a:spcBef>
                <a:spcPts val="600"/>
              </a:spcBef>
              <a:buClr>
                <a:srgbClr val="000000">
                  <a:lumMod val="65000"/>
                </a:srgbClr>
              </a:buClr>
              <a:buFont typeface="Arial" pitchFamily="34" charset="0"/>
              <a:buNone/>
            </a:pPr>
            <a:endParaRPr lang="en-US" sz="2200" dirty="0">
              <a:solidFill>
                <a:srgbClr val="00000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lnSpc>
                <a:spcPct val="150000"/>
              </a:lnSpc>
              <a:spcBef>
                <a:spcPts val="600"/>
              </a:spcBef>
              <a:buClr>
                <a:srgbClr val="000000">
                  <a:lumMod val="65000"/>
                </a:srgbClr>
              </a:buClr>
              <a:buFont typeface="Arial" pitchFamily="34" charset="0"/>
              <a:buNone/>
            </a:pPr>
            <a:endParaRPr lang="en-US" sz="2050" dirty="0">
              <a:solidFill>
                <a:srgbClr val="000000"/>
              </a:solidFill>
              <a:latin typeface="Khmer OS Battambang" pitchFamily="2" charset="0"/>
              <a:cs typeface="Khmer OS Battambang" pitchFamily="2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30434" t="14739" r="54022" b="73261"/>
          <a:stretch/>
        </p:blipFill>
        <p:spPr>
          <a:xfrm>
            <a:off x="6414051" y="3061251"/>
            <a:ext cx="5218284" cy="25179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8709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>
                <a:solidFill>
                  <a:srgbClr val="000000">
                    <a:lumMod val="50000"/>
                  </a:srgbClr>
                </a:solidFill>
              </a:rPr>
              <a:pPr/>
              <a:t>13</a:t>
            </a:fld>
            <a:endParaRPr lang="en-US">
              <a:solidFill>
                <a:srgbClr val="000000">
                  <a:lumMod val="50000"/>
                </a:srgbClr>
              </a:solidFill>
            </a:endParaRPr>
          </a:p>
        </p:txBody>
      </p:sp>
      <p:sp>
        <p:nvSpPr>
          <p:cNvPr id="9" name="Title 5"/>
          <p:cNvSpPr>
            <a:spLocks noGrp="1"/>
          </p:cNvSpPr>
          <p:nvPr>
            <p:ph type="title"/>
          </p:nvPr>
        </p:nvSpPr>
        <p:spPr>
          <a:xfrm>
            <a:off x="530279" y="408912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2. </a:t>
            </a:r>
            <a:r>
              <a:rPr lang="en-AU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Static 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Inner Class (cont.)</a:t>
            </a: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10" name="Shape 181"/>
          <p:cNvSpPr txBox="1">
            <a:spLocks/>
          </p:cNvSpPr>
          <p:nvPr/>
        </p:nvSpPr>
        <p:spPr>
          <a:xfrm>
            <a:off x="437514" y="1599576"/>
            <a:ext cx="11020800" cy="506919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lvl1pPr marL="205740" indent="-205740" algn="l" defTabSz="685800" rtl="0" eaLnBrk="1" latinLnBrk="0" hangingPunct="1">
              <a:spcBef>
                <a:spcPts val="16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5770" indent="-205740" algn="l" defTabSz="685800" rtl="0" eaLnBrk="1" latinLnBrk="0" hangingPunct="1">
              <a:spcBef>
                <a:spcPts val="1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51510" indent="-171450" algn="l" defTabSz="685800" rtl="0" eaLnBrk="1" latinLnBrk="0" hangingPunct="1">
              <a:spcBef>
                <a:spcPts val="9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91540" indent="-171450" algn="l" defTabSz="685800" rtl="0" eaLnBrk="1" latinLnBrk="0" hangingPunct="1">
              <a:spcBef>
                <a:spcPts val="7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62990" indent="-171450" algn="l" defTabSz="6858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3444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0589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7734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4879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Clr>
                <a:srgbClr val="000000">
                  <a:lumMod val="65000"/>
                </a:srgbClr>
              </a:buClr>
              <a:buFont typeface="Arial" pitchFamily="34" charset="0"/>
              <a:buNone/>
            </a:pPr>
            <a:r>
              <a:rPr lang="en-US" sz="24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1.</a:t>
            </a:r>
            <a:r>
              <a:rPr lang="km-KH" sz="24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និយមន័យ</a:t>
            </a:r>
            <a:endParaRPr lang="en-US" sz="2400" dirty="0">
              <a:solidFill>
                <a:srgbClr val="00000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Clr>
                <a:srgbClr val="000000">
                  <a:lumMod val="65000"/>
                </a:srgbClr>
              </a:buClr>
              <a:buFont typeface="Arial" pitchFamily="34" charset="0"/>
              <a:buNone/>
            </a:pPr>
            <a:r>
              <a:rPr lang="en-AU" sz="22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	Static Nested Class </a:t>
            </a:r>
            <a:r>
              <a:rPr lang="km-KH" sz="22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គឺបង្កើត </a:t>
            </a:r>
            <a:r>
              <a:rPr lang="en-AU" sz="2200" b="1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Static</a:t>
            </a:r>
            <a:r>
              <a:rPr lang="en-AU" sz="22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AU" sz="2200" b="1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Class</a:t>
            </a:r>
            <a:r>
              <a:rPr lang="en-AU" sz="22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ក្នុង </a:t>
            </a:r>
            <a:r>
              <a:rPr lang="en-AU" sz="2200" b="1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Class</a:t>
            </a:r>
            <a:r>
              <a:rPr lang="en-AU" sz="22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មួយទៀត។</a:t>
            </a:r>
            <a:endParaRPr lang="en-AU" sz="2200" dirty="0">
              <a:solidFill>
                <a:srgbClr val="00000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Clr>
                <a:srgbClr val="000000">
                  <a:lumMod val="65000"/>
                </a:srgbClr>
              </a:buClr>
              <a:buFont typeface="Arial" pitchFamily="34" charset="0"/>
              <a:buNone/>
            </a:pPr>
            <a:r>
              <a:rPr lang="en-AU" sz="24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2. </a:t>
            </a:r>
            <a:r>
              <a:rPr lang="km-KH" sz="24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លក្ខណះ</a:t>
            </a:r>
          </a:p>
          <a:p>
            <a:pPr>
              <a:lnSpc>
                <a:spcPct val="150000"/>
              </a:lnSpc>
              <a:spcBef>
                <a:spcPts val="0"/>
              </a:spcBef>
              <a:buClr>
                <a:srgbClr val="000000">
                  <a:lumMod val="65000"/>
                </a:srgbClr>
              </a:buClr>
            </a:pPr>
            <a:r>
              <a:rPr lang="km-KH" sz="22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អត់អាចដំនើរការ </a:t>
            </a:r>
            <a:r>
              <a:rPr lang="en-AU" sz="22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non-static data members and methods </a:t>
            </a:r>
            <a:r>
              <a:rPr lang="km-KH" sz="22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របស់ </a:t>
            </a:r>
            <a:r>
              <a:rPr lang="en-AU" sz="22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Outer Class</a:t>
            </a:r>
          </a:p>
          <a:p>
            <a:pPr>
              <a:lnSpc>
                <a:spcPct val="150000"/>
              </a:lnSpc>
              <a:spcBef>
                <a:spcPts val="0"/>
              </a:spcBef>
              <a:buClr>
                <a:srgbClr val="000000">
                  <a:lumMod val="65000"/>
                </a:srgbClr>
              </a:buClr>
            </a:pPr>
            <a:r>
              <a:rPr lang="km-KH" sz="22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ប្រើតាម </a:t>
            </a:r>
            <a:r>
              <a:rPr lang="en-AU" sz="22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Object reference of outer class</a:t>
            </a:r>
          </a:p>
          <a:p>
            <a:pPr>
              <a:lnSpc>
                <a:spcPct val="150000"/>
              </a:lnSpc>
              <a:spcBef>
                <a:spcPts val="0"/>
              </a:spcBef>
              <a:buClr>
                <a:srgbClr val="000000">
                  <a:lumMod val="65000"/>
                </a:srgbClr>
              </a:buClr>
            </a:pPr>
            <a:r>
              <a:rPr lang="km-KH" sz="22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អាចដំនើរការរាល់ </a:t>
            </a:r>
            <a:r>
              <a:rPr lang="en-AU" sz="22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static member </a:t>
            </a:r>
            <a:r>
              <a:rPr lang="km-KH" sz="22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សូម្បីតែ </a:t>
            </a:r>
            <a:r>
              <a:rPr lang="en-AU" sz="22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private</a:t>
            </a:r>
            <a:endParaRPr lang="km-KH" sz="2400" dirty="0">
              <a:solidFill>
                <a:srgbClr val="00000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Clr>
                <a:srgbClr val="000000">
                  <a:lumMod val="65000"/>
                </a:srgbClr>
              </a:buClr>
              <a:buFont typeface="Arial" pitchFamily="34" charset="0"/>
              <a:buNone/>
            </a:pPr>
            <a:endParaRPr lang="en-AU" sz="2400" dirty="0">
              <a:solidFill>
                <a:srgbClr val="00000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lnSpc>
                <a:spcPct val="150000"/>
              </a:lnSpc>
              <a:spcBef>
                <a:spcPts val="600"/>
              </a:spcBef>
              <a:buClr>
                <a:srgbClr val="000000">
                  <a:lumMod val="65000"/>
                </a:srgbClr>
              </a:buClr>
              <a:buFont typeface="Arial" pitchFamily="34" charset="0"/>
              <a:buNone/>
            </a:pPr>
            <a:endParaRPr lang="en-US" sz="2200" dirty="0">
              <a:solidFill>
                <a:srgbClr val="00000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lnSpc>
                <a:spcPct val="150000"/>
              </a:lnSpc>
              <a:spcBef>
                <a:spcPts val="600"/>
              </a:spcBef>
              <a:buClr>
                <a:srgbClr val="000000">
                  <a:lumMod val="65000"/>
                </a:srgbClr>
              </a:buClr>
              <a:buFont typeface="Arial" pitchFamily="34" charset="0"/>
              <a:buNone/>
            </a:pPr>
            <a:endParaRPr lang="en-US" sz="2050" dirty="0">
              <a:solidFill>
                <a:srgbClr val="000000"/>
              </a:solidFill>
              <a:latin typeface="Khmer OS Battambang" pitchFamily="2" charset="0"/>
              <a:cs typeface="Khmer OS Battambang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4699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>
                <a:solidFill>
                  <a:srgbClr val="000000">
                    <a:lumMod val="50000"/>
                  </a:srgbClr>
                </a:solidFill>
              </a:rPr>
              <a:pPr/>
              <a:t>14</a:t>
            </a:fld>
            <a:endParaRPr lang="en-US">
              <a:solidFill>
                <a:srgbClr val="000000">
                  <a:lumMod val="50000"/>
                </a:srgbClr>
              </a:solidFill>
            </a:endParaRPr>
          </a:p>
        </p:txBody>
      </p:sp>
      <p:sp>
        <p:nvSpPr>
          <p:cNvPr id="9" name="Title 5"/>
          <p:cNvSpPr>
            <a:spLocks noGrp="1"/>
          </p:cNvSpPr>
          <p:nvPr>
            <p:ph type="title"/>
          </p:nvPr>
        </p:nvSpPr>
        <p:spPr>
          <a:xfrm>
            <a:off x="530279" y="408912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2. </a:t>
            </a:r>
            <a:r>
              <a:rPr lang="en-AU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Static 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Inner Class (cont.)</a:t>
            </a: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10" name="Shape 181"/>
          <p:cNvSpPr txBox="1">
            <a:spLocks/>
          </p:cNvSpPr>
          <p:nvPr/>
        </p:nvSpPr>
        <p:spPr>
          <a:xfrm>
            <a:off x="437514" y="1599576"/>
            <a:ext cx="11020800" cy="506919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lvl1pPr marL="205740" indent="-205740" algn="l" defTabSz="685800" rtl="0" eaLnBrk="1" latinLnBrk="0" hangingPunct="1">
              <a:spcBef>
                <a:spcPts val="16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5770" indent="-205740" algn="l" defTabSz="685800" rtl="0" eaLnBrk="1" latinLnBrk="0" hangingPunct="1">
              <a:spcBef>
                <a:spcPts val="1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51510" indent="-171450" algn="l" defTabSz="685800" rtl="0" eaLnBrk="1" latinLnBrk="0" hangingPunct="1">
              <a:spcBef>
                <a:spcPts val="9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91540" indent="-171450" algn="l" defTabSz="685800" rtl="0" eaLnBrk="1" latinLnBrk="0" hangingPunct="1">
              <a:spcBef>
                <a:spcPts val="7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62990" indent="-171450" algn="l" defTabSz="6858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3444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0589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7734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4879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Clr>
                <a:srgbClr val="000000">
                  <a:lumMod val="65000"/>
                </a:srgbClr>
              </a:buClr>
              <a:buFont typeface="Arial" pitchFamily="34" charset="0"/>
              <a:buNone/>
            </a:pPr>
            <a:r>
              <a:rPr lang="en-US" sz="24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1.</a:t>
            </a:r>
            <a:r>
              <a:rPr lang="km-KH" sz="24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ឧទាហរណ៍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Clr>
                <a:srgbClr val="000000">
                  <a:lumMod val="65000"/>
                </a:srgbClr>
              </a:buClr>
              <a:buFont typeface="Arial" pitchFamily="34" charset="0"/>
              <a:buNone/>
            </a:pPr>
            <a:endParaRPr lang="en-AU" sz="2400" dirty="0">
              <a:solidFill>
                <a:srgbClr val="00000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lnSpc>
                <a:spcPct val="150000"/>
              </a:lnSpc>
              <a:spcBef>
                <a:spcPts val="600"/>
              </a:spcBef>
              <a:buClr>
                <a:srgbClr val="000000">
                  <a:lumMod val="65000"/>
                </a:srgbClr>
              </a:buClr>
              <a:buFont typeface="Arial" pitchFamily="34" charset="0"/>
              <a:buNone/>
            </a:pPr>
            <a:endParaRPr lang="en-US" sz="2200" dirty="0">
              <a:solidFill>
                <a:srgbClr val="00000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lnSpc>
                <a:spcPct val="150000"/>
              </a:lnSpc>
              <a:spcBef>
                <a:spcPts val="600"/>
              </a:spcBef>
              <a:buClr>
                <a:srgbClr val="000000">
                  <a:lumMod val="65000"/>
                </a:srgbClr>
              </a:buClr>
              <a:buFont typeface="Arial" pitchFamily="34" charset="0"/>
              <a:buNone/>
            </a:pPr>
            <a:endParaRPr lang="en-US" sz="2050" dirty="0">
              <a:solidFill>
                <a:srgbClr val="000000"/>
              </a:solidFill>
              <a:latin typeface="Khmer OS Battambang" pitchFamily="2" charset="0"/>
              <a:cs typeface="Khmer OS Battambang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24783" t="14739" r="26087" b="55696"/>
          <a:stretch/>
        </p:blipFill>
        <p:spPr>
          <a:xfrm>
            <a:off x="530087" y="2160105"/>
            <a:ext cx="10852439" cy="4081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87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>
                <a:solidFill>
                  <a:srgbClr val="000000">
                    <a:lumMod val="50000"/>
                  </a:srgbClr>
                </a:solidFill>
              </a:rPr>
              <a:pPr/>
              <a:t>15</a:t>
            </a:fld>
            <a:endParaRPr lang="en-US">
              <a:solidFill>
                <a:srgbClr val="000000">
                  <a:lumMod val="50000"/>
                </a:srgbClr>
              </a:solidFill>
            </a:endParaRPr>
          </a:p>
        </p:txBody>
      </p:sp>
      <p:sp>
        <p:nvSpPr>
          <p:cNvPr id="9" name="Title 5"/>
          <p:cNvSpPr>
            <a:spLocks noGrp="1"/>
          </p:cNvSpPr>
          <p:nvPr>
            <p:ph type="title"/>
          </p:nvPr>
        </p:nvSpPr>
        <p:spPr>
          <a:xfrm>
            <a:off x="530279" y="408912"/>
            <a:ext cx="10142075" cy="760998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3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</a:t>
            </a:r>
            <a:r>
              <a:rPr lang="en-AU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Inner Class (Non-Static Nested Class)</a:t>
            </a: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10" name="Shape 181"/>
          <p:cNvSpPr txBox="1">
            <a:spLocks/>
          </p:cNvSpPr>
          <p:nvPr/>
        </p:nvSpPr>
        <p:spPr>
          <a:xfrm>
            <a:off x="437514" y="1361040"/>
            <a:ext cx="11020800" cy="506919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lvl1pPr marL="205740" indent="-205740" algn="l" defTabSz="685800" rtl="0" eaLnBrk="1" latinLnBrk="0" hangingPunct="1">
              <a:spcBef>
                <a:spcPts val="16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5770" indent="-205740" algn="l" defTabSz="685800" rtl="0" eaLnBrk="1" latinLnBrk="0" hangingPunct="1">
              <a:spcBef>
                <a:spcPts val="1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51510" indent="-171450" algn="l" defTabSz="685800" rtl="0" eaLnBrk="1" latinLnBrk="0" hangingPunct="1">
              <a:spcBef>
                <a:spcPts val="9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91540" indent="-171450" algn="l" defTabSz="685800" rtl="0" eaLnBrk="1" latinLnBrk="0" hangingPunct="1">
              <a:spcBef>
                <a:spcPts val="7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62990" indent="-171450" algn="l" defTabSz="6858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3444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0589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7734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4879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Clr>
                <a:srgbClr val="000000">
                  <a:lumMod val="65000"/>
                </a:srgbClr>
              </a:buClr>
              <a:buFont typeface="Arial" pitchFamily="34" charset="0"/>
              <a:buNone/>
            </a:pPr>
            <a:r>
              <a:rPr lang="en-US" sz="24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1.</a:t>
            </a:r>
            <a:r>
              <a:rPr lang="km-KH" sz="24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និយមន័យ</a:t>
            </a:r>
            <a:endParaRPr lang="en-US" sz="2400" dirty="0">
              <a:solidFill>
                <a:srgbClr val="00000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Clr>
                <a:srgbClr val="000000">
                  <a:lumMod val="65000"/>
                </a:srgbClr>
              </a:buClr>
              <a:buFont typeface="Arial" pitchFamily="34" charset="0"/>
              <a:buNone/>
            </a:pPr>
            <a:r>
              <a:rPr lang="en-AU" sz="22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Inner Class </a:t>
            </a:r>
            <a:r>
              <a:rPr lang="km-KH" sz="22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គឺបង្កើត </a:t>
            </a:r>
            <a:r>
              <a:rPr lang="en-AU" sz="2200" b="1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Non-Static</a:t>
            </a:r>
            <a:r>
              <a:rPr lang="en-AU" sz="22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AU" sz="2200" b="1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Class</a:t>
            </a:r>
            <a:r>
              <a:rPr lang="en-AU" sz="22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ក្នុង </a:t>
            </a:r>
            <a:r>
              <a:rPr lang="en-AU" sz="2200" b="1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Class</a:t>
            </a:r>
            <a:r>
              <a:rPr lang="en-AU" sz="22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មួយទៀត។</a:t>
            </a:r>
            <a:endParaRPr lang="en-US" sz="2200" dirty="0">
              <a:solidFill>
                <a:srgbClr val="00000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Clr>
                <a:srgbClr val="000000">
                  <a:lumMod val="65000"/>
                </a:srgbClr>
              </a:buClr>
              <a:buFont typeface="Arial" pitchFamily="34" charset="0"/>
              <a:buNone/>
            </a:pPr>
            <a:r>
              <a:rPr lang="en-AU" sz="24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2. </a:t>
            </a:r>
            <a:r>
              <a:rPr lang="km-KH" sz="24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លក្ខណះ</a:t>
            </a:r>
          </a:p>
          <a:p>
            <a:pPr>
              <a:lnSpc>
                <a:spcPct val="150000"/>
              </a:lnSpc>
              <a:spcBef>
                <a:spcPts val="0"/>
              </a:spcBef>
              <a:buClr>
                <a:srgbClr val="000000">
                  <a:lumMod val="65000"/>
                </a:srgbClr>
              </a:buClr>
            </a:pPr>
            <a:r>
              <a:rPr lang="km-KH" sz="22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អាចដំនើរការ </a:t>
            </a:r>
            <a:r>
              <a:rPr lang="en-AU" sz="22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data members and methods </a:t>
            </a:r>
            <a:r>
              <a:rPr lang="km-KH" sz="22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របស់ </a:t>
            </a:r>
            <a:r>
              <a:rPr lang="en-AU" sz="22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Outer Class</a:t>
            </a:r>
          </a:p>
          <a:p>
            <a:pPr>
              <a:lnSpc>
                <a:spcPct val="150000"/>
              </a:lnSpc>
              <a:spcBef>
                <a:spcPts val="0"/>
              </a:spcBef>
              <a:buClr>
                <a:srgbClr val="000000">
                  <a:lumMod val="65000"/>
                </a:srgbClr>
              </a:buClr>
            </a:pPr>
            <a:r>
              <a:rPr lang="km-KH" sz="22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ប្រើតាម </a:t>
            </a:r>
            <a:r>
              <a:rPr lang="en-AU" sz="22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Instance Object of outer class</a:t>
            </a:r>
          </a:p>
          <a:p>
            <a:pPr>
              <a:lnSpc>
                <a:spcPct val="150000"/>
              </a:lnSpc>
              <a:spcBef>
                <a:spcPts val="0"/>
              </a:spcBef>
              <a:buClr>
                <a:srgbClr val="000000">
                  <a:lumMod val="65000"/>
                </a:srgbClr>
              </a:buClr>
            </a:pPr>
            <a:r>
              <a:rPr lang="km-KH" sz="22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មិនអាចបង្កើត </a:t>
            </a:r>
            <a:r>
              <a:rPr lang="en-AU" sz="22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static member </a:t>
            </a:r>
            <a:r>
              <a:rPr lang="km-KH" sz="22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ក្នុង </a:t>
            </a:r>
            <a:r>
              <a:rPr lang="en-AU" sz="22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Inner class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Clr>
                <a:srgbClr val="000000">
                  <a:lumMod val="65000"/>
                </a:srgbClr>
              </a:buClr>
              <a:buFont typeface="Arial" pitchFamily="34" charset="0"/>
              <a:buNone/>
            </a:pPr>
            <a:r>
              <a:rPr lang="en-AU" sz="24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3. </a:t>
            </a:r>
            <a:r>
              <a:rPr lang="km-KH" sz="24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ប្រភេទ</a:t>
            </a:r>
            <a:r>
              <a:rPr lang="en-AU" sz="24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:</a:t>
            </a:r>
          </a:p>
          <a:p>
            <a:pPr>
              <a:lnSpc>
                <a:spcPct val="150000"/>
              </a:lnSpc>
              <a:spcBef>
                <a:spcPts val="0"/>
              </a:spcBef>
              <a:buClr>
                <a:srgbClr val="000000">
                  <a:lumMod val="65000"/>
                </a:srgbClr>
              </a:buClr>
            </a:pPr>
            <a:r>
              <a:rPr lang="en-AU" sz="22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Member Inner Class</a:t>
            </a:r>
          </a:p>
          <a:p>
            <a:pPr>
              <a:lnSpc>
                <a:spcPct val="150000"/>
              </a:lnSpc>
              <a:spcBef>
                <a:spcPts val="0"/>
              </a:spcBef>
              <a:buClr>
                <a:srgbClr val="000000">
                  <a:lumMod val="65000"/>
                </a:srgbClr>
              </a:buClr>
            </a:pPr>
            <a:r>
              <a:rPr lang="en-AU" sz="22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Method-Local Inner Class</a:t>
            </a:r>
          </a:p>
          <a:p>
            <a:pPr>
              <a:lnSpc>
                <a:spcPct val="150000"/>
              </a:lnSpc>
              <a:spcBef>
                <a:spcPts val="0"/>
              </a:spcBef>
              <a:buClr>
                <a:srgbClr val="000000">
                  <a:lumMod val="65000"/>
                </a:srgbClr>
              </a:buClr>
            </a:pPr>
            <a:r>
              <a:rPr lang="en-AU" sz="22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Anonymous Inner Class</a:t>
            </a:r>
            <a:r>
              <a:rPr lang="en-AU" sz="24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/>
            </a:r>
            <a:br>
              <a:rPr lang="en-AU" sz="24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</a:br>
            <a:endParaRPr lang="en-AU" sz="2400" dirty="0">
              <a:solidFill>
                <a:srgbClr val="00000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Clr>
                <a:srgbClr val="000000">
                  <a:lumMod val="65000"/>
                </a:srgbClr>
              </a:buClr>
              <a:buFont typeface="Arial" pitchFamily="34" charset="0"/>
              <a:buNone/>
            </a:pPr>
            <a:endParaRPr lang="km-KH" sz="2400" dirty="0">
              <a:solidFill>
                <a:srgbClr val="00000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Clr>
                <a:srgbClr val="000000">
                  <a:lumMod val="65000"/>
                </a:srgbClr>
              </a:buClr>
              <a:buFont typeface="Arial" pitchFamily="34" charset="0"/>
              <a:buNone/>
            </a:pPr>
            <a:endParaRPr lang="en-AU" sz="2400" dirty="0">
              <a:solidFill>
                <a:srgbClr val="00000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lnSpc>
                <a:spcPct val="150000"/>
              </a:lnSpc>
              <a:spcBef>
                <a:spcPts val="600"/>
              </a:spcBef>
              <a:buClr>
                <a:srgbClr val="000000">
                  <a:lumMod val="65000"/>
                </a:srgbClr>
              </a:buClr>
              <a:buFont typeface="Arial" pitchFamily="34" charset="0"/>
              <a:buNone/>
            </a:pPr>
            <a:endParaRPr lang="en-US" sz="2200" dirty="0">
              <a:solidFill>
                <a:srgbClr val="00000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lnSpc>
                <a:spcPct val="150000"/>
              </a:lnSpc>
              <a:spcBef>
                <a:spcPts val="600"/>
              </a:spcBef>
              <a:buClr>
                <a:srgbClr val="000000">
                  <a:lumMod val="65000"/>
                </a:srgbClr>
              </a:buClr>
              <a:buFont typeface="Arial" pitchFamily="34" charset="0"/>
              <a:buNone/>
            </a:pPr>
            <a:endParaRPr lang="en-US" sz="2050" dirty="0">
              <a:solidFill>
                <a:srgbClr val="000000"/>
              </a:solidFill>
              <a:latin typeface="Khmer OS Battambang" pitchFamily="2" charset="0"/>
              <a:cs typeface="Khmer OS Battambang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6873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>
                <a:solidFill>
                  <a:srgbClr val="000000">
                    <a:lumMod val="50000"/>
                  </a:srgbClr>
                </a:solidFill>
              </a:rPr>
              <a:pPr/>
              <a:t>16</a:t>
            </a:fld>
            <a:endParaRPr lang="en-US">
              <a:solidFill>
                <a:srgbClr val="000000">
                  <a:lumMod val="50000"/>
                </a:srgbClr>
              </a:solidFill>
            </a:endParaRPr>
          </a:p>
        </p:txBody>
      </p:sp>
      <p:sp>
        <p:nvSpPr>
          <p:cNvPr id="10" name="Shape 181"/>
          <p:cNvSpPr txBox="1">
            <a:spLocks/>
          </p:cNvSpPr>
          <p:nvPr/>
        </p:nvSpPr>
        <p:spPr>
          <a:xfrm>
            <a:off x="437513" y="1361040"/>
            <a:ext cx="11754487" cy="506919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lvl1pPr marL="205740" indent="-205740" algn="l" defTabSz="685800" rtl="0" eaLnBrk="1" latinLnBrk="0" hangingPunct="1">
              <a:spcBef>
                <a:spcPts val="16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5770" indent="-205740" algn="l" defTabSz="685800" rtl="0" eaLnBrk="1" latinLnBrk="0" hangingPunct="1">
              <a:spcBef>
                <a:spcPts val="1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51510" indent="-171450" algn="l" defTabSz="685800" rtl="0" eaLnBrk="1" latinLnBrk="0" hangingPunct="1">
              <a:spcBef>
                <a:spcPts val="9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91540" indent="-171450" algn="l" defTabSz="685800" rtl="0" eaLnBrk="1" latinLnBrk="0" hangingPunct="1">
              <a:spcBef>
                <a:spcPts val="7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62990" indent="-171450" algn="l" defTabSz="6858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3444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0589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7734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4879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Clr>
                <a:srgbClr val="000000">
                  <a:lumMod val="65000"/>
                </a:srgbClr>
              </a:buClr>
              <a:buFont typeface="Arial" pitchFamily="34" charset="0"/>
              <a:buNone/>
            </a:pPr>
            <a:r>
              <a:rPr lang="en-US" sz="2400" dirty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1. Member Local Class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Clr>
                <a:srgbClr val="000000">
                  <a:lumMod val="65000"/>
                </a:srgbClr>
              </a:buClr>
              <a:buFont typeface="Arial" pitchFamily="34" charset="0"/>
              <a:buNone/>
            </a:pPr>
            <a:r>
              <a:rPr lang="en-US" sz="24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1.1. </a:t>
            </a:r>
            <a:r>
              <a:rPr lang="km-KH" sz="24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និយមន័យ</a:t>
            </a:r>
            <a:endParaRPr lang="en-US" sz="2400" dirty="0">
              <a:solidFill>
                <a:srgbClr val="00000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Clr>
                <a:srgbClr val="000000">
                  <a:lumMod val="65000"/>
                </a:srgbClr>
              </a:buClr>
              <a:buFont typeface="Arial" pitchFamily="34" charset="0"/>
              <a:buNone/>
            </a:pPr>
            <a:r>
              <a:rPr lang="en-AU" sz="22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Inner Class </a:t>
            </a:r>
            <a:r>
              <a:rPr lang="km-KH" sz="22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អាចដំនើរការ </a:t>
            </a:r>
            <a:r>
              <a:rPr lang="en-AU" sz="22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data members and methods </a:t>
            </a:r>
            <a:r>
              <a:rPr lang="km-KH" sz="22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របស់ </a:t>
            </a:r>
            <a:r>
              <a:rPr lang="en-AU" sz="22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Outer Class</a:t>
            </a:r>
            <a:r>
              <a:rPr lang="km-KH" sz="22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រួមទាំង </a:t>
            </a:r>
            <a:r>
              <a:rPr lang="en-AU" sz="22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private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Clr>
                <a:srgbClr val="000000">
                  <a:lumMod val="65000"/>
                </a:srgbClr>
              </a:buClr>
              <a:buFont typeface="Arial" pitchFamily="34" charset="0"/>
              <a:buNone/>
            </a:pPr>
            <a:endParaRPr lang="km-KH" sz="2200" dirty="0">
              <a:solidFill>
                <a:srgbClr val="00000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Clr>
                <a:srgbClr val="000000">
                  <a:lumMod val="65000"/>
                </a:srgbClr>
              </a:buClr>
              <a:buFont typeface="Arial" pitchFamily="34" charset="0"/>
              <a:buNone/>
            </a:pPr>
            <a:r>
              <a:rPr lang="en-AU" sz="24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/>
            </a:r>
            <a:br>
              <a:rPr lang="en-AU" sz="24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</a:br>
            <a:endParaRPr lang="en-AU" sz="2400" dirty="0">
              <a:solidFill>
                <a:srgbClr val="00000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Clr>
                <a:srgbClr val="000000">
                  <a:lumMod val="65000"/>
                </a:srgbClr>
              </a:buClr>
              <a:buFont typeface="Arial" pitchFamily="34" charset="0"/>
              <a:buNone/>
            </a:pPr>
            <a:endParaRPr lang="km-KH" sz="2400" dirty="0">
              <a:solidFill>
                <a:srgbClr val="00000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Clr>
                <a:srgbClr val="000000">
                  <a:lumMod val="65000"/>
                </a:srgbClr>
              </a:buClr>
              <a:buFont typeface="Arial" pitchFamily="34" charset="0"/>
              <a:buNone/>
            </a:pPr>
            <a:endParaRPr lang="en-AU" sz="2400" dirty="0">
              <a:solidFill>
                <a:srgbClr val="00000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lnSpc>
                <a:spcPct val="150000"/>
              </a:lnSpc>
              <a:spcBef>
                <a:spcPts val="600"/>
              </a:spcBef>
              <a:buClr>
                <a:srgbClr val="000000">
                  <a:lumMod val="65000"/>
                </a:srgbClr>
              </a:buClr>
              <a:buFont typeface="Arial" pitchFamily="34" charset="0"/>
              <a:buNone/>
            </a:pPr>
            <a:endParaRPr lang="en-US" sz="2200" dirty="0">
              <a:solidFill>
                <a:srgbClr val="00000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lnSpc>
                <a:spcPct val="150000"/>
              </a:lnSpc>
              <a:spcBef>
                <a:spcPts val="600"/>
              </a:spcBef>
              <a:buClr>
                <a:srgbClr val="000000">
                  <a:lumMod val="65000"/>
                </a:srgbClr>
              </a:buClr>
              <a:buFont typeface="Arial" pitchFamily="34" charset="0"/>
              <a:buNone/>
            </a:pPr>
            <a:endParaRPr lang="en-US" sz="2050" dirty="0">
              <a:solidFill>
                <a:srgbClr val="000000"/>
              </a:solidFill>
              <a:latin typeface="Khmer OS Battambang" pitchFamily="2" charset="0"/>
              <a:cs typeface="Khmer OS Battambang" pitchFamily="2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5869" t="13175" r="44348" b="43868"/>
          <a:stretch/>
        </p:blipFill>
        <p:spPr>
          <a:xfrm>
            <a:off x="249709" y="2926080"/>
            <a:ext cx="7196121" cy="372613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618922" y="3307808"/>
            <a:ext cx="6467062" cy="95410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AU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Result: </a:t>
            </a:r>
          </a:p>
          <a:p>
            <a:r>
              <a:rPr lang="en-AU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Outer x is 100</a:t>
            </a:r>
          </a:p>
          <a:p>
            <a:r>
              <a:rPr lang="en-AU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Inner class reference is OuterClass$MemberInnerClass@52e922</a:t>
            </a:r>
          </a:p>
          <a:p>
            <a:r>
              <a:rPr lang="en-AU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Outer class reference is OuterClass@25154f</a:t>
            </a:r>
          </a:p>
        </p:txBody>
      </p:sp>
      <p:sp>
        <p:nvSpPr>
          <p:cNvPr id="8" name="Title 5"/>
          <p:cNvSpPr>
            <a:spLocks noGrp="1"/>
          </p:cNvSpPr>
          <p:nvPr>
            <p:ph type="title"/>
          </p:nvPr>
        </p:nvSpPr>
        <p:spPr>
          <a:xfrm>
            <a:off x="530279" y="408912"/>
            <a:ext cx="10142075" cy="760998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3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</a:t>
            </a:r>
            <a:r>
              <a:rPr lang="en-AU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Inner Class (Non-Static Nested Class) (cont.)</a:t>
            </a: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8188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>
                <a:solidFill>
                  <a:srgbClr val="000000">
                    <a:lumMod val="50000"/>
                  </a:srgbClr>
                </a:solidFill>
              </a:rPr>
              <a:pPr/>
              <a:t>17</a:t>
            </a:fld>
            <a:endParaRPr lang="en-US">
              <a:solidFill>
                <a:srgbClr val="000000">
                  <a:lumMod val="50000"/>
                </a:srgbClr>
              </a:solidFill>
            </a:endParaRPr>
          </a:p>
        </p:txBody>
      </p:sp>
      <p:sp>
        <p:nvSpPr>
          <p:cNvPr id="10" name="Shape 181"/>
          <p:cNvSpPr txBox="1">
            <a:spLocks/>
          </p:cNvSpPr>
          <p:nvPr/>
        </p:nvSpPr>
        <p:spPr>
          <a:xfrm>
            <a:off x="437513" y="1361040"/>
            <a:ext cx="11754487" cy="506919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lvl1pPr marL="205740" indent="-205740" algn="l" defTabSz="685800" rtl="0" eaLnBrk="1" latinLnBrk="0" hangingPunct="1">
              <a:spcBef>
                <a:spcPts val="16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5770" indent="-205740" algn="l" defTabSz="685800" rtl="0" eaLnBrk="1" latinLnBrk="0" hangingPunct="1">
              <a:spcBef>
                <a:spcPts val="1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51510" indent="-171450" algn="l" defTabSz="685800" rtl="0" eaLnBrk="1" latinLnBrk="0" hangingPunct="1">
              <a:spcBef>
                <a:spcPts val="9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91540" indent="-171450" algn="l" defTabSz="685800" rtl="0" eaLnBrk="1" latinLnBrk="0" hangingPunct="1">
              <a:spcBef>
                <a:spcPts val="7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62990" indent="-171450" algn="l" defTabSz="6858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3444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0589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7734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4879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Clr>
                <a:srgbClr val="000000">
                  <a:lumMod val="65000"/>
                </a:srgbClr>
              </a:buClr>
              <a:buFont typeface="Arial" pitchFamily="34" charset="0"/>
              <a:buNone/>
            </a:pPr>
            <a:r>
              <a:rPr lang="en-US" sz="2400" dirty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1. Local Inner Class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Clr>
                <a:srgbClr val="000000">
                  <a:lumMod val="65000"/>
                </a:srgbClr>
              </a:buClr>
              <a:buFont typeface="Arial" pitchFamily="34" charset="0"/>
              <a:buNone/>
            </a:pPr>
            <a:r>
              <a:rPr lang="en-US" sz="24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1.1. </a:t>
            </a:r>
            <a:r>
              <a:rPr lang="km-KH" sz="24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និយមន័យ</a:t>
            </a:r>
            <a:endParaRPr lang="en-US" sz="2400" dirty="0">
              <a:solidFill>
                <a:srgbClr val="00000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Clr>
                <a:srgbClr val="000000">
                  <a:lumMod val="65000"/>
                </a:srgbClr>
              </a:buClr>
              <a:buFont typeface="Arial" pitchFamily="34" charset="0"/>
              <a:buNone/>
            </a:pP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Local Inner Class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គឺជា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class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មូយដែលបង្កើតឡើងនៅក្នុង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method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ហើយវាអាចដំណើរការបានតែនៅក្នុង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scope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នៃ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method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នោះប៉ុណ្ណោះ។ ហើយបើគេចង់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call method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ដែលមានក្នុង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Local Inner Class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នោះវិញ គេត្រូវ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instantiated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នូវ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class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ហ្នឹងចូលក្នុង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method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endParaRPr lang="km-KH" sz="2200" dirty="0">
              <a:solidFill>
                <a:srgbClr val="00000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Clr>
                <a:srgbClr val="000000">
                  <a:lumMod val="65000"/>
                </a:srgbClr>
              </a:buClr>
              <a:buFont typeface="Arial" pitchFamily="34" charset="0"/>
              <a:buNone/>
            </a:pPr>
            <a:r>
              <a:rPr lang="en-AU" sz="24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/>
            </a:r>
            <a:br>
              <a:rPr lang="en-AU" sz="24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</a:br>
            <a:endParaRPr lang="en-AU" sz="2400" dirty="0">
              <a:solidFill>
                <a:srgbClr val="00000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Clr>
                <a:srgbClr val="000000">
                  <a:lumMod val="65000"/>
                </a:srgbClr>
              </a:buClr>
              <a:buFont typeface="Arial" pitchFamily="34" charset="0"/>
              <a:buNone/>
            </a:pPr>
            <a:endParaRPr lang="km-KH" sz="2400" dirty="0">
              <a:solidFill>
                <a:srgbClr val="00000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Clr>
                <a:srgbClr val="000000">
                  <a:lumMod val="65000"/>
                </a:srgbClr>
              </a:buClr>
              <a:buFont typeface="Arial" pitchFamily="34" charset="0"/>
              <a:buNone/>
            </a:pPr>
            <a:endParaRPr lang="en-AU" sz="2400" dirty="0">
              <a:solidFill>
                <a:srgbClr val="00000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lnSpc>
                <a:spcPct val="150000"/>
              </a:lnSpc>
              <a:spcBef>
                <a:spcPts val="600"/>
              </a:spcBef>
              <a:buClr>
                <a:srgbClr val="000000">
                  <a:lumMod val="65000"/>
                </a:srgbClr>
              </a:buClr>
              <a:buFont typeface="Arial" pitchFamily="34" charset="0"/>
              <a:buNone/>
            </a:pPr>
            <a:endParaRPr lang="en-US" sz="2200" dirty="0">
              <a:solidFill>
                <a:srgbClr val="00000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lnSpc>
                <a:spcPct val="150000"/>
              </a:lnSpc>
              <a:spcBef>
                <a:spcPts val="600"/>
              </a:spcBef>
              <a:buClr>
                <a:srgbClr val="000000">
                  <a:lumMod val="65000"/>
                </a:srgbClr>
              </a:buClr>
              <a:buFont typeface="Arial" pitchFamily="34" charset="0"/>
              <a:buNone/>
            </a:pPr>
            <a:endParaRPr lang="en-US" sz="2050" dirty="0">
              <a:solidFill>
                <a:srgbClr val="000000"/>
              </a:solidFill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11" name="Title 5"/>
          <p:cNvSpPr>
            <a:spLocks noGrp="1"/>
          </p:cNvSpPr>
          <p:nvPr>
            <p:ph type="title"/>
          </p:nvPr>
        </p:nvSpPr>
        <p:spPr>
          <a:xfrm>
            <a:off x="530279" y="408912"/>
            <a:ext cx="10142075" cy="760998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3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</a:t>
            </a:r>
            <a:r>
              <a:rPr lang="en-AU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Inner Class (Non-Static Nested Class) (cont.)</a:t>
            </a: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7237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>
                <a:solidFill>
                  <a:srgbClr val="000000">
                    <a:lumMod val="50000"/>
                  </a:srgbClr>
                </a:solidFill>
              </a:rPr>
              <a:pPr/>
              <a:t>18</a:t>
            </a:fld>
            <a:endParaRPr lang="en-US">
              <a:solidFill>
                <a:srgbClr val="000000">
                  <a:lumMod val="50000"/>
                </a:srgb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37514" y="1590457"/>
            <a:ext cx="8117928" cy="507831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Ex:   </a:t>
            </a:r>
            <a:r>
              <a:rPr lang="en-US" sz="20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public class </a:t>
            </a:r>
            <a:r>
              <a:rPr lang="en-US" sz="2000" dirty="0" err="1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localInner</a:t>
            </a:r>
            <a:r>
              <a:rPr lang="en-US" sz="20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{  </a:t>
            </a:r>
          </a:p>
          <a:p>
            <a:pPr lvl="2"/>
            <a:r>
              <a:rPr lang="en-US" sz="20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 private </a:t>
            </a:r>
            <a:r>
              <a:rPr lang="en-US" sz="2000" dirty="0" err="1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 data=40;</a:t>
            </a:r>
          </a:p>
          <a:p>
            <a:pPr lvl="2"/>
            <a:r>
              <a:rPr lang="en-US" sz="20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 void display(){  </a:t>
            </a:r>
          </a:p>
          <a:p>
            <a:pPr lvl="3"/>
            <a:r>
              <a:rPr lang="en-US" sz="20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  class Local{  </a:t>
            </a:r>
          </a:p>
          <a:p>
            <a:pPr lvl="3"/>
            <a:r>
              <a:rPr lang="en-US" sz="20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        void </a:t>
            </a:r>
            <a:r>
              <a:rPr lang="en-US" sz="2000" dirty="0" err="1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msg</a:t>
            </a:r>
            <a:r>
              <a:rPr lang="en-US" sz="20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(){</a:t>
            </a:r>
          </a:p>
          <a:p>
            <a:pPr lvl="3"/>
            <a:r>
              <a:rPr lang="en-US" sz="20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	      </a:t>
            </a:r>
            <a:r>
              <a:rPr lang="en-US" sz="2000" dirty="0" err="1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System.out.println</a:t>
            </a:r>
            <a:r>
              <a:rPr lang="en-US" sz="20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(“There are ”+ data +”students”);</a:t>
            </a:r>
          </a:p>
          <a:p>
            <a:pPr lvl="3"/>
            <a:r>
              <a:rPr lang="en-US" sz="20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       }  </a:t>
            </a:r>
          </a:p>
          <a:p>
            <a:pPr lvl="3"/>
            <a:r>
              <a:rPr lang="en-US" sz="20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  }  </a:t>
            </a:r>
          </a:p>
          <a:p>
            <a:pPr lvl="3"/>
            <a:r>
              <a:rPr lang="en-US" sz="20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  Local l=new Local();  </a:t>
            </a:r>
          </a:p>
          <a:p>
            <a:pPr lvl="3"/>
            <a:r>
              <a:rPr lang="en-US" sz="20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  l.msg();  </a:t>
            </a:r>
          </a:p>
          <a:p>
            <a:pPr lvl="2"/>
            <a:r>
              <a:rPr lang="en-US" sz="20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 }  </a:t>
            </a:r>
          </a:p>
          <a:p>
            <a:pPr lvl="2"/>
            <a:r>
              <a:rPr lang="en-US" sz="20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 public static void main(String </a:t>
            </a:r>
            <a:r>
              <a:rPr lang="en-US" sz="2000" dirty="0" err="1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args</a:t>
            </a:r>
            <a:r>
              <a:rPr lang="en-US" sz="20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[]){  </a:t>
            </a:r>
          </a:p>
          <a:p>
            <a:pPr lvl="2"/>
            <a:r>
              <a:rPr lang="en-US" sz="20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        </a:t>
            </a:r>
            <a:r>
              <a:rPr lang="en-US" sz="2000" dirty="0" err="1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localInner</a:t>
            </a:r>
            <a:r>
              <a:rPr lang="en-US" sz="20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 </a:t>
            </a:r>
            <a:r>
              <a:rPr lang="en-US" sz="2000" dirty="0" err="1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obj</a:t>
            </a:r>
            <a:r>
              <a:rPr lang="en-US" sz="20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=new </a:t>
            </a:r>
            <a:r>
              <a:rPr lang="en-US" sz="2000" dirty="0" err="1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localInner</a:t>
            </a:r>
            <a:r>
              <a:rPr lang="en-US" sz="20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();  </a:t>
            </a:r>
          </a:p>
          <a:p>
            <a:pPr lvl="2"/>
            <a:r>
              <a:rPr lang="en-US" sz="20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        </a:t>
            </a:r>
            <a:r>
              <a:rPr lang="en-US" sz="2000" dirty="0" err="1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obj.display</a:t>
            </a:r>
            <a:r>
              <a:rPr lang="en-US" sz="20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();  </a:t>
            </a:r>
          </a:p>
          <a:p>
            <a:pPr lvl="2"/>
            <a:r>
              <a:rPr lang="en-US" sz="20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 }  </a:t>
            </a:r>
          </a:p>
          <a:p>
            <a:r>
              <a:rPr lang="en-US" sz="20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       }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426163" y="4136928"/>
            <a:ext cx="3217547" cy="18774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endParaRPr lang="en-US" sz="2400" dirty="0">
              <a:solidFill>
                <a:srgbClr val="00000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Output: </a:t>
            </a:r>
          </a:p>
          <a:p>
            <a:endParaRPr lang="en-US" sz="2400" dirty="0">
              <a:solidFill>
                <a:srgbClr val="00000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There are 40 students</a:t>
            </a:r>
          </a:p>
          <a:p>
            <a:endParaRPr lang="en-US" sz="2000" dirty="0">
              <a:solidFill>
                <a:srgbClr val="00000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15" name="Down Arrow 14"/>
          <p:cNvSpPr/>
          <p:nvPr/>
        </p:nvSpPr>
        <p:spPr>
          <a:xfrm>
            <a:off x="9750249" y="2129543"/>
            <a:ext cx="569374" cy="14683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Title 5"/>
          <p:cNvSpPr>
            <a:spLocks noGrp="1"/>
          </p:cNvSpPr>
          <p:nvPr>
            <p:ph type="title"/>
          </p:nvPr>
        </p:nvSpPr>
        <p:spPr>
          <a:xfrm>
            <a:off x="530279" y="408912"/>
            <a:ext cx="10142075" cy="760998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3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</a:t>
            </a:r>
            <a:r>
              <a:rPr lang="en-AU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Inner Class (Non-Static Nested Class) (cont.)</a:t>
            </a: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5681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>
                <a:solidFill>
                  <a:srgbClr val="000000">
                    <a:lumMod val="50000"/>
                  </a:srgbClr>
                </a:solidFill>
              </a:rPr>
              <a:pPr/>
              <a:t>19</a:t>
            </a:fld>
            <a:endParaRPr lang="en-US">
              <a:solidFill>
                <a:srgbClr val="000000">
                  <a:lumMod val="50000"/>
                </a:srgbClr>
              </a:solidFill>
            </a:endParaRPr>
          </a:p>
        </p:txBody>
      </p:sp>
      <p:sp>
        <p:nvSpPr>
          <p:cNvPr id="10" name="Shape 181"/>
          <p:cNvSpPr txBox="1">
            <a:spLocks/>
          </p:cNvSpPr>
          <p:nvPr/>
        </p:nvSpPr>
        <p:spPr>
          <a:xfrm>
            <a:off x="437513" y="1361040"/>
            <a:ext cx="11754487" cy="506919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lvl1pPr marL="205740" indent="-205740" algn="l" defTabSz="685800" rtl="0" eaLnBrk="1" latinLnBrk="0" hangingPunct="1">
              <a:spcBef>
                <a:spcPts val="16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5770" indent="-205740" algn="l" defTabSz="685800" rtl="0" eaLnBrk="1" latinLnBrk="0" hangingPunct="1">
              <a:spcBef>
                <a:spcPts val="1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51510" indent="-171450" algn="l" defTabSz="685800" rtl="0" eaLnBrk="1" latinLnBrk="0" hangingPunct="1">
              <a:spcBef>
                <a:spcPts val="9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91540" indent="-171450" algn="l" defTabSz="685800" rtl="0" eaLnBrk="1" latinLnBrk="0" hangingPunct="1">
              <a:spcBef>
                <a:spcPts val="7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62990" indent="-171450" algn="l" defTabSz="6858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3444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0589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7734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4879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Clr>
                <a:srgbClr val="000000">
                  <a:lumMod val="65000"/>
                </a:srgbClr>
              </a:buClr>
              <a:buFont typeface="Arial" pitchFamily="34" charset="0"/>
              <a:buNone/>
            </a:pPr>
            <a:r>
              <a:rPr lang="en-US" sz="2400" dirty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1. Anonymous Inner Class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Clr>
                <a:srgbClr val="000000">
                  <a:lumMod val="65000"/>
                </a:srgbClr>
              </a:buClr>
              <a:buFont typeface="Arial" pitchFamily="34" charset="0"/>
              <a:buNone/>
            </a:pPr>
            <a:r>
              <a:rPr lang="en-US" sz="24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1.1. </a:t>
            </a:r>
            <a:r>
              <a:rPr lang="km-KH" sz="24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និយមន័យ</a:t>
            </a:r>
            <a:endParaRPr lang="en-US" sz="2400" dirty="0">
              <a:solidFill>
                <a:srgbClr val="00000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</a:pP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Anonymous Class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អាចផ្តល់អោយនូវការសង្ខេប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Code</a:t>
            </a:r>
          </a:p>
          <a:p>
            <a:pPr marL="285750" indent="-285750">
              <a:lnSpc>
                <a:spcPct val="150000"/>
              </a:lnSpc>
              <a:spcBef>
                <a:spcPts val="0"/>
              </a:spcBef>
            </a:pP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Anonymous Classes  are like local classes except that they do not have a name</a:t>
            </a:r>
          </a:p>
          <a:p>
            <a:pPr marL="285750" indent="-285750">
              <a:lnSpc>
                <a:spcPct val="150000"/>
              </a:lnSpc>
              <a:spcBef>
                <a:spcPts val="0"/>
              </a:spcBef>
            </a:pP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ប្រើ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anonymous inner classes,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 យើងអាចធ្វើការ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 declare and instantiate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 ក្នុងពេលតែមួយ។</a:t>
            </a:r>
            <a:endParaRPr lang="en-US" sz="2200" dirty="0">
              <a:latin typeface="Khmer OS Battambang" pitchFamily="2" charset="0"/>
              <a:cs typeface="Khmer OS Battambang" pitchFamily="2" charset="0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</a:pP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Generally they are used whenever you need to override the method of a class or an interface</a:t>
            </a:r>
            <a:r>
              <a:rPr lang="en-AU" sz="24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/>
            </a:r>
            <a:br>
              <a:rPr lang="en-AU" sz="24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</a:br>
            <a:endParaRPr lang="en-AU" sz="2400" dirty="0">
              <a:solidFill>
                <a:srgbClr val="00000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Clr>
                <a:srgbClr val="000000">
                  <a:lumMod val="65000"/>
                </a:srgbClr>
              </a:buClr>
              <a:buFont typeface="Arial" pitchFamily="34" charset="0"/>
              <a:buNone/>
            </a:pPr>
            <a:endParaRPr lang="km-KH" sz="2400" dirty="0">
              <a:solidFill>
                <a:srgbClr val="00000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Clr>
                <a:srgbClr val="000000">
                  <a:lumMod val="65000"/>
                </a:srgbClr>
              </a:buClr>
              <a:buFont typeface="Arial" pitchFamily="34" charset="0"/>
              <a:buNone/>
            </a:pPr>
            <a:endParaRPr lang="en-AU" sz="2400" dirty="0">
              <a:solidFill>
                <a:srgbClr val="00000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lnSpc>
                <a:spcPct val="150000"/>
              </a:lnSpc>
              <a:spcBef>
                <a:spcPts val="600"/>
              </a:spcBef>
              <a:buClr>
                <a:srgbClr val="000000">
                  <a:lumMod val="65000"/>
                </a:srgbClr>
              </a:buClr>
              <a:buFont typeface="Arial" pitchFamily="34" charset="0"/>
              <a:buNone/>
            </a:pPr>
            <a:endParaRPr lang="en-US" sz="2200" dirty="0">
              <a:solidFill>
                <a:srgbClr val="00000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lnSpc>
                <a:spcPct val="150000"/>
              </a:lnSpc>
              <a:spcBef>
                <a:spcPts val="600"/>
              </a:spcBef>
              <a:buClr>
                <a:srgbClr val="000000">
                  <a:lumMod val="65000"/>
                </a:srgbClr>
              </a:buClr>
              <a:buFont typeface="Arial" pitchFamily="34" charset="0"/>
              <a:buNone/>
            </a:pPr>
            <a:endParaRPr lang="en-US" sz="2050" dirty="0">
              <a:solidFill>
                <a:srgbClr val="000000"/>
              </a:solidFill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11" name="Title 5"/>
          <p:cNvSpPr>
            <a:spLocks noGrp="1"/>
          </p:cNvSpPr>
          <p:nvPr>
            <p:ph type="title"/>
          </p:nvPr>
        </p:nvSpPr>
        <p:spPr>
          <a:xfrm>
            <a:off x="530279" y="408912"/>
            <a:ext cx="10142075" cy="760998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3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</a:t>
            </a:r>
            <a:r>
              <a:rPr lang="en-AU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Inner Class (Non-Static Nested Class) (cont.)</a:t>
            </a: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949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/>
          <p:cNvSpPr>
            <a:spLocks noGrp="1"/>
          </p:cNvSpPr>
          <p:nvPr>
            <p:ph type="title"/>
          </p:nvPr>
        </p:nvSpPr>
        <p:spPr>
          <a:xfrm>
            <a:off x="350351" y="425318"/>
            <a:ext cx="7295153" cy="616676"/>
          </a:xfrm>
        </p:spPr>
        <p:txBody>
          <a:bodyPr>
            <a:noAutofit/>
          </a:bodyPr>
          <a:lstStyle/>
          <a:p>
            <a:r>
              <a:rPr lang="km-KH" sz="3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ថ្នាក់ សៀមរាប</a:t>
            </a:r>
            <a:endParaRPr lang="en-US" sz="11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103912" y="487996"/>
            <a:ext cx="1484702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m-KH" sz="3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ក្រុមទី ៤</a:t>
            </a:r>
            <a:endParaRPr lang="en-US" sz="3000" dirty="0"/>
          </a:p>
        </p:txBody>
      </p:sp>
      <p:sp>
        <p:nvSpPr>
          <p:cNvPr id="6" name="Rectangle 5"/>
          <p:cNvSpPr/>
          <p:nvPr/>
        </p:nvSpPr>
        <p:spPr>
          <a:xfrm>
            <a:off x="1952365" y="2379587"/>
            <a:ext cx="837312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m-KH" sz="3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ប្រធានបទ៖</a:t>
            </a:r>
            <a:r>
              <a:rPr lang="en-US" sz="3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3000" b="1" dirty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Nested Class</a:t>
            </a:r>
            <a:r>
              <a:rPr lang="km-KH" sz="3000" b="1" dirty="0">
                <a:solidFill>
                  <a:srgbClr val="C0000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Khmer OS Muol Light" pitchFamily="2" charset="0"/>
                <a:cs typeface="Khmer OS Muol Light" pitchFamily="2" charset="0"/>
              </a:rPr>
              <a:t> </a:t>
            </a:r>
            <a:endParaRPr lang="km-KH" sz="3000" b="1" dirty="0">
              <a:solidFill>
                <a:srgbClr val="FF0000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endParaRPr lang="en-US" sz="3000" dirty="0"/>
          </a:p>
        </p:txBody>
      </p:sp>
      <p:sp>
        <p:nvSpPr>
          <p:cNvPr id="7" name="TextBox 6"/>
          <p:cNvSpPr txBox="1"/>
          <p:nvPr/>
        </p:nvSpPr>
        <p:spPr>
          <a:xfrm>
            <a:off x="2169353" y="3560675"/>
            <a:ext cx="1097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m-KH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សមាជិក</a:t>
            </a:r>
            <a:endParaRPr lang="en-US" b="1" dirty="0">
              <a:latin typeface="Khmer OS Battambang" panose="02000500000000020004" pitchFamily="2" charset="0"/>
              <a:ea typeface="Microsoft YaHei UI" panose="020B0503020204020204" pitchFamily="34" charset="-122"/>
              <a:cs typeface="Khmer OS Battambang" panose="02000500000000020004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16174" y="3930007"/>
            <a:ext cx="3163505" cy="1996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1650" dirty="0">
                <a:latin typeface="Khmer OS Battambang" pitchFamily="2" charset="0"/>
                <a:cs typeface="Khmer OS Battambang" pitchFamily="2" charset="0"/>
              </a:rPr>
              <a:t>កញ្ញា សន ចាន់ធេម </a:t>
            </a: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1650" dirty="0">
                <a:latin typeface="Khmer OS Battambang" pitchFamily="2" charset="0"/>
                <a:cs typeface="Khmer OS Battambang" pitchFamily="2" charset="0"/>
              </a:rPr>
              <a:t>លោក អ៊ាន សុខចំរើន</a:t>
            </a: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1650" dirty="0">
                <a:latin typeface="Khmer OS Battambang" pitchFamily="2" charset="0"/>
                <a:cs typeface="Khmer OS Battambang" pitchFamily="2" charset="0"/>
              </a:rPr>
              <a:t>លោក ស័រ ធិរាជ្យ</a:t>
            </a: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1650" dirty="0">
                <a:latin typeface="Khmer OS Battambang" pitchFamily="2" charset="0"/>
                <a:cs typeface="Khmer OS Battambang" pitchFamily="2" charset="0"/>
              </a:rPr>
              <a:t>លោក ឯក ឈួន</a:t>
            </a: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1650" dirty="0">
                <a:latin typeface="Khmer OS Battambang" pitchFamily="2" charset="0"/>
                <a:cs typeface="Khmer OS Battambang" pitchFamily="2" charset="0"/>
              </a:rPr>
              <a:t>លោក រ៉េត សុភ័ក្រ</a:t>
            </a:r>
          </a:p>
        </p:txBody>
      </p:sp>
    </p:spTree>
    <p:extLst>
      <p:ext uri="{BB962C8B-B14F-4D97-AF65-F5344CB8AC3E}">
        <p14:creationId xmlns:p14="http://schemas.microsoft.com/office/powerpoint/2010/main" val="441605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>
                <a:solidFill>
                  <a:srgbClr val="000000">
                    <a:lumMod val="50000"/>
                  </a:srgbClr>
                </a:solidFill>
              </a:rPr>
              <a:pPr/>
              <a:t>20</a:t>
            </a:fld>
            <a:endParaRPr lang="en-US">
              <a:solidFill>
                <a:srgbClr val="000000">
                  <a:lumMod val="50000"/>
                </a:srgbClr>
              </a:solidFill>
            </a:endParaRPr>
          </a:p>
        </p:txBody>
      </p:sp>
      <p:sp>
        <p:nvSpPr>
          <p:cNvPr id="10" name="Shape 181"/>
          <p:cNvSpPr txBox="1">
            <a:spLocks/>
          </p:cNvSpPr>
          <p:nvPr/>
        </p:nvSpPr>
        <p:spPr>
          <a:xfrm>
            <a:off x="437513" y="1361040"/>
            <a:ext cx="11754487" cy="506919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lvl1pPr marL="205740" indent="-205740" algn="l" defTabSz="685800" rtl="0" eaLnBrk="1" latinLnBrk="0" hangingPunct="1">
              <a:spcBef>
                <a:spcPts val="16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5770" indent="-205740" algn="l" defTabSz="685800" rtl="0" eaLnBrk="1" latinLnBrk="0" hangingPunct="1">
              <a:spcBef>
                <a:spcPts val="1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51510" indent="-171450" algn="l" defTabSz="685800" rtl="0" eaLnBrk="1" latinLnBrk="0" hangingPunct="1">
              <a:spcBef>
                <a:spcPts val="9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91540" indent="-171450" algn="l" defTabSz="685800" rtl="0" eaLnBrk="1" latinLnBrk="0" hangingPunct="1">
              <a:spcBef>
                <a:spcPts val="7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62990" indent="-171450" algn="l" defTabSz="6858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3444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0589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7734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4879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Clr>
                <a:srgbClr val="000000">
                  <a:lumMod val="65000"/>
                </a:srgbClr>
              </a:buClr>
              <a:buFont typeface="Arial" pitchFamily="34" charset="0"/>
              <a:buNone/>
            </a:pPr>
            <a:r>
              <a:rPr lang="en-US" sz="2400" dirty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1. Anonymous Inner Class (cont.)</a:t>
            </a:r>
          </a:p>
          <a:p>
            <a:pPr marL="285750" indent="-285750">
              <a:lnSpc>
                <a:spcPct val="150000"/>
              </a:lnSpc>
              <a:spcBef>
                <a:spcPts val="0"/>
              </a:spcBef>
            </a:pP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The Anonymous Class expression consist of the following :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The new operator 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The name of an interface to implement or a class to extend 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The Parentheses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A body ,which is a class declaration body, More specifically, in the body, method declaration  are allowed but statement are not.</a:t>
            </a:r>
            <a:r>
              <a:rPr lang="en-AU" sz="24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/>
            </a:r>
            <a:br>
              <a:rPr lang="en-AU" sz="24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</a:br>
            <a:endParaRPr lang="en-AU" sz="2400" dirty="0">
              <a:solidFill>
                <a:srgbClr val="00000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Clr>
                <a:srgbClr val="000000">
                  <a:lumMod val="65000"/>
                </a:srgbClr>
              </a:buClr>
              <a:buFont typeface="Arial" pitchFamily="34" charset="0"/>
              <a:buNone/>
            </a:pPr>
            <a:endParaRPr lang="km-KH" sz="2400" dirty="0">
              <a:solidFill>
                <a:srgbClr val="00000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Clr>
                <a:srgbClr val="000000">
                  <a:lumMod val="65000"/>
                </a:srgbClr>
              </a:buClr>
              <a:buFont typeface="Arial" pitchFamily="34" charset="0"/>
              <a:buNone/>
            </a:pPr>
            <a:endParaRPr lang="en-AU" sz="2400" dirty="0">
              <a:solidFill>
                <a:srgbClr val="00000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lnSpc>
                <a:spcPct val="150000"/>
              </a:lnSpc>
              <a:spcBef>
                <a:spcPts val="600"/>
              </a:spcBef>
              <a:buClr>
                <a:srgbClr val="000000">
                  <a:lumMod val="65000"/>
                </a:srgbClr>
              </a:buClr>
              <a:buFont typeface="Arial" pitchFamily="34" charset="0"/>
              <a:buNone/>
            </a:pPr>
            <a:endParaRPr lang="en-US" sz="2200" dirty="0">
              <a:solidFill>
                <a:srgbClr val="00000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lnSpc>
                <a:spcPct val="150000"/>
              </a:lnSpc>
              <a:spcBef>
                <a:spcPts val="600"/>
              </a:spcBef>
              <a:buClr>
                <a:srgbClr val="000000">
                  <a:lumMod val="65000"/>
                </a:srgbClr>
              </a:buClr>
              <a:buFont typeface="Arial" pitchFamily="34" charset="0"/>
              <a:buNone/>
            </a:pPr>
            <a:endParaRPr lang="en-US" sz="2050" dirty="0">
              <a:solidFill>
                <a:srgbClr val="000000"/>
              </a:solidFill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11" name="Title 5"/>
          <p:cNvSpPr>
            <a:spLocks noGrp="1"/>
          </p:cNvSpPr>
          <p:nvPr>
            <p:ph type="title"/>
          </p:nvPr>
        </p:nvSpPr>
        <p:spPr>
          <a:xfrm>
            <a:off x="530279" y="408912"/>
            <a:ext cx="10142075" cy="760998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3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</a:t>
            </a:r>
            <a:r>
              <a:rPr lang="en-AU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Inner Class (Non-Static Nested Class) (cont.)</a:t>
            </a: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1556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>
                <a:solidFill>
                  <a:srgbClr val="000000">
                    <a:lumMod val="50000"/>
                  </a:srgbClr>
                </a:solidFill>
              </a:rPr>
              <a:pPr/>
              <a:t>21</a:t>
            </a:fld>
            <a:endParaRPr lang="en-US">
              <a:solidFill>
                <a:srgbClr val="000000">
                  <a:lumMod val="50000"/>
                </a:srgbClr>
              </a:solidFill>
            </a:endParaRPr>
          </a:p>
        </p:txBody>
      </p:sp>
      <p:sp>
        <p:nvSpPr>
          <p:cNvPr id="10" name="Shape 181"/>
          <p:cNvSpPr txBox="1">
            <a:spLocks/>
          </p:cNvSpPr>
          <p:nvPr/>
        </p:nvSpPr>
        <p:spPr>
          <a:xfrm>
            <a:off x="437513" y="1361040"/>
            <a:ext cx="11754487" cy="506919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lvl1pPr marL="205740" indent="-205740" algn="l" defTabSz="685800" rtl="0" eaLnBrk="1" latinLnBrk="0" hangingPunct="1">
              <a:spcBef>
                <a:spcPts val="16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5770" indent="-205740" algn="l" defTabSz="685800" rtl="0" eaLnBrk="1" latinLnBrk="0" hangingPunct="1">
              <a:spcBef>
                <a:spcPts val="1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51510" indent="-171450" algn="l" defTabSz="685800" rtl="0" eaLnBrk="1" latinLnBrk="0" hangingPunct="1">
              <a:spcBef>
                <a:spcPts val="9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91540" indent="-171450" algn="l" defTabSz="685800" rtl="0" eaLnBrk="1" latinLnBrk="0" hangingPunct="1">
              <a:spcBef>
                <a:spcPts val="7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62990" indent="-171450" algn="l" defTabSz="6858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3444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0589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7734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4879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Clr>
                <a:srgbClr val="000000">
                  <a:lumMod val="65000"/>
                </a:srgbClr>
              </a:buClr>
              <a:buFont typeface="Arial" pitchFamily="34" charset="0"/>
              <a:buNone/>
            </a:pPr>
            <a:r>
              <a:rPr lang="en-US" sz="24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Example:</a:t>
            </a:r>
            <a:r>
              <a:rPr lang="en-AU" sz="24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/>
            </a:r>
            <a:br>
              <a:rPr lang="en-AU" sz="24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</a:br>
            <a:endParaRPr lang="en-AU" sz="2400" dirty="0">
              <a:solidFill>
                <a:srgbClr val="00000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Clr>
                <a:srgbClr val="000000">
                  <a:lumMod val="65000"/>
                </a:srgbClr>
              </a:buClr>
              <a:buFont typeface="Arial" pitchFamily="34" charset="0"/>
              <a:buNone/>
            </a:pPr>
            <a:endParaRPr lang="km-KH" sz="2400" dirty="0">
              <a:solidFill>
                <a:srgbClr val="00000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Clr>
                <a:srgbClr val="000000">
                  <a:lumMod val="65000"/>
                </a:srgbClr>
              </a:buClr>
              <a:buFont typeface="Arial" pitchFamily="34" charset="0"/>
              <a:buNone/>
            </a:pPr>
            <a:endParaRPr lang="en-AU" sz="2400" dirty="0">
              <a:solidFill>
                <a:srgbClr val="00000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lnSpc>
                <a:spcPct val="150000"/>
              </a:lnSpc>
              <a:spcBef>
                <a:spcPts val="600"/>
              </a:spcBef>
              <a:buClr>
                <a:srgbClr val="000000">
                  <a:lumMod val="65000"/>
                </a:srgbClr>
              </a:buClr>
              <a:buFont typeface="Arial" pitchFamily="34" charset="0"/>
              <a:buNone/>
            </a:pPr>
            <a:endParaRPr lang="en-US" sz="2200" dirty="0">
              <a:solidFill>
                <a:srgbClr val="00000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lnSpc>
                <a:spcPct val="150000"/>
              </a:lnSpc>
              <a:spcBef>
                <a:spcPts val="600"/>
              </a:spcBef>
              <a:buClr>
                <a:srgbClr val="000000">
                  <a:lumMod val="65000"/>
                </a:srgbClr>
              </a:buClr>
              <a:buFont typeface="Arial" pitchFamily="34" charset="0"/>
              <a:buNone/>
            </a:pPr>
            <a:endParaRPr lang="en-US" sz="2050" dirty="0">
              <a:solidFill>
                <a:srgbClr val="000000"/>
              </a:solidFill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11" name="Title 5"/>
          <p:cNvSpPr>
            <a:spLocks noGrp="1"/>
          </p:cNvSpPr>
          <p:nvPr>
            <p:ph type="title"/>
          </p:nvPr>
        </p:nvSpPr>
        <p:spPr>
          <a:xfrm>
            <a:off x="530279" y="408912"/>
            <a:ext cx="10142075" cy="760998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3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</a:t>
            </a:r>
            <a:r>
              <a:rPr lang="en-AU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Inner Class (Non-Static Nested Class) (cont.)</a:t>
            </a: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85656" y="1567543"/>
            <a:ext cx="8458200" cy="45243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>
              <a:latin typeface="Khmer OS Battambang" pitchFamily="2" charset="0"/>
              <a:cs typeface="Khmer OS Battambang" pitchFamily="2" charset="0"/>
            </a:endParaRPr>
          </a:p>
          <a:p>
            <a:r>
              <a:rPr lang="en-US" dirty="0">
                <a:latin typeface="Khmer OS Battambang" pitchFamily="2" charset="0"/>
                <a:cs typeface="Khmer OS Battambang" pitchFamily="2" charset="0"/>
              </a:rPr>
              <a:t>public class </a:t>
            </a:r>
            <a:r>
              <a:rPr lang="en-US" dirty="0" err="1">
                <a:latin typeface="Khmer OS Battambang" pitchFamily="2" charset="0"/>
                <a:cs typeface="Khmer OS Battambang" pitchFamily="2" charset="0"/>
              </a:rPr>
              <a:t>AnonymousExample</a:t>
            </a:r>
            <a:r>
              <a:rPr lang="en-US" dirty="0">
                <a:latin typeface="Khmer OS Battambang" pitchFamily="2" charset="0"/>
                <a:cs typeface="Khmer OS Battambang" pitchFamily="2" charset="0"/>
              </a:rPr>
              <a:t> {</a:t>
            </a:r>
          </a:p>
          <a:p>
            <a:pPr lvl="2"/>
            <a:r>
              <a:rPr lang="en-US" dirty="0">
                <a:latin typeface="Khmer OS Battambang" pitchFamily="2" charset="0"/>
                <a:cs typeface="Khmer OS Battambang" pitchFamily="2" charset="0"/>
              </a:rPr>
              <a:t>interface </a:t>
            </a:r>
            <a:r>
              <a:rPr lang="en-US" dirty="0" err="1">
                <a:latin typeface="Khmer OS Battambang" pitchFamily="2" charset="0"/>
                <a:cs typeface="Khmer OS Battambang" pitchFamily="2" charset="0"/>
              </a:rPr>
              <a:t>abhelloworld</a:t>
            </a:r>
            <a:r>
              <a:rPr lang="en-US" dirty="0">
                <a:latin typeface="Khmer OS Battambang" pitchFamily="2" charset="0"/>
                <a:cs typeface="Khmer OS Battambang" pitchFamily="2" charset="0"/>
              </a:rPr>
              <a:t> {</a:t>
            </a:r>
          </a:p>
          <a:p>
            <a:pPr lvl="2"/>
            <a:r>
              <a:rPr lang="en-US" dirty="0">
                <a:latin typeface="Khmer OS Battambang" pitchFamily="2" charset="0"/>
                <a:cs typeface="Khmer OS Battambang" pitchFamily="2" charset="0"/>
              </a:rPr>
              <a:t>     public void </a:t>
            </a:r>
            <a:r>
              <a:rPr lang="en-US" dirty="0" err="1">
                <a:latin typeface="Khmer OS Battambang" pitchFamily="2" charset="0"/>
                <a:cs typeface="Khmer OS Battambang" pitchFamily="2" charset="0"/>
              </a:rPr>
              <a:t>helloworld</a:t>
            </a:r>
            <a:r>
              <a:rPr lang="en-US" dirty="0">
                <a:latin typeface="Khmer OS Battambang" pitchFamily="2" charset="0"/>
                <a:cs typeface="Khmer OS Battambang" pitchFamily="2" charset="0"/>
              </a:rPr>
              <a:t>();</a:t>
            </a:r>
          </a:p>
          <a:p>
            <a:pPr lvl="2"/>
            <a:r>
              <a:rPr lang="en-US" dirty="0">
                <a:latin typeface="Khmer OS Battambang" pitchFamily="2" charset="0"/>
                <a:cs typeface="Khmer OS Battambang" pitchFamily="2" charset="0"/>
              </a:rPr>
              <a:t>}</a:t>
            </a:r>
          </a:p>
          <a:p>
            <a:r>
              <a:rPr lang="en-US" dirty="0">
                <a:latin typeface="Khmer OS Battambang" pitchFamily="2" charset="0"/>
                <a:cs typeface="Khmer OS Battambang" pitchFamily="2" charset="0"/>
              </a:rPr>
              <a:t>   	static class class1 { </a:t>
            </a:r>
            <a:r>
              <a:rPr lang="en-US" dirty="0" err="1">
                <a:latin typeface="Khmer OS Battambang" pitchFamily="2" charset="0"/>
                <a:cs typeface="Khmer OS Battambang" pitchFamily="2" charset="0"/>
              </a:rPr>
              <a:t>int</a:t>
            </a:r>
            <a:r>
              <a:rPr lang="en-US" dirty="0">
                <a:latin typeface="Khmer OS Battambang" pitchFamily="2" charset="0"/>
                <a:cs typeface="Khmer OS Battambang" pitchFamily="2" charset="0"/>
              </a:rPr>
              <a:t> a =0; }</a:t>
            </a:r>
          </a:p>
          <a:p>
            <a:r>
              <a:rPr lang="en-US" dirty="0">
                <a:latin typeface="Khmer OS Battambang" pitchFamily="2" charset="0"/>
                <a:cs typeface="Khmer OS Battambang" pitchFamily="2" charset="0"/>
              </a:rPr>
              <a:t>	class class2{</a:t>
            </a:r>
            <a:r>
              <a:rPr lang="en-US" dirty="0" err="1">
                <a:latin typeface="Khmer OS Battambang" pitchFamily="2" charset="0"/>
                <a:cs typeface="Khmer OS Battambang" pitchFamily="2" charset="0"/>
              </a:rPr>
              <a:t>int</a:t>
            </a:r>
            <a:r>
              <a:rPr lang="en-US" dirty="0">
                <a:latin typeface="Khmer OS Battambang" pitchFamily="2" charset="0"/>
                <a:cs typeface="Khmer OS Battambang" pitchFamily="2" charset="0"/>
              </a:rPr>
              <a:t> a =0;}</a:t>
            </a:r>
          </a:p>
          <a:p>
            <a:r>
              <a:rPr lang="en-US" dirty="0">
                <a:latin typeface="Khmer OS Battambang" pitchFamily="2" charset="0"/>
                <a:cs typeface="Khmer OS Battambang" pitchFamily="2" charset="0"/>
              </a:rPr>
              <a:t>	     static </a:t>
            </a:r>
            <a:r>
              <a:rPr lang="en-US" dirty="0" err="1">
                <a:latin typeface="Khmer OS Battambang" pitchFamily="2" charset="0"/>
                <a:cs typeface="Khmer OS Battambang" pitchFamily="2" charset="0"/>
              </a:rPr>
              <a:t>abhelloworld</a:t>
            </a:r>
            <a:r>
              <a:rPr lang="en-US" dirty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i="1" dirty="0" err="1">
                <a:solidFill>
                  <a:srgbClr val="00B050"/>
                </a:solidFill>
                <a:latin typeface="Khmer OS Battambang" pitchFamily="2" charset="0"/>
                <a:cs typeface="Khmer OS Battambang" pitchFamily="2" charset="0"/>
              </a:rPr>
              <a:t>anony</a:t>
            </a:r>
            <a:r>
              <a:rPr lang="en-US" i="1" dirty="0">
                <a:latin typeface="Khmer OS Battambang" pitchFamily="2" charset="0"/>
                <a:cs typeface="Khmer OS Battambang" pitchFamily="2" charset="0"/>
              </a:rPr>
              <a:t> = new </a:t>
            </a:r>
            <a:r>
              <a:rPr lang="en-US" i="1" dirty="0" err="1">
                <a:latin typeface="Khmer OS Battambang" pitchFamily="2" charset="0"/>
                <a:cs typeface="Khmer OS Battambang" pitchFamily="2" charset="0"/>
              </a:rPr>
              <a:t>abhelloworld</a:t>
            </a:r>
            <a:r>
              <a:rPr lang="en-US" i="1" dirty="0">
                <a:latin typeface="Khmer OS Battambang" pitchFamily="2" charset="0"/>
                <a:cs typeface="Khmer OS Battambang" pitchFamily="2" charset="0"/>
              </a:rPr>
              <a:t>(){</a:t>
            </a:r>
            <a:endParaRPr lang="en-US" dirty="0">
              <a:latin typeface="Khmer OS Battambang" pitchFamily="2" charset="0"/>
              <a:cs typeface="Khmer OS Battambang" pitchFamily="2" charset="0"/>
            </a:endParaRPr>
          </a:p>
          <a:p>
            <a:r>
              <a:rPr lang="en-US" dirty="0">
                <a:latin typeface="Khmer OS Battambang" pitchFamily="2" charset="0"/>
                <a:cs typeface="Khmer OS Battambang" pitchFamily="2" charset="0"/>
              </a:rPr>
              <a:t>	     public void </a:t>
            </a:r>
            <a:r>
              <a:rPr lang="en-US" dirty="0" err="1">
                <a:latin typeface="Khmer OS Battambang" pitchFamily="2" charset="0"/>
                <a:cs typeface="Khmer OS Battambang" pitchFamily="2" charset="0"/>
              </a:rPr>
              <a:t>helloworld</a:t>
            </a:r>
            <a:r>
              <a:rPr lang="en-US" dirty="0">
                <a:latin typeface="Khmer OS Battambang" pitchFamily="2" charset="0"/>
                <a:cs typeface="Khmer OS Battambang" pitchFamily="2" charset="0"/>
              </a:rPr>
              <a:t>() {};</a:t>
            </a:r>
          </a:p>
          <a:p>
            <a:pPr lvl="2"/>
            <a:r>
              <a:rPr lang="en-US" dirty="0">
                <a:latin typeface="Khmer OS Battambang" pitchFamily="2" charset="0"/>
                <a:cs typeface="Khmer OS Battambang" pitchFamily="2" charset="0"/>
              </a:rPr>
              <a:t>};</a:t>
            </a:r>
          </a:p>
          <a:p>
            <a:pPr lvl="2"/>
            <a:r>
              <a:rPr lang="en-US" dirty="0">
                <a:latin typeface="Khmer OS Battambang" pitchFamily="2" charset="0"/>
                <a:cs typeface="Khmer OS Battambang" pitchFamily="2" charset="0"/>
              </a:rPr>
              <a:t>public static void main(String[] </a:t>
            </a:r>
            <a:r>
              <a:rPr lang="en-US" dirty="0" err="1">
                <a:latin typeface="Khmer OS Battambang" pitchFamily="2" charset="0"/>
                <a:cs typeface="Khmer OS Battambang" pitchFamily="2" charset="0"/>
              </a:rPr>
              <a:t>args</a:t>
            </a:r>
            <a:r>
              <a:rPr lang="en-US" dirty="0">
                <a:latin typeface="Khmer OS Battambang" pitchFamily="2" charset="0"/>
                <a:cs typeface="Khmer OS Battambang" pitchFamily="2" charset="0"/>
              </a:rPr>
              <a:t>) {</a:t>
            </a:r>
          </a:p>
          <a:p>
            <a:pPr lvl="2"/>
            <a:r>
              <a:rPr lang="en-US" dirty="0">
                <a:solidFill>
                  <a:srgbClr val="FF0000"/>
                </a:solidFill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i="1" dirty="0" err="1">
                <a:solidFill>
                  <a:srgbClr val="00B050"/>
                </a:solidFill>
                <a:latin typeface="Khmer OS Battambang" pitchFamily="2" charset="0"/>
                <a:cs typeface="Khmer OS Battambang" pitchFamily="2" charset="0"/>
              </a:rPr>
              <a:t>anony.helloworld</a:t>
            </a:r>
            <a:r>
              <a:rPr lang="en-US" i="1" dirty="0">
                <a:solidFill>
                  <a:srgbClr val="00B050"/>
                </a:solidFill>
                <a:latin typeface="Khmer OS Battambang" pitchFamily="2" charset="0"/>
                <a:cs typeface="Khmer OS Battambang" pitchFamily="2" charset="0"/>
              </a:rPr>
              <a:t>();</a:t>
            </a:r>
            <a:endParaRPr lang="en-US" dirty="0">
              <a:latin typeface="Khmer OS Battambang" pitchFamily="2" charset="0"/>
              <a:cs typeface="Khmer OS Battambang" pitchFamily="2" charset="0"/>
            </a:endParaRPr>
          </a:p>
          <a:p>
            <a:pPr lvl="2"/>
            <a:r>
              <a:rPr lang="en-US" dirty="0">
                <a:latin typeface="Khmer OS Battambang" pitchFamily="2" charset="0"/>
                <a:cs typeface="Khmer OS Battambang" pitchFamily="2" charset="0"/>
              </a:rPr>
              <a:t> AnonymousExample.class1 cl = new AnonymousExample.class1();</a:t>
            </a:r>
          </a:p>
          <a:p>
            <a:pPr lvl="2"/>
            <a:r>
              <a:rPr lang="en-US" dirty="0">
                <a:latin typeface="Khmer OS Battambang" pitchFamily="2" charset="0"/>
                <a:cs typeface="Khmer OS Battambang" pitchFamily="2" charset="0"/>
              </a:rPr>
              <a:t>}</a:t>
            </a:r>
          </a:p>
          <a:p>
            <a:r>
              <a:rPr lang="en-US" dirty="0">
                <a:latin typeface="Khmer OS Battambang" pitchFamily="2" charset="0"/>
                <a:cs typeface="Khmer OS Battambang" pitchFamily="2" charset="0"/>
              </a:rPr>
              <a:t>}</a:t>
            </a:r>
          </a:p>
          <a:p>
            <a:endParaRPr lang="en-US" dirty="0">
              <a:latin typeface="Khmer OS Battambang" pitchFamily="2" charset="0"/>
              <a:cs typeface="Khmer OS Battambang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8041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Anonymous Inner Class</a:t>
            </a:r>
            <a:endParaRPr lang="en-A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AU" smtClean="0">
                <a:solidFill>
                  <a:srgbClr val="000000">
                    <a:lumMod val="50000"/>
                  </a:srgbClr>
                </a:solidFill>
              </a:rPr>
              <a:pPr/>
              <a:t>22</a:t>
            </a:fld>
            <a:endParaRPr lang="en-AU">
              <a:solidFill>
                <a:srgbClr val="000000">
                  <a:lumMod val="50000"/>
                </a:srgbClr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3"/>
          </p:nvPr>
        </p:nvPicPr>
        <p:blipFill rotWithShape="1">
          <a:blip r:embed="rId2"/>
          <a:srcRect l="3789" t="45277" r="47995" b="36589"/>
          <a:stretch/>
        </p:blipFill>
        <p:spPr>
          <a:xfrm>
            <a:off x="583094" y="2014328"/>
            <a:ext cx="10824549" cy="254441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18253" y="1587812"/>
            <a:ext cx="14366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Example</a:t>
            </a:r>
            <a:r>
              <a:rPr lang="en-US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: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81437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2" y="331101"/>
            <a:ext cx="8245595" cy="856248"/>
          </a:xfrm>
        </p:spPr>
        <p:txBody>
          <a:bodyPr>
            <a:noAutofit/>
          </a:bodyPr>
          <a:lstStyle/>
          <a:p>
            <a:r>
              <a:rPr lang="ca-E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/>
            </a:r>
            <a:br>
              <a:rPr lang="ca-E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</a:br>
            <a:r>
              <a:rPr lang="ca-E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8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ប្រភពឯកសារ</a:t>
            </a:r>
            <a:r>
              <a:rPr lang="en-US" sz="3000" b="1" dirty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Shape 206"/>
          <p:cNvSpPr txBox="1">
            <a:spLocks noGrp="1"/>
          </p:cNvSpPr>
          <p:nvPr>
            <p:ph sz="quarter" idx="13"/>
          </p:nvPr>
        </p:nvSpPr>
        <p:spPr>
          <a:xfrm>
            <a:off x="606393" y="1771048"/>
            <a:ext cx="11020927" cy="47669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>
                <a:hlinkClick r:id="rId2"/>
              </a:rPr>
              <a:t>https://www.youtube.com/watch?v=M8dSGNn36TA</a:t>
            </a:r>
            <a:endParaRPr lang="en-US" dirty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>
                <a:hlinkClick r:id="rId3"/>
              </a:rPr>
              <a:t>http://www.javatpoint.com/static-keyword-in-java</a:t>
            </a:r>
            <a:endParaRPr lang="en-US" dirty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>
                <a:hlinkClick r:id="rId4"/>
              </a:rPr>
              <a:t>http://www.javatpoint.com/final-keyword</a:t>
            </a:r>
            <a:endParaRPr lang="en-US" dirty="0"/>
          </a:p>
          <a:p>
            <a:pPr>
              <a:lnSpc>
                <a:spcPct val="200000"/>
              </a:lnSpc>
              <a:spcBef>
                <a:spcPts val="0"/>
              </a:spcBef>
              <a:buClr>
                <a:schemeClr val="dk1"/>
              </a:buClr>
              <a:buSzPct val="97058"/>
            </a:pPr>
            <a:r>
              <a:rPr lang="en-US" dirty="0">
                <a:solidFill>
                  <a:srgbClr val="7030A0"/>
                </a:solidFill>
                <a:latin typeface="Battambang"/>
                <a:ea typeface="Battambang"/>
                <a:cs typeface="Battambang"/>
                <a:sym typeface="Battambang"/>
                <a:hlinkClick r:id="rId5"/>
              </a:rPr>
              <a:t>https://docs.oracle.com/javase/tutorial/java/javaOO/nested.html</a:t>
            </a:r>
            <a:endParaRPr lang="en-US" dirty="0">
              <a:solidFill>
                <a:srgbClr val="7030A0"/>
              </a:solidFill>
              <a:latin typeface="Battambang"/>
              <a:ea typeface="Battambang"/>
              <a:cs typeface="Battambang"/>
              <a:sym typeface="Battambang"/>
            </a:endParaRPr>
          </a:p>
          <a:p>
            <a:pPr>
              <a:lnSpc>
                <a:spcPct val="200000"/>
              </a:lnSpc>
              <a:spcBef>
                <a:spcPts val="0"/>
              </a:spcBef>
              <a:buClr>
                <a:schemeClr val="dk1"/>
              </a:buClr>
              <a:buSzPct val="97058"/>
            </a:pPr>
            <a:r>
              <a:rPr lang="en-US" dirty="0">
                <a:solidFill>
                  <a:srgbClr val="7030A0"/>
                </a:solidFill>
                <a:latin typeface="Battambang"/>
                <a:ea typeface="Battambang"/>
                <a:cs typeface="Battambang"/>
                <a:sym typeface="Battambang"/>
                <a:hlinkClick r:id="rId6"/>
              </a:rPr>
              <a:t>http://www.programcreek.com/2009/02/4-inner-classes-tutorial-examples</a:t>
            </a:r>
            <a:endParaRPr lang="en-US" dirty="0">
              <a:solidFill>
                <a:srgbClr val="7030A0"/>
              </a:solidFill>
              <a:latin typeface="Battambang"/>
              <a:ea typeface="Battambang"/>
              <a:cs typeface="Battambang"/>
              <a:sym typeface="Battambang"/>
            </a:endParaRPr>
          </a:p>
          <a:p>
            <a:r>
              <a:rPr lang="en-US" dirty="0">
                <a:hlinkClick r:id="rId7"/>
              </a:rPr>
              <a:t>http://www.javatpoint.com/local-inner-class</a:t>
            </a:r>
            <a:endParaRPr lang="en-US" dirty="0"/>
          </a:p>
          <a:p>
            <a:r>
              <a:rPr lang="en-US" dirty="0">
                <a:hlinkClick r:id="rId8"/>
              </a:rPr>
              <a:t>http://www.tutorialspoint.com/java/java_innerclasses.htm</a:t>
            </a:r>
            <a:endParaRPr lang="en-US" dirty="0"/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dirty="0"/>
          </a:p>
          <a:p>
            <a:pPr marL="0" marR="0" lvl="0" indent="0" algn="l" rtl="0">
              <a:spcBef>
                <a:spcPts val="1650"/>
              </a:spcBef>
              <a:spcAft>
                <a:spcPts val="0"/>
              </a:spcAft>
              <a:buClr>
                <a:schemeClr val="dk1"/>
              </a:buClr>
              <a:buSzPct val="97058"/>
              <a:buNone/>
            </a:pPr>
            <a:endParaRPr sz="1650" b="0" i="0" u="none" strike="noStrike" cap="none" dirty="0">
              <a:solidFill>
                <a:srgbClr val="7030A0"/>
              </a:solidFill>
              <a:latin typeface="Battambang"/>
              <a:ea typeface="Battambang"/>
              <a:cs typeface="Battambang"/>
              <a:sym typeface="Battambang"/>
            </a:endParaRPr>
          </a:p>
          <a:p>
            <a:pPr marL="0" marR="0" lvl="0" indent="0" algn="l" rtl="0">
              <a:spcBef>
                <a:spcPts val="165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650" b="0" i="0" u="none" strike="noStrike" cap="none" dirty="0">
              <a:solidFill>
                <a:srgbClr val="7030A0"/>
              </a:solidFill>
              <a:latin typeface="Battambang"/>
              <a:ea typeface="Battambang"/>
              <a:cs typeface="Battambang"/>
              <a:sym typeface="Battambang"/>
            </a:endParaRPr>
          </a:p>
        </p:txBody>
      </p:sp>
    </p:spTree>
    <p:extLst>
      <p:ext uri="{BB962C8B-B14F-4D97-AF65-F5344CB8AC3E}">
        <p14:creationId xmlns:p14="http://schemas.microsoft.com/office/powerpoint/2010/main" val="826075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 txBox="1">
            <a:spLocks/>
          </p:cNvSpPr>
          <p:nvPr/>
        </p:nvSpPr>
        <p:spPr>
          <a:xfrm>
            <a:off x="2654119" y="1890006"/>
            <a:ext cx="6848342" cy="3461007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74320" indent="-274320" algn="l" defTabSz="914400" rtl="0" eaLnBrk="1" latinLnBrk="0" hangingPunct="1">
              <a:spcBef>
                <a:spcPts val="2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360" indent="-274320" algn="l" defTabSz="914400" rtl="0" eaLnBrk="1" latinLnBrk="0" hangingPunct="1">
              <a:spcBef>
                <a:spcPts val="1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68680" indent="-228600" algn="l" defTabSz="914400" rtl="0" eaLnBrk="1" latinLnBrk="0" hangingPunct="1">
              <a:spcBef>
                <a:spcPts val="1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ts val="10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17320" indent="-228600" algn="l" defTabSz="914400" rtl="0" eaLnBrk="1" latinLnBrk="0" hangingPunct="1">
              <a:spcBef>
                <a:spcPts val="8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745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43" indent="-285743">
              <a:lnSpc>
                <a:spcPct val="150000"/>
              </a:lnSpc>
              <a:buFont typeface="Wingdings" pitchFamily="2" charset="2"/>
              <a:buChar char="Ø"/>
            </a:pPr>
            <a:endParaRPr lang="en-US" sz="1500" dirty="0"/>
          </a:p>
        </p:txBody>
      </p:sp>
      <p:sp>
        <p:nvSpPr>
          <p:cNvPr id="5" name="TextBox 4"/>
          <p:cNvSpPr txBox="1"/>
          <p:nvPr/>
        </p:nvSpPr>
        <p:spPr>
          <a:xfrm>
            <a:off x="2654119" y="3158844"/>
            <a:ext cx="68483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m-KH" sz="54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សូមអរគុណ!!!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59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6"/>
          <p:cNvSpPr>
            <a:spLocks noGrp="1"/>
          </p:cNvSpPr>
          <p:nvPr>
            <p:ph sz="quarter" idx="13"/>
          </p:nvPr>
        </p:nvSpPr>
        <p:spPr>
          <a:xfrm>
            <a:off x="1876698" y="1589253"/>
            <a:ext cx="4955822" cy="5083115"/>
          </a:xfrm>
        </p:spPr>
        <p:txBody>
          <a:bodyPr>
            <a:noAutofit/>
          </a:bodyPr>
          <a:lstStyle/>
          <a:p>
            <a:pPr marL="457200" indent="-45720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Static &amp; Final Keyword</a:t>
            </a:r>
          </a:p>
          <a:p>
            <a:pPr marL="457200" indent="-457200">
              <a:lnSpc>
                <a:spcPct val="150000"/>
              </a:lnSpc>
              <a:spcBef>
                <a:spcPts val="600"/>
              </a:spcBef>
              <a:buAutoNum type="arabicPeriod"/>
            </a:pP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Static inner Class</a:t>
            </a:r>
          </a:p>
          <a:p>
            <a:pPr marL="457200" indent="-457200">
              <a:lnSpc>
                <a:spcPct val="150000"/>
              </a:lnSpc>
              <a:spcBef>
                <a:spcPts val="600"/>
              </a:spcBef>
              <a:buAutoNum type="arabicPeriod"/>
            </a:pP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Local inner Class</a:t>
            </a:r>
          </a:p>
          <a:p>
            <a:pPr marL="457200" indent="-457200">
              <a:lnSpc>
                <a:spcPct val="150000"/>
              </a:lnSpc>
              <a:spcBef>
                <a:spcPts val="600"/>
              </a:spcBef>
              <a:buAutoNum type="arabicPeriod"/>
            </a:pP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Anonymous inner Class</a:t>
            </a:r>
          </a:p>
        </p:txBody>
      </p:sp>
      <p:sp>
        <p:nvSpPr>
          <p:cNvPr id="11" name="Title 5"/>
          <p:cNvSpPr>
            <a:spLocks noGrp="1"/>
          </p:cNvSpPr>
          <p:nvPr>
            <p:ph type="title"/>
          </p:nvPr>
        </p:nvSpPr>
        <p:spPr>
          <a:xfrm>
            <a:off x="347662" y="469608"/>
            <a:ext cx="8245595" cy="760998"/>
          </a:xfrm>
        </p:spPr>
        <p:txBody>
          <a:bodyPr>
            <a:normAutofit/>
          </a:bodyPr>
          <a:lstStyle/>
          <a:p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មាតិកា</a:t>
            </a:r>
            <a:endParaRPr lang="en-US" sz="30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3387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km-KH" smtClean="0"/>
              <a:pPr/>
              <a:t>4</a:t>
            </a:fld>
            <a:endParaRPr lang="km-KH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06393" y="1515291"/>
            <a:ext cx="11020927" cy="487915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1.1. Static Keyword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2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static </a:t>
            </a:r>
            <a:r>
              <a:rPr lang="km-KH" sz="22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ក្នុងភាសា </a:t>
            </a:r>
            <a:r>
              <a:rPr lang="en-US" sz="22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Java </a:t>
            </a:r>
            <a:r>
              <a:rPr lang="km-KH" sz="22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មានន័យថាគេអាច </a:t>
            </a:r>
            <a:r>
              <a:rPr lang="en-US" sz="22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/>
            </a:r>
            <a:br>
              <a:rPr lang="en-US" sz="22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</a:br>
            <a:r>
              <a:rPr lang="en-US" sz="22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access </a:t>
            </a:r>
            <a:r>
              <a:rPr lang="km-KH" sz="22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ចូល</a:t>
            </a:r>
            <a:r>
              <a:rPr lang="en-US" sz="22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member variable </a:t>
            </a:r>
            <a:r>
              <a:rPr lang="km-KH" sz="22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រឺ</a:t>
            </a:r>
            <a:r>
              <a:rPr lang="en-US" sz="22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 method </a:t>
            </a:r>
            <a:r>
              <a:rPr lang="km-KH" sz="22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/>
            </a:r>
            <a:br>
              <a:rPr lang="km-KH" sz="22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</a:br>
            <a:r>
              <a:rPr lang="km-KH" sz="22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បានដោយពុំចាំបាច់មានការ </a:t>
            </a:r>
            <a:r>
              <a:rPr lang="en-US" sz="22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Instantiation</a:t>
            </a:r>
            <a:br>
              <a:rPr lang="en-US" sz="22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</a:br>
            <a:r>
              <a:rPr lang="en-US" sz="22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(</a:t>
            </a:r>
            <a:r>
              <a:rPr lang="km-KH" sz="22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បង្កើត </a:t>
            </a:r>
            <a:r>
              <a:rPr lang="en-US" sz="22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Object)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2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static </a:t>
            </a:r>
            <a:r>
              <a:rPr lang="km-KH" sz="22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គេប្រើជាទូទៅដើម្បី </a:t>
            </a:r>
            <a:br>
              <a:rPr lang="km-KH" sz="22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</a:br>
            <a:r>
              <a:rPr lang="km-KH" sz="22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សន្សំសំចៃ </a:t>
            </a:r>
            <a:r>
              <a:rPr lang="en-US" sz="22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Memory (Memory Management)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2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static </a:t>
            </a:r>
            <a:r>
              <a:rPr lang="km-KH" sz="22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អាចប្រើបានជាមួយ</a:t>
            </a:r>
            <a:r>
              <a:rPr lang="en-US" sz="22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:</a:t>
            </a:r>
          </a:p>
          <a:p>
            <a:pPr marL="582930" lvl="1" indent="-3429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2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variable (also known as class variable)</a:t>
            </a:r>
          </a:p>
          <a:p>
            <a:pPr marL="582930" lvl="1" indent="-3429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2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method (also known as class method)</a:t>
            </a:r>
          </a:p>
          <a:p>
            <a:endParaRPr lang="en-US" sz="1800" dirty="0"/>
          </a:p>
          <a:p>
            <a:pPr marL="240030" lvl="1" indent="0">
              <a:buNone/>
            </a:pPr>
            <a:endParaRPr lang="en-US" sz="1800" dirty="0"/>
          </a:p>
          <a:p>
            <a:endParaRPr lang="en-US" sz="1800" dirty="0"/>
          </a:p>
          <a:p>
            <a:endParaRPr lang="km-KH" sz="180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30279" y="408912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1. Static &amp; Final Keyword (cont.)</a:t>
            </a: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7930" y="1666544"/>
            <a:ext cx="5791521" cy="4682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753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km-KH" smtClean="0">
                <a:solidFill>
                  <a:srgbClr val="000000">
                    <a:lumMod val="50000"/>
                  </a:srgbClr>
                </a:solidFill>
              </a:rPr>
              <a:pPr/>
              <a:t>5</a:t>
            </a:fld>
            <a:endParaRPr lang="km-KH">
              <a:solidFill>
                <a:srgbClr val="000000">
                  <a:lumMod val="50000"/>
                </a:srgb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5725" y="1467294"/>
            <a:ext cx="11929066" cy="461600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km-KH" sz="2000" dirty="0"/>
          </a:p>
          <a:p>
            <a:pPr marL="0" indent="0">
              <a:buNone/>
            </a:pPr>
            <a:endParaRPr lang="km-KH" sz="2000" dirty="0"/>
          </a:p>
          <a:p>
            <a:pPr marL="0" indent="0">
              <a:buNone/>
            </a:pPr>
            <a:r>
              <a:rPr lang="en-US" sz="1800" dirty="0"/>
              <a:t>_________________________</a:t>
            </a:r>
            <a:endParaRPr lang="km-KH" sz="1800" dirty="0"/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ភាពខុសគ្នារវាងការប្រើ</a:t>
            </a:r>
            <a:br>
              <a:rPr lang="km-KH" sz="2200" dirty="0">
                <a:latin typeface="Khmer OS Battambang" pitchFamily="2" charset="0"/>
                <a:cs typeface="Khmer OS Battambang" pitchFamily="2" charset="0"/>
              </a:rPr>
            </a:b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និងមិនប្រើ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static 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ចំពោះការ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 </a:t>
            </a:r>
            <a:br>
              <a:rPr lang="en-US" sz="2200" dirty="0">
                <a:latin typeface="Khmer OS Battambang" pitchFamily="2" charset="0"/>
                <a:cs typeface="Khmer OS Battambang" pitchFamily="2" charset="0"/>
              </a:rPr>
            </a:b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access 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ចូល 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class member</a:t>
            </a:r>
          </a:p>
          <a:p>
            <a:pPr marL="0" indent="0">
              <a:buNone/>
            </a:pPr>
            <a:r>
              <a:rPr lang="en-US" sz="1800" dirty="0"/>
              <a:t>__________________________</a:t>
            </a:r>
          </a:p>
          <a:p>
            <a:pPr marL="0" indent="0">
              <a:buNone/>
            </a:pPr>
            <a:endParaRPr lang="km-KH" sz="2000" dirty="0"/>
          </a:p>
          <a:p>
            <a:pPr marL="0" indent="0">
              <a:buNone/>
            </a:pPr>
            <a:endParaRPr lang="km-KH" sz="20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2107" y="1619792"/>
            <a:ext cx="7080432" cy="5044739"/>
          </a:xfrm>
          <a:prstGeom prst="rect">
            <a:avLst/>
          </a:prstGeom>
        </p:spPr>
      </p:pic>
      <p:sp>
        <p:nvSpPr>
          <p:cNvPr id="9" name="Title 5"/>
          <p:cNvSpPr>
            <a:spLocks noGrp="1"/>
          </p:cNvSpPr>
          <p:nvPr>
            <p:ph type="title"/>
          </p:nvPr>
        </p:nvSpPr>
        <p:spPr>
          <a:xfrm>
            <a:off x="530279" y="408912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1. Static &amp; Final Keyword (cont.)</a:t>
            </a: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8116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km-KH" smtClean="0"/>
              <a:pPr/>
              <a:t>6</a:t>
            </a:fld>
            <a:endParaRPr lang="km-KH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452844" y="1580606"/>
            <a:ext cx="11426456" cy="459812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Method 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រឺ 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variable 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ដែលប្រើ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 static 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/>
            </a:r>
            <a:br>
              <a:rPr lang="km-KH" sz="2200" dirty="0">
                <a:latin typeface="Khmer OS Battambang" pitchFamily="2" charset="0"/>
                <a:cs typeface="Khmer OS Battambang" pitchFamily="2" charset="0"/>
              </a:rPr>
            </a:b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ជាកម្មសិទ្ធរបស់ 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class file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Variable 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ដែល 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static 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គឺអាច</a:t>
            </a:r>
            <a:br>
              <a:rPr lang="km-KH" sz="2200" dirty="0">
                <a:latin typeface="Khmer OS Battambang" pitchFamily="2" charset="0"/>
                <a:cs typeface="Khmer OS Battambang" pitchFamily="2" charset="0"/>
              </a:rPr>
            </a:b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ប្រើបាន និងមានតំលៃស្មើរ</a:t>
            </a:r>
            <a:br>
              <a:rPr lang="km-KH" sz="2200" dirty="0">
                <a:latin typeface="Khmer OS Battambang" pitchFamily="2" charset="0"/>
                <a:cs typeface="Khmer OS Battambang" pitchFamily="2" charset="0"/>
              </a:rPr>
            </a:b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គ្នាចំពោះគ្រប់ 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Object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Field 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ណាដែលមានការប្រកាស</a:t>
            </a:r>
            <a:br>
              <a:rPr lang="km-KH" sz="2200" dirty="0">
                <a:latin typeface="Khmer OS Battambang" pitchFamily="2" charset="0"/>
                <a:cs typeface="Khmer OS Battambang" pitchFamily="2" charset="0"/>
              </a:rPr>
            </a:b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ដោយប្រើ 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static modifier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គេឲ្យ</a:t>
            </a:r>
            <a:br>
              <a:rPr lang="km-KH" sz="2200" dirty="0">
                <a:latin typeface="Khmer OS Battambang" pitchFamily="2" charset="0"/>
                <a:cs typeface="Khmer OS Battambang" pitchFamily="2" charset="0"/>
              </a:rPr>
            </a:b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ឈ្មោះថា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static field 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រឺ 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class variable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Static member 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អាច 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access 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/>
            </a:r>
            <a:br>
              <a:rPr lang="km-KH" sz="2200" dirty="0">
                <a:latin typeface="Khmer OS Battambang" pitchFamily="2" charset="0"/>
                <a:cs typeface="Khmer OS Battambang" pitchFamily="2" charset="0"/>
              </a:rPr>
            </a:b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ចូលបានតាមរយៈ​​ 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class name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5410" y="1771048"/>
            <a:ext cx="7328394" cy="3896844"/>
          </a:xfrm>
          <a:prstGeom prst="rect">
            <a:avLst/>
          </a:prstGeom>
        </p:spPr>
      </p:pic>
      <p:sp>
        <p:nvSpPr>
          <p:cNvPr id="7" name="Title 5"/>
          <p:cNvSpPr>
            <a:spLocks noGrp="1"/>
          </p:cNvSpPr>
          <p:nvPr>
            <p:ph type="title"/>
          </p:nvPr>
        </p:nvSpPr>
        <p:spPr>
          <a:xfrm>
            <a:off x="530279" y="408912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1. Static &amp; Final Keyword (cont.)</a:t>
            </a: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7495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km-KH" smtClean="0"/>
              <a:pPr/>
              <a:t>7</a:t>
            </a:fld>
            <a:endParaRPr lang="km-KH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06393" y="1619794"/>
            <a:ext cx="11020927" cy="4463505"/>
          </a:xfrm>
        </p:spPr>
        <p:txBody>
          <a:bodyPr/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1.2. Final Keyword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Final Modifier 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កំណត់ភាពមិនប្រែប្រួលតំលៃឲ្យ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 field</a:t>
            </a:r>
            <a:endParaRPr lang="km-KH" sz="2200" dirty="0">
              <a:latin typeface="Khmer OS Battambang" pitchFamily="2" charset="0"/>
              <a:cs typeface="Khmer OS Battambang" pitchFamily="2" charset="0"/>
            </a:endParaRPr>
          </a:p>
          <a:p>
            <a:pPr lvl="2">
              <a:lnSpc>
                <a:spcPct val="15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 final double PI = 3.141592653589793;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Final 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អាចប្រើបានជាមួយ </a:t>
            </a:r>
          </a:p>
          <a:p>
            <a:pPr marL="754380" lvl="1" indent="-51435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Variable (instance variable 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និង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 local variable)</a:t>
            </a:r>
          </a:p>
          <a:p>
            <a:pPr marL="754380" lvl="1" indent="-51435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Method</a:t>
            </a:r>
          </a:p>
          <a:p>
            <a:pPr marL="754380" lvl="1" indent="-51435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Class</a:t>
            </a:r>
            <a:endParaRPr lang="km-KH" sz="2200" dirty="0"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7" name="Title 5"/>
          <p:cNvSpPr>
            <a:spLocks noGrp="1"/>
          </p:cNvSpPr>
          <p:nvPr>
            <p:ph type="title"/>
          </p:nvPr>
        </p:nvSpPr>
        <p:spPr>
          <a:xfrm>
            <a:off x="530279" y="408912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1. Static &amp; Final Keyword (cont.)</a:t>
            </a: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9224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km-KH" smtClean="0"/>
              <a:pPr/>
              <a:t>8</a:t>
            </a:fld>
            <a:endParaRPr lang="km-KH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606393" y="1619794"/>
            <a:ext cx="11020927" cy="4463505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1.2. Final Keyword (cont.)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គេមិនអាច 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Extend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 ពី 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Class 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/>
            </a:r>
            <a:br>
              <a:rPr lang="km-KH" sz="2200" dirty="0">
                <a:latin typeface="Khmer OS Battambang" pitchFamily="2" charset="0"/>
                <a:cs typeface="Khmer OS Battambang" pitchFamily="2" charset="0"/>
              </a:rPr>
            </a:b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ណាដែលប្រើ 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Final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គេមិនអាច 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override 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លើ 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/>
            </a:r>
            <a:br>
              <a:rPr lang="en-US" sz="2200" dirty="0">
                <a:latin typeface="Khmer OS Battambang" pitchFamily="2" charset="0"/>
                <a:cs typeface="Khmer OS Battambang" pitchFamily="2" charset="0"/>
              </a:rPr>
            </a:b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method 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ណាដែលប្រើ 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Final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Primitive data type 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រឺ 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/>
            </a:r>
            <a:br>
              <a:rPr lang="en-US" sz="2200" dirty="0">
                <a:latin typeface="Khmer OS Battambang" pitchFamily="2" charset="0"/>
                <a:cs typeface="Khmer OS Battambang" pitchFamily="2" charset="0"/>
              </a:rPr>
            </a:b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object reference 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នឹងមិន</a:t>
            </a:r>
            <a:br>
              <a:rPr lang="km-KH" sz="2200" dirty="0">
                <a:latin typeface="Khmer OS Battambang" pitchFamily="2" charset="0"/>
                <a:cs typeface="Khmer OS Battambang" pitchFamily="2" charset="0"/>
              </a:rPr>
            </a:b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ប្តូរតំលៃ រឺ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object 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របស់វា </a:t>
            </a:r>
            <a:br>
              <a:rPr lang="km-KH" sz="2200" dirty="0">
                <a:latin typeface="Khmer OS Battambang" pitchFamily="2" charset="0"/>
                <a:cs typeface="Khmer OS Battambang" pitchFamily="2" charset="0"/>
              </a:rPr>
            </a:b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ពេលណាដែលប្រើ 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Final</a:t>
            </a:r>
          </a:p>
          <a:p>
            <a:endParaRPr lang="km-KH" sz="18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4977" y="1724901"/>
            <a:ext cx="6062343" cy="4404544"/>
          </a:xfrm>
          <a:prstGeom prst="rect">
            <a:avLst/>
          </a:prstGeom>
        </p:spPr>
      </p:pic>
      <p:sp>
        <p:nvSpPr>
          <p:cNvPr id="7" name="Title 5"/>
          <p:cNvSpPr>
            <a:spLocks noGrp="1"/>
          </p:cNvSpPr>
          <p:nvPr>
            <p:ph type="title"/>
          </p:nvPr>
        </p:nvSpPr>
        <p:spPr>
          <a:xfrm>
            <a:off x="530279" y="408912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1. Static &amp; Final Keyword (cont.)</a:t>
            </a: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3570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km-KH" smtClean="0"/>
              <a:pPr/>
              <a:t>9</a:t>
            </a:fld>
            <a:endParaRPr lang="km-KH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749197" y="2248413"/>
            <a:ext cx="4716233" cy="4315853"/>
          </a:xfrm>
          <a:solidFill>
            <a:schemeClr val="bg2"/>
          </a:solidFill>
        </p:spPr>
        <p:txBody>
          <a:bodyPr>
            <a:normAutofit/>
          </a:bodyPr>
          <a:lstStyle/>
          <a:p>
            <a:pPr marL="0" indent="0" algn="just">
              <a:spcBef>
                <a:spcPts val="600"/>
              </a:spcBef>
              <a:buNone/>
            </a:pP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Bike{  </a:t>
            </a:r>
          </a:p>
          <a:p>
            <a:pPr marL="0" indent="0" algn="just">
              <a:spcBef>
                <a:spcPts val="6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final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b="1" dirty="0" err="1">
                <a:solidFill>
                  <a:srgbClr val="006699"/>
                </a:solidFill>
                <a:latin typeface="Verdana" panose="020B0604030504040204" pitchFamily="34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speedlimit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=</a:t>
            </a:r>
            <a:r>
              <a:rPr lang="en-US" dirty="0">
                <a:solidFill>
                  <a:srgbClr val="C00000"/>
                </a:solidFill>
                <a:latin typeface="Verdana" panose="020B0604030504040204" pitchFamily="34" charset="0"/>
              </a:rPr>
              <a:t>90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;</a:t>
            </a:r>
            <a:r>
              <a:rPr lang="en-US" dirty="0">
                <a:solidFill>
                  <a:srgbClr val="008200"/>
                </a:solidFill>
                <a:latin typeface="Verdana" panose="020B0604030504040204" pitchFamily="34" charset="0"/>
              </a:rPr>
              <a:t>//final variable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</a:p>
          <a:p>
            <a:pPr marL="0" indent="0" algn="just">
              <a:spcBef>
                <a:spcPts val="6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run(){  </a:t>
            </a:r>
          </a:p>
          <a:p>
            <a:pPr marL="0" indent="0" algn="just">
              <a:spcBef>
                <a:spcPts val="6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speedlimit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=</a:t>
            </a:r>
            <a:r>
              <a:rPr lang="en-US" dirty="0">
                <a:solidFill>
                  <a:srgbClr val="C00000"/>
                </a:solidFill>
                <a:latin typeface="Verdana" panose="020B0604030504040204" pitchFamily="34" charset="0"/>
              </a:rPr>
              <a:t>400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;  </a:t>
            </a:r>
          </a:p>
          <a:p>
            <a:pPr marL="0" indent="0" algn="just">
              <a:spcBef>
                <a:spcPts val="6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}  </a:t>
            </a:r>
          </a:p>
          <a:p>
            <a:pPr marL="0" indent="0" algn="just">
              <a:spcBef>
                <a:spcPts val="6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main(String 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args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[]){  </a:t>
            </a:r>
          </a:p>
          <a:p>
            <a:pPr marL="0" indent="0" algn="just">
              <a:spcBef>
                <a:spcPts val="6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Bike 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obj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=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Bike();  </a:t>
            </a:r>
          </a:p>
          <a:p>
            <a:pPr marL="0" indent="0" algn="just">
              <a:spcBef>
                <a:spcPts val="6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obj.run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();  </a:t>
            </a:r>
          </a:p>
          <a:p>
            <a:pPr marL="0" indent="0" algn="just">
              <a:spcBef>
                <a:spcPts val="6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}  </a:t>
            </a:r>
          </a:p>
          <a:p>
            <a:pPr marL="0" indent="0" algn="just">
              <a:spcBef>
                <a:spcPts val="6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}</a:t>
            </a:r>
            <a:r>
              <a:rPr lang="en-US" dirty="0">
                <a:solidFill>
                  <a:srgbClr val="008200"/>
                </a:solidFill>
                <a:latin typeface="Verdana" panose="020B0604030504040204" pitchFamily="34" charset="0"/>
              </a:rPr>
              <a:t>//end of class</a:t>
            </a:r>
          </a:p>
          <a:p>
            <a:pPr marL="0" indent="0" algn="just">
              <a:spcBef>
                <a:spcPts val="6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</a:p>
          <a:p>
            <a:pPr marL="0" indent="0" algn="just">
              <a:spcBef>
                <a:spcPts val="600"/>
              </a:spcBef>
              <a:buNone/>
            </a:pPr>
            <a:r>
              <a:rPr lang="en-US" dirty="0">
                <a:solidFill>
                  <a:srgbClr val="FF0000"/>
                </a:solidFill>
                <a:latin typeface="Verdana" panose="020B0604030504040204" pitchFamily="34" charset="0"/>
              </a:rPr>
              <a:t>Output:</a:t>
            </a:r>
          </a:p>
          <a:p>
            <a:pPr marL="0" indent="0" algn="just">
              <a:spcBef>
                <a:spcPts val="600"/>
              </a:spcBef>
              <a:buNone/>
            </a:pPr>
            <a:r>
              <a:rPr lang="en-US" dirty="0">
                <a:solidFill>
                  <a:srgbClr val="FF0000"/>
                </a:solidFill>
                <a:latin typeface="Verdana" panose="020B0604030504040204" pitchFamily="34" charset="0"/>
              </a:rPr>
              <a:t>Compile Time Error</a:t>
            </a:r>
          </a:p>
          <a:p>
            <a:pPr marL="0" indent="0">
              <a:spcBef>
                <a:spcPts val="600"/>
              </a:spcBef>
              <a:buNone/>
            </a:pPr>
            <a:endParaRPr lang="km-KH" dirty="0"/>
          </a:p>
        </p:txBody>
      </p:sp>
      <p:sp>
        <p:nvSpPr>
          <p:cNvPr id="6" name="Rectangle 5"/>
          <p:cNvSpPr/>
          <p:nvPr/>
        </p:nvSpPr>
        <p:spPr>
          <a:xfrm>
            <a:off x="1529313" y="1494044"/>
            <a:ext cx="26857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dirty="0">
                <a:solidFill>
                  <a:srgbClr val="610B4B"/>
                </a:solidFill>
                <a:latin typeface="tahoma" panose="020B0604030504040204" pitchFamily="34" charset="0"/>
              </a:rPr>
              <a:t>Example of final variable</a:t>
            </a:r>
            <a:endParaRPr lang="en-US" b="0" i="0" dirty="0">
              <a:solidFill>
                <a:srgbClr val="610B4B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6389490" y="2280041"/>
            <a:ext cx="5328107" cy="4315853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05740" indent="-205740" algn="l" defTabSz="685800" rtl="0" eaLnBrk="1" latinLnBrk="0" hangingPunct="1">
              <a:spcBef>
                <a:spcPts val="16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5770" indent="-205740" algn="l" defTabSz="685800" rtl="0" eaLnBrk="1" latinLnBrk="0" hangingPunct="1">
              <a:spcBef>
                <a:spcPts val="1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51510" indent="-171450" algn="l" defTabSz="685800" rtl="0" eaLnBrk="1" latinLnBrk="0" hangingPunct="1">
              <a:spcBef>
                <a:spcPts val="9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91540" indent="-171450" algn="l" defTabSz="685800" rtl="0" eaLnBrk="1" latinLnBrk="0" hangingPunct="1">
              <a:spcBef>
                <a:spcPts val="7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62990" indent="-171450" algn="l" defTabSz="6858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3444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0589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7734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4879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spcBef>
                <a:spcPts val="600"/>
              </a:spcBef>
              <a:buNone/>
            </a:pP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Bike{  </a:t>
            </a:r>
          </a:p>
          <a:p>
            <a:pPr marL="0" indent="0" algn="just">
              <a:spcBef>
                <a:spcPts val="6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final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run(){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System.out.println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Verdana" panose="020B0604030504040204" pitchFamily="34" charset="0"/>
              </a:rPr>
              <a:t>"running"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);}  </a:t>
            </a:r>
          </a:p>
          <a:p>
            <a:pPr marL="0" indent="0" algn="just">
              <a:spcBef>
                <a:spcPts val="6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}  </a:t>
            </a:r>
            <a:r>
              <a:rPr lang="en-US" dirty="0">
                <a:solidFill>
                  <a:srgbClr val="008200"/>
                </a:solidFill>
                <a:latin typeface="Verdana" panose="020B0604030504040204" pitchFamily="34" charset="0"/>
              </a:rPr>
              <a:t>//final method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</a:p>
          <a:p>
            <a:pPr marL="0" indent="0" algn="just">
              <a:spcBef>
                <a:spcPts val="6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   </a:t>
            </a:r>
          </a:p>
          <a:p>
            <a:pPr marL="0" indent="0" algn="just">
              <a:spcBef>
                <a:spcPts val="600"/>
              </a:spcBef>
              <a:buNone/>
            </a:pP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Honda 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extends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Bike{  </a:t>
            </a:r>
          </a:p>
          <a:p>
            <a:pPr marL="0" indent="0" algn="just">
              <a:spcBef>
                <a:spcPts val="6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 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run(){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System.out.println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Verdana" panose="020B0604030504040204" pitchFamily="34" charset="0"/>
              </a:rPr>
              <a:t>"running safely with 100kmph"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);}  </a:t>
            </a:r>
          </a:p>
          <a:p>
            <a:pPr marL="0" indent="0" algn="just">
              <a:spcBef>
                <a:spcPts val="6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   </a:t>
            </a:r>
          </a:p>
          <a:p>
            <a:pPr marL="0" indent="0" algn="just">
              <a:spcBef>
                <a:spcPts val="6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 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main(String 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args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[]){  </a:t>
            </a:r>
          </a:p>
          <a:p>
            <a:pPr marL="0" indent="0" algn="just">
              <a:spcBef>
                <a:spcPts val="6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 Honda 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honda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= 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Honda();  </a:t>
            </a:r>
          </a:p>
          <a:p>
            <a:pPr marL="0" indent="0" algn="just">
              <a:spcBef>
                <a:spcPts val="6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 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honda.run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();  </a:t>
            </a:r>
          </a:p>
          <a:p>
            <a:pPr marL="0" indent="0" algn="just">
              <a:spcBef>
                <a:spcPts val="6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 }  </a:t>
            </a:r>
          </a:p>
          <a:p>
            <a:pPr marL="0" indent="0" algn="just">
              <a:spcBef>
                <a:spcPts val="6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} </a:t>
            </a:r>
            <a:r>
              <a:rPr lang="en-US" dirty="0">
                <a:solidFill>
                  <a:srgbClr val="008200"/>
                </a:solidFill>
                <a:latin typeface="Verdana" panose="020B0604030504040204" pitchFamily="34" charset="0"/>
              </a:rPr>
              <a:t>//end of class</a:t>
            </a:r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indent="0" algn="just">
              <a:spcBef>
                <a:spcPts val="6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</a:p>
          <a:p>
            <a:pPr marL="0" indent="0" algn="just">
              <a:spcBef>
                <a:spcPts val="600"/>
              </a:spcBef>
              <a:buNone/>
            </a:pPr>
            <a:r>
              <a:rPr lang="en-US" dirty="0">
                <a:solidFill>
                  <a:srgbClr val="FF0000"/>
                </a:solidFill>
                <a:latin typeface="Verdana" panose="020B0604030504040204" pitchFamily="34" charset="0"/>
              </a:rPr>
              <a:t>Output:</a:t>
            </a:r>
          </a:p>
          <a:p>
            <a:pPr marL="0" indent="0" algn="just">
              <a:spcBef>
                <a:spcPts val="600"/>
              </a:spcBef>
              <a:buNone/>
            </a:pPr>
            <a:r>
              <a:rPr lang="en-US" dirty="0">
                <a:solidFill>
                  <a:srgbClr val="FF0000"/>
                </a:solidFill>
                <a:latin typeface="Verdana" panose="020B0604030504040204" pitchFamily="34" charset="0"/>
              </a:rPr>
              <a:t>Compile Time Error</a:t>
            </a:r>
          </a:p>
        </p:txBody>
      </p:sp>
      <p:sp>
        <p:nvSpPr>
          <p:cNvPr id="9" name="Rectangle 8"/>
          <p:cNvSpPr/>
          <p:nvPr/>
        </p:nvSpPr>
        <p:spPr>
          <a:xfrm>
            <a:off x="7772739" y="1432243"/>
            <a:ext cx="2666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dirty="0">
                <a:solidFill>
                  <a:srgbClr val="610B4B"/>
                </a:solidFill>
                <a:latin typeface="tahoma" panose="020B0604030504040204" pitchFamily="34" charset="0"/>
              </a:rPr>
              <a:t>Example of final method</a:t>
            </a:r>
            <a:endParaRPr lang="en-US" b="0" i="0" dirty="0">
              <a:solidFill>
                <a:srgbClr val="610B4B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441742" y="1863376"/>
            <a:ext cx="532810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If you make any method as final, you cannot override it.</a:t>
            </a:r>
            <a:endParaRPr lang="km-KH" sz="1400" dirty="0"/>
          </a:p>
        </p:txBody>
      </p:sp>
      <p:sp>
        <p:nvSpPr>
          <p:cNvPr id="11" name="Rectangle 10"/>
          <p:cNvSpPr/>
          <p:nvPr/>
        </p:nvSpPr>
        <p:spPr>
          <a:xfrm>
            <a:off x="514063" y="1901612"/>
            <a:ext cx="4716233" cy="3141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If you make any variable as final, you change it.</a:t>
            </a:r>
            <a:endParaRPr lang="km-KH" sz="1400" dirty="0"/>
          </a:p>
        </p:txBody>
      </p:sp>
      <p:sp>
        <p:nvSpPr>
          <p:cNvPr id="12" name="Title 5"/>
          <p:cNvSpPr>
            <a:spLocks noGrp="1"/>
          </p:cNvSpPr>
          <p:nvPr>
            <p:ph type="title"/>
          </p:nvPr>
        </p:nvSpPr>
        <p:spPr>
          <a:xfrm>
            <a:off x="530279" y="408912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1. Static &amp; Final Keyword (cont.)</a:t>
            </a: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2633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S102922647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TS102922647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TS102922647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2993B34-2A1E-4D69-B46F-FD7F62543E3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657</Words>
  <Application>Microsoft Office PowerPoint</Application>
  <PresentationFormat>Widescreen</PresentationFormat>
  <Paragraphs>287</Paragraphs>
  <Slides>24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24</vt:i4>
      </vt:variant>
    </vt:vector>
  </HeadingPairs>
  <TitlesOfParts>
    <vt:vector size="40" baseType="lpstr">
      <vt:lpstr>Battambang</vt:lpstr>
      <vt:lpstr>erdana</vt:lpstr>
      <vt:lpstr>Microsoft YaHei UI</vt:lpstr>
      <vt:lpstr>Arial</vt:lpstr>
      <vt:lpstr>Calibri</vt:lpstr>
      <vt:lpstr>Courier New</vt:lpstr>
      <vt:lpstr>DaunPenh</vt:lpstr>
      <vt:lpstr>Khmer OS Battambang</vt:lpstr>
      <vt:lpstr>Khmer OS Muol Light</vt:lpstr>
      <vt:lpstr>tahoma</vt:lpstr>
      <vt:lpstr>verdana</vt:lpstr>
      <vt:lpstr>verdana</vt:lpstr>
      <vt:lpstr>Wingdings</vt:lpstr>
      <vt:lpstr>TS102922647</vt:lpstr>
      <vt:lpstr>1_TS102922647</vt:lpstr>
      <vt:lpstr>2_TS102922647</vt:lpstr>
      <vt:lpstr>PowerPoint Presentation</vt:lpstr>
      <vt:lpstr>ថ្នាក់ សៀមរាប</vt:lpstr>
      <vt:lpstr>មាតិកា</vt:lpstr>
      <vt:lpstr> 1. Static &amp; Final Keyword (cont.) </vt:lpstr>
      <vt:lpstr> 1. Static &amp; Final Keyword (cont.) </vt:lpstr>
      <vt:lpstr> 1. Static &amp; Final Keyword (cont.) </vt:lpstr>
      <vt:lpstr> 1. Static &amp; Final Keyword (cont.) </vt:lpstr>
      <vt:lpstr> 1. Static &amp; Final Keyword (cont.) </vt:lpstr>
      <vt:lpstr> 1. Static &amp; Final Keyword (cont.) </vt:lpstr>
      <vt:lpstr> 1. Static &amp; Final Keyword (cont.) </vt:lpstr>
      <vt:lpstr> 1. Static &amp; Final Keyword (cont.) </vt:lpstr>
      <vt:lpstr> 2.Static Inner Class  </vt:lpstr>
      <vt:lpstr> 2. Static Inner Class (cont.) </vt:lpstr>
      <vt:lpstr> 2. Static Inner Class (cont.) </vt:lpstr>
      <vt:lpstr> 3. Inner Class (Non-Static Nested Class) </vt:lpstr>
      <vt:lpstr> 3. Inner Class (Non-Static Nested Class) (cont.) </vt:lpstr>
      <vt:lpstr> 3. Inner Class (Non-Static Nested Class) (cont.) </vt:lpstr>
      <vt:lpstr> 3. Inner Class (Non-Static Nested Class) (cont.) </vt:lpstr>
      <vt:lpstr> 3. Inner Class (Non-Static Nested Class) (cont.) </vt:lpstr>
      <vt:lpstr> 3. Inner Class (Non-Static Nested Class) (cont.) </vt:lpstr>
      <vt:lpstr> 3. Inner Class (Non-Static Nested Class) (cont.) </vt:lpstr>
      <vt:lpstr>Anonymous Inner Class</vt:lpstr>
      <vt:lpstr> 8. ប្រភពឯកសារ 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2013-07-06T07:41:15Z</dcterms:created>
  <dcterms:modified xsi:type="dcterms:W3CDTF">2016-04-25T03:15:29Z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TC029226479991</vt:lpwstr>
  </property>
</Properties>
</file>