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29"/>
  </p:notesMasterIdLst>
  <p:handoutMasterIdLst>
    <p:handoutMasterId r:id="rId30"/>
  </p:handoutMasterIdLst>
  <p:sldIdLst>
    <p:sldId id="503" r:id="rId3"/>
    <p:sldId id="505" r:id="rId4"/>
    <p:sldId id="426" r:id="rId5"/>
    <p:sldId id="558" r:id="rId6"/>
    <p:sldId id="541" r:id="rId7"/>
    <p:sldId id="542" r:id="rId8"/>
    <p:sldId id="543" r:id="rId9"/>
    <p:sldId id="544" r:id="rId10"/>
    <p:sldId id="545" r:id="rId11"/>
    <p:sldId id="546" r:id="rId12"/>
    <p:sldId id="552" r:id="rId13"/>
    <p:sldId id="547" r:id="rId14"/>
    <p:sldId id="548" r:id="rId15"/>
    <p:sldId id="549" r:id="rId16"/>
    <p:sldId id="550" r:id="rId17"/>
    <p:sldId id="551" r:id="rId18"/>
    <p:sldId id="540" r:id="rId19"/>
    <p:sldId id="528" r:id="rId20"/>
    <p:sldId id="553" r:id="rId21"/>
    <p:sldId id="554" r:id="rId22"/>
    <p:sldId id="555" r:id="rId23"/>
    <p:sldId id="529" r:id="rId24"/>
    <p:sldId id="556" r:id="rId25"/>
    <p:sldId id="557" r:id="rId26"/>
    <p:sldId id="518" r:id="rId27"/>
    <p:sldId id="42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003399"/>
    <a:srgbClr val="552B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7842" autoAdjust="0"/>
  </p:normalViewPr>
  <p:slideViewPr>
    <p:cSldViewPr snapToGrid="0">
      <p:cViewPr varScale="1">
        <p:scale>
          <a:sx n="88" d="100"/>
          <a:sy n="88" d="100"/>
        </p:scale>
        <p:origin x="666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25-Apr-16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25-Apr-16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90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42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17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25-Apr-16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25-Apr-16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25-Apr-16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25-Apr-16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25-Apr-16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25-Apr-16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25-Apr-16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25-Apr-16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25-Apr-16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tpoint.com/static-keyword-in-java" TargetMode="External"/><Relationship Id="rId2" Type="http://schemas.openxmlformats.org/officeDocument/2006/relationships/hyperlink" Target="http://www.javatpoint.com/final-keyword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ocs.oracle.com/javase/tutorial/java/javaOO/localclasses.html" TargetMode="External"/><Relationship Id="rId4" Type="http://schemas.openxmlformats.org/officeDocument/2006/relationships/hyperlink" Target="http://www.tutorialspoint.com/java/java_innerclasses.htm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8">
        <p:fade/>
      </p:transition>
    </mc:Choice>
    <mc:Fallback xmlns="">
      <p:transition spd="med" advTm="1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មិនអាចប្រើប្រាស់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non static member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ឬក៏​ ហៅ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non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</a:t>
            </a:r>
            <a:r>
              <a:rPr lang="en-US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ដោយផ្ទាល់បាន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ទេ</a:t>
            </a:r>
            <a:endParaRPr lang="km-KH" sz="3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this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and supper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មិនអាចប្រើនៅក្នុង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block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បានទេ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km-KH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20040" lvl="1" indent="0">
              <a:lnSpc>
                <a:spcPct val="120000"/>
              </a:lnSpc>
              <a:buNone/>
            </a:pPr>
            <a:endParaRPr lang="km-KH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20000"/>
              </a:lnSpc>
            </a:pPr>
            <a:endParaRPr lang="km-KH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</a:t>
            </a:r>
            <a:endParaRPr lang="km-KH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879" y="3667087"/>
            <a:ext cx="7598007" cy="255001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១</a:t>
            </a:r>
            <a:r>
              <a:rPr lang="en-US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.</a:t>
            </a:r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១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ស្វែងយល់អំពី</a:t>
            </a:r>
            <a:r>
              <a:rPr lang="en-US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Static </a:t>
            </a:r>
            <a:r>
              <a:rPr lang="en-US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Keyword</a:t>
            </a:r>
            <a:endParaRPr lang="en-US" sz="28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16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ហេតុអ្វីបាន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main method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static?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ពីព្រោះ​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មិនមែនជាអ្នកទៅហៅ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method 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ប្រសិនបើវាមិនជា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static method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JVM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នឹងបង្កើ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មុនបន្ទាប់មកបានវាទៅហៅ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main method()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ដែលនឹងបង្ករអោយមាន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error</a:t>
            </a:r>
            <a:endParaRPr lang="km-KH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១</a:t>
            </a:r>
            <a:r>
              <a:rPr lang="en-US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.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១ </a:t>
            </a:r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ស្វែងយល់អំពី</a:t>
            </a:r>
            <a:r>
              <a:rPr lang="en-US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Static </a:t>
            </a:r>
            <a:r>
              <a:rPr lang="en-US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Keyword</a:t>
            </a:r>
            <a:endParaRPr lang="en-US" sz="28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00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lvl="1" indent="0">
              <a:lnSpc>
                <a:spcPct val="120000"/>
              </a:lnSpc>
              <a:spcBef>
                <a:spcPts val="1650"/>
              </a:spcBef>
              <a:buNone/>
            </a:pPr>
            <a:r>
              <a:rPr lang="km-KH" sz="2800" u="sng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៤</a:t>
            </a:r>
            <a:r>
              <a:rPr lang="en-US" sz="2800" u="sng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km-KH" sz="2800" u="sng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800" u="sng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800" u="sng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</a:t>
            </a:r>
            <a:r>
              <a:rPr lang="en-US" sz="2800" u="sng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Block</a:t>
            </a:r>
            <a:r>
              <a:rPr lang="en-US" sz="2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</a:t>
            </a:r>
            <a:r>
              <a:rPr lang="en-US" sz="2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block </a:t>
            </a:r>
            <a:r>
              <a:rPr lang="km-KH" sz="2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</a:t>
            </a:r>
            <a:r>
              <a:rPr lang="en-US" sz="2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initialize static data member (not non static)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m-KH" sz="2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</a:t>
            </a:r>
            <a:r>
              <a:rPr lang="en-US" sz="2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loading static block</a:t>
            </a:r>
            <a:r>
              <a:rPr lang="km-KH" sz="2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</a:t>
            </a:r>
            <a:r>
              <a:rPr lang="en-US" sz="2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execute</a:t>
            </a:r>
            <a:r>
              <a:rPr lang="km-KH" sz="2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មុន</a:t>
            </a:r>
            <a:r>
              <a:rPr lang="en-US" sz="2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main method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block </a:t>
            </a:r>
            <a:r>
              <a:rPr lang="km-KH" sz="2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កអាច</a:t>
            </a:r>
            <a:r>
              <a:rPr lang="en-US" sz="2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execute program </a:t>
            </a:r>
            <a:r>
              <a:rPr lang="km-KH" sz="2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បានដោយមិនត្រូវការ</a:t>
            </a:r>
            <a:r>
              <a:rPr lang="en-US" sz="2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main method </a:t>
            </a:r>
            <a:r>
              <a:rPr lang="km-KH" sz="2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បានផងដែរ</a:t>
            </a:r>
            <a:r>
              <a:rPr lang="en-US" sz="2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(​</a:t>
            </a:r>
            <a:r>
              <a:rPr lang="en-US" sz="2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JDK1.7 below)</a:t>
            </a:r>
          </a:p>
          <a:p>
            <a:pPr>
              <a:lnSpc>
                <a:spcPct val="120000"/>
              </a:lnSpc>
            </a:pPr>
            <a:endParaRPr lang="km-KH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20040" lvl="1" indent="0">
              <a:lnSpc>
                <a:spcPct val="120000"/>
              </a:lnSpc>
              <a:buNone/>
            </a:pPr>
            <a:endParaRPr lang="km-KH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20000"/>
              </a:lnSpc>
            </a:pPr>
            <a:endParaRPr lang="km-KH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</a:t>
            </a:r>
            <a:endParaRPr lang="km-KH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86" y="4305398"/>
            <a:ext cx="8851914" cy="19725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635" y="4515502"/>
            <a:ext cx="6761432" cy="7761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១</a:t>
            </a:r>
            <a:r>
              <a:rPr lang="en-US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.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១​ ស្វែង</a:t>
            </a:r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យល់អំពី</a:t>
            </a:r>
            <a:r>
              <a:rPr lang="en-US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Static &amp; Final Keyword</a:t>
            </a:r>
            <a:endParaRPr lang="en-US" sz="28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24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839287"/>
            <a:ext cx="11020927" cy="4312251"/>
          </a:xfrm>
        </p:spPr>
        <p:txBody>
          <a:bodyPr>
            <a:normAutofit fontScale="55000" lnSpcReduction="20000"/>
          </a:bodyPr>
          <a:lstStyle/>
          <a:p>
            <a:pPr marL="0" lvl="1" indent="0">
              <a:lnSpc>
                <a:spcPct val="120000"/>
              </a:lnSpc>
              <a:spcBef>
                <a:spcPts val="1650"/>
              </a:spcBef>
              <a:buNone/>
            </a:pPr>
            <a:r>
              <a:rPr lang="km-KH" sz="4400" u="sng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r>
              <a:rPr lang="en-US" sz="4400" u="sng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km-KH" sz="4400" u="sng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4400" u="sng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4400" u="sng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Final Keyword</a:t>
            </a:r>
            <a:r>
              <a:rPr lang="en-US" sz="4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4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4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Final </a:t>
            </a:r>
            <a:r>
              <a:rPr lang="en-US" sz="4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 </a:t>
            </a:r>
            <a:r>
              <a:rPr lang="km-KH" sz="4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ប្រើសម្រាប់កំណត់</a:t>
            </a:r>
            <a:r>
              <a:rPr lang="km-KH" sz="4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ដែននៃ</a:t>
            </a:r>
            <a:r>
              <a:rPr lang="km-KH" sz="4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ការប្រើប្រាស់របស់</a:t>
            </a:r>
            <a:r>
              <a:rPr lang="en-US" sz="4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User</a:t>
            </a:r>
            <a:endParaRPr lang="km-KH" sz="4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4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Final keyword </a:t>
            </a:r>
            <a:r>
              <a:rPr lang="km-KH" sz="4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អាចជា​៖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4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4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4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endParaRPr lang="km-KH" sz="4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20040" lvl="1" indent="0">
              <a:lnSpc>
                <a:spcPct val="120000"/>
              </a:lnSpc>
              <a:buNone/>
            </a:pPr>
            <a:endParaRPr lang="km-KH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20000"/>
              </a:lnSpc>
            </a:pPr>
            <a:endParaRPr lang="km-KH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</a:t>
            </a:r>
            <a:endParaRPr lang="km-KH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១</a:t>
            </a:r>
            <a:r>
              <a:rPr lang="en-US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.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២ </a:t>
            </a:r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ស្វែងយល់អំពី</a:t>
            </a:r>
            <a:r>
              <a:rPr lang="en-US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en-US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Final </a:t>
            </a:r>
            <a:r>
              <a:rPr lang="en-US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Keyword</a:t>
            </a:r>
            <a:endParaRPr lang="en-US" sz="28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10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ប្រសិនយើងប្រើប្រាស់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 final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ទៅលើ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នោះវានឹងមិនអាចកែប្រែតម្លៃបានទេ នាំអោយគេហៅវាថាជា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constant</a:t>
            </a:r>
          </a:p>
          <a:p>
            <a:pPr>
              <a:lnSpc>
                <a:spcPct val="120000"/>
              </a:lnSpc>
            </a:pPr>
            <a:endParaRPr lang="km-KH" sz="2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20040" lvl="1" indent="0">
              <a:lnSpc>
                <a:spcPct val="120000"/>
              </a:lnSpc>
              <a:buNone/>
            </a:pPr>
            <a:endParaRPr lang="km-KH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20000"/>
              </a:lnSpc>
            </a:pPr>
            <a:endParaRPr lang="km-KH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</a:t>
            </a:r>
            <a:endParaRPr lang="km-KH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១</a:t>
            </a:r>
            <a:r>
              <a:rPr lang="en-US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.</a:t>
            </a:r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២ ស្វែងយល់អំពី</a:t>
            </a:r>
            <a:r>
              <a:rPr lang="en-US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Final Keyword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​</a:t>
            </a:r>
            <a:endParaRPr lang="en-US" sz="28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931" y="3773712"/>
            <a:ext cx="6827246" cy="17536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9608238" y="340438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8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40030" lvl="1" indent="0">
              <a:lnSpc>
                <a:spcPct val="120000"/>
              </a:lnSpc>
              <a:buNone/>
            </a:pPr>
            <a:r>
              <a:rPr lang="km-KH" sz="2400" u="sng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</a:t>
            </a:r>
            <a:r>
              <a:rPr lang="en-US" sz="2400" u="sng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km-KH" sz="2400" u="sng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400" u="sng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u="sng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Final Method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km-KH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ពេលយើងប្រើប្រាស់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 final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ទៅលើ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នោះវានឹងមិនអាចមានការ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overriding method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កើតឡើងនោះទេ</a:t>
            </a:r>
          </a:p>
          <a:p>
            <a:pPr marL="320040" lvl="1" indent="0">
              <a:lnSpc>
                <a:spcPct val="120000"/>
              </a:lnSpc>
              <a:buNone/>
            </a:pPr>
            <a:endParaRPr lang="km-KH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20000"/>
              </a:lnSpc>
            </a:pPr>
            <a:endParaRPr lang="km-KH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</a:t>
            </a:r>
            <a:endParaRPr lang="km-KH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១</a:t>
            </a:r>
            <a:r>
              <a:rPr lang="en-US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.</a:t>
            </a:r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២ ស្វែងយល់អំពី</a:t>
            </a:r>
            <a:r>
              <a:rPr lang="en-US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Final Keyword</a:t>
            </a:r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​</a:t>
            </a:r>
            <a:r>
              <a:rPr lang="en-US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endParaRPr lang="en-US" sz="28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819" y="3545508"/>
            <a:ext cx="5702104" cy="298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1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40030" lvl="1" indent="0">
              <a:lnSpc>
                <a:spcPct val="120000"/>
              </a:lnSpc>
              <a:buNone/>
            </a:pPr>
            <a:r>
              <a:rPr lang="km-KH" sz="2400" u="sng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៣</a:t>
            </a:r>
            <a:r>
              <a:rPr lang="en-US" sz="2400" u="sng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km-KH" sz="2400" u="sng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400" u="sng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Final </a:t>
            </a:r>
            <a:r>
              <a:rPr lang="en-US" sz="2400" u="sng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km-KH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ពេលយើងប្រើប្រាស់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 final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ទៅលើ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នោះវានឹងមិនអាចមានការ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inheritance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កើតឡើងបានទេ</a:t>
            </a:r>
          </a:p>
          <a:p>
            <a:pPr marL="320040" lvl="1" indent="0">
              <a:lnSpc>
                <a:spcPct val="120000"/>
              </a:lnSpc>
              <a:buNone/>
            </a:pPr>
            <a:endParaRPr lang="km-KH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20000"/>
              </a:lnSpc>
            </a:pPr>
            <a:endParaRPr lang="km-KH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</a:t>
            </a:r>
            <a:endParaRPr lang="km-KH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១</a:t>
            </a:r>
            <a:r>
              <a:rPr lang="en-US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.</a:t>
            </a:r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២ ស្វែងយល់អំពី</a:t>
            </a:r>
            <a:r>
              <a:rPr lang="en-US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Final Keyword</a:t>
            </a:r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​</a:t>
            </a:r>
            <a:r>
              <a:rPr lang="en-US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endParaRPr lang="en-US" sz="28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864" y="3568058"/>
            <a:ext cx="5809106" cy="239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4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2" y="1771047"/>
            <a:ext cx="11155680" cy="457200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Local inner Class </a:t>
            </a:r>
            <a:r>
              <a:rPr lang="km-KH" sz="24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គឺជា​​ </a:t>
            </a:r>
            <a:r>
              <a:rPr lang="en-US" sz="24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class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​ដែលត្រូវបានបង្កើតឡើងនៅក្នុង​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method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 នៃ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class</a:t>
            </a:r>
          </a:p>
          <a:p>
            <a:pPr marL="240030" lvl="1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 ណាមួយ។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​​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ប្រសិនបើយើងចង់ហៅ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method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s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ណាមួយរបស់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local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inner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យើងត្រូវបង្កើត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object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 ​នៃ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class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​ នោះនៅក្នុង​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method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km-KH" sz="2250" dirty="0" smtClean="0"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buNone/>
            </a:pPr>
            <a:r>
              <a:rPr lang="km-KH" sz="2400" u="sng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សំគាល់៖</a:t>
            </a:r>
          </a:p>
          <a:p>
            <a:pPr lvl="1"/>
            <a:r>
              <a:rPr lang="km-KH" sz="2400" u="sng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​​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L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ocal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inner class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មិនអាចហៅប្រើនៅក្រៅ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method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 lvl="1"/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Local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inner class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មិន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អាច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access non-final local variable(&lt; JDK 1.7).</a:t>
            </a:r>
            <a:endParaRPr lang="en-US" sz="2400" u="sng" dirty="0">
              <a:solidFill>
                <a:srgbClr val="FF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5" name="Title 5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ស្វែងយល់អំពី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Local Inner Class</a:t>
            </a:r>
            <a:endParaRPr lang="en-US" sz="28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69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3" indent="0">
              <a:spcBef>
                <a:spcPts val="1650"/>
              </a:spcBef>
              <a:buNone/>
            </a:pPr>
            <a:r>
              <a:rPr lang="km-KH" sz="2400" u="sng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ឧទាហរណ៍៖</a:t>
            </a:r>
            <a:endParaRPr lang="en-US" sz="2400" u="sng" dirty="0">
              <a:solidFill>
                <a:srgbClr val="FF0000"/>
              </a:solidFill>
              <a:latin typeface="Khmer OS Battambang" pitchFamily="2" charset="0"/>
              <a:cs typeface="Khmer OS Battambang" pitchFamily="2" charset="0"/>
            </a:endParaRPr>
          </a:p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842" y="2207219"/>
            <a:ext cx="6298758" cy="4156214"/>
          </a:xfrm>
          <a:prstGeom prst="rect">
            <a:avLst/>
          </a:prstGeom>
        </p:spPr>
      </p:pic>
      <p:sp>
        <p:nvSpPr>
          <p:cNvPr id="7" name="Title 5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ស្វែងយល់អំពី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Local Inner Class</a:t>
            </a:r>
            <a:endParaRPr lang="en-US" sz="28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7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88975" y="1832842"/>
            <a:ext cx="11020927" cy="5366352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Static Nested Class </a:t>
            </a:r>
            <a:r>
              <a:rPr lang="km-KH" sz="24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ជាអ្វី?</a:t>
            </a:r>
          </a:p>
          <a:p>
            <a:pPr marL="672227" lvl="1" indent="-178594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Static Inner Clas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s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ឬ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Static Nested Class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ជា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ដែលស្ថិតនៅក្នុង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ផ្សេងទៀត ហើយវាផ្ដើមដោយ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Keyword Static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493633" lvl="1" indent="0">
              <a:buNone/>
            </a:pP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493633" lvl="1" indent="0">
              <a:buNone/>
            </a:pP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0395" y="4016102"/>
            <a:ext cx="3914681" cy="2387002"/>
          </a:xfrm>
          <a:prstGeom prst="rect">
            <a:avLst/>
          </a:prstGeom>
          <a:solidFill>
            <a:srgbClr val="6600CC"/>
          </a:solidFill>
          <a:ln w="38100">
            <a:solidFill>
              <a:schemeClr val="tx1"/>
            </a:solidFill>
          </a:ln>
        </p:spPr>
      </p:pic>
      <p:sp>
        <p:nvSpPr>
          <p:cNvPr id="8" name="Title 5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m-KH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៣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ស្វែងយល់អំពី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Static Inner Class</a:t>
            </a:r>
            <a:endParaRPr lang="en-US" sz="28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2381" y="3545783"/>
            <a:ext cx="2078706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457200" lvl="8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Syntax </a:t>
            </a:r>
            <a:r>
              <a:rPr lang="en-US" sz="2400" b="1" dirty="0" smtClean="0">
                <a:latin typeface="Khmer OS Battambang" pitchFamily="2" charset="0"/>
                <a:cs typeface="Khmer OS Battambang" pitchFamily="2" charset="0"/>
              </a:rPr>
              <a:t>:</a:t>
            </a:r>
            <a:endParaRPr lang="en-US" sz="2400" b="1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14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ភ្នំពេញ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4847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Nested Class</a:t>
            </a:r>
            <a:endParaRPr lang="km-KH" sz="3000" b="1" dirty="0" smtClean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3930007"/>
            <a:ext cx="3163505" cy="196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កញ្ញា</a:t>
            </a:r>
            <a:r>
              <a:rPr lang="en-US" sz="165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ខែម សុវត្ដី</a:t>
            </a:r>
            <a:r>
              <a:rPr lang="en-US" sz="1650" dirty="0">
                <a:latin typeface="Khmer OS Battambang" pitchFamily="2" charset="0"/>
                <a:cs typeface="Khmer OS Battambang" pitchFamily="2" charset="0"/>
              </a:rPr>
              <a:t> </a:t>
            </a:r>
            <a:endParaRPr lang="ca-ES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ទន់​​ សុខលី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ហេង សំណាង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សួស​ វិសាល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 លោក​ ស៊្រុន វណ្ណារ៉ា</a:t>
            </a: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96503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Static Nested Class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ត្រូវបានប្រើដើម្បីអ្វី?</a:t>
            </a:r>
          </a:p>
          <a:p>
            <a:pPr marL="836533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Static Nested Class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 ​មិនអាចប្រើ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Keyword this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 សម្រាប់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Access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​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Method/Field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របស់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Outer Class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 បានទេ។ វាសម្រាប់តែ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Access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​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Static Method/Static Field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របស់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Outer Class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 ប៉ុណ្ណោះ។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Title 5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m-KH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៣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ស្វែងយល់អំពី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Static Inner Class</a:t>
            </a:r>
            <a:endParaRPr lang="en-US" sz="28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00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៣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km-KH" sz="30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ស្វែងយល់អំពី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Static Inner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(បន្ត)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Static Nested Class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ត្រូវបានប្រើយ៉ាងដូចម្ដេច?</a:t>
            </a:r>
          </a:p>
          <a:p>
            <a:pPr marL="836533" lvl="1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Nested Class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Access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ដោយឈ្មោះ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ខាងក្រៅរបស់វា។</a:t>
            </a:r>
          </a:p>
          <a:p>
            <a:pPr marL="253603" indent="0">
              <a:buNone/>
            </a:pP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53603" indent="0"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836533" lvl="1" indent="-342900">
              <a:buFont typeface="Wingdings" panose="05000000000000000000" pitchFamily="2" charset="2"/>
              <a:buChar char="§"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វាត្រូវបានបង្កើត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Instant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ដូចខាងក្រោម</a:t>
            </a:r>
          </a:p>
          <a:p>
            <a:pPr marL="253603" indent="0"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897" y="2832100"/>
            <a:ext cx="5348803" cy="8099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5596" y="4790886"/>
            <a:ext cx="7564816" cy="108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4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437514" y="163773"/>
            <a:ext cx="10174678" cy="953129"/>
          </a:xfrm>
        </p:spPr>
        <p:txBody>
          <a:bodyPr>
            <a:no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៤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ស្វែងយល់ពី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Anonymous inner class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 vert="horz" lIns="91440" tIns="45720" rIns="91440" bIns="45720" rtlCol="0"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Anonymous inner class 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គឺជា</a:t>
            </a: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class 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ដែលអត់មានឈ្មោះ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ហើយប្រើដើម្បីអោយ៖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Code 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ខ្លី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អាចអោ</a:t>
            </a:r>
            <a:r>
              <a:rPr lang="km-KH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យយើង</a:t>
            </a: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declare 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និង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instantiate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/>
              <a:t>class 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នៅពេលតែមួយ</a:t>
            </a:r>
            <a:endParaRPr lang="en-US" sz="2400" dirty="0" smtClean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អាច </a:t>
            </a: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override method 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របស់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class 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​​​​​​​​​​​​​​​ឫ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interface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​ ដោយមិនចាំបាច់បង្កើត 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class</a:t>
            </a:r>
            <a:r>
              <a:rPr lang="km-KH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ថ្មី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Java </a:t>
            </a:r>
            <a:r>
              <a:rPr lang="en-US" sz="24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Anonymous inner class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​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: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អាចបង្កើតបានពីររបៀប ៖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(abstract </a:t>
            </a: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/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concrete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)</a:t>
            </a:r>
            <a:endParaRPr lang="en-US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Interface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km-KH" sz="2400" dirty="0" smtClean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buNone/>
            </a:pPr>
            <a:endParaRPr lang="km-KH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07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437514" y="163773"/>
            <a:ext cx="10174678" cy="953129"/>
          </a:xfrm>
        </p:spPr>
        <p:txBody>
          <a:bodyPr>
            <a:noAutofit/>
          </a:bodyPr>
          <a:lstStyle/>
          <a:p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៤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ស្វែងយល់ពី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Anonymous inner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(បន្ត)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km-KH" sz="24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បង្កើត </a:t>
            </a:r>
            <a:r>
              <a:rPr lang="en-US" sz="24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Anonymous inner class 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: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តាមរយៈ</a:t>
            </a: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abstract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class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Khmer OS Battambang" pitchFamily="2" charset="0"/>
              <a:cs typeface="Khmer OS Battambang" pitchFamily="2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ឧទាហរណ៍៖</a:t>
            </a:r>
          </a:p>
          <a:p>
            <a:pPr marL="240030" lvl="1" indent="0">
              <a:buNone/>
            </a:pPr>
            <a:endParaRPr lang="km-KH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188" y="2301891"/>
            <a:ext cx="3861583" cy="8618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894" y="3163751"/>
            <a:ext cx="6725920" cy="29195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63926" y="5621634"/>
            <a:ext cx="2905860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Output : </a:t>
            </a:r>
            <a:r>
              <a:rPr lang="en-US" sz="2400" dirty="0" err="1" smtClean="0"/>
              <a:t>Cocacola</a:t>
            </a:r>
            <a:endParaRPr lang="en-US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12" name="Right Arrow 11"/>
          <p:cNvSpPr/>
          <p:nvPr/>
        </p:nvSpPr>
        <p:spPr>
          <a:xfrm rot="5400000">
            <a:off x="5837118" y="5107092"/>
            <a:ext cx="46364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705" y="3183975"/>
            <a:ext cx="7143008" cy="292991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437514" y="163773"/>
            <a:ext cx="10174678" cy="953129"/>
          </a:xfrm>
        </p:spPr>
        <p:txBody>
          <a:bodyPr>
            <a:no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៤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ស្វែងយល់ពី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Anonymous inner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(បន្ត)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km-KH" sz="24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បង្កើត </a:t>
            </a:r>
            <a:r>
              <a:rPr lang="en-US" sz="24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Anonymous inner class 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: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តាមរយៈ​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interface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Khmer OS Battambang" pitchFamily="2" charset="0"/>
              <a:cs typeface="Khmer OS Battambang" pitchFamily="2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ឧទាហរណ៍៖</a:t>
            </a:r>
          </a:p>
          <a:p>
            <a:pPr marL="240030" lvl="1" indent="0">
              <a:buNone/>
            </a:pPr>
            <a:endParaRPr lang="km-KH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7375" y="5584006"/>
            <a:ext cx="3382984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Output : I </a:t>
            </a:r>
            <a:r>
              <a:rPr lang="en-US" sz="2400" dirty="0"/>
              <a:t>am walking</a:t>
            </a:r>
            <a:endParaRPr lang="en-US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8" name="Right Arrow 7"/>
          <p:cNvSpPr/>
          <p:nvPr/>
        </p:nvSpPr>
        <p:spPr>
          <a:xfrm rot="5400000">
            <a:off x="6467047" y="5083725"/>
            <a:ext cx="46364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621" y="2238694"/>
            <a:ext cx="3255414" cy="95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8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៥</a:t>
            </a:r>
            <a:r>
              <a:rPr lang="en-US" sz="3000" b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http://www.javatpoint.com/anonymous-inner-class</a:t>
            </a:r>
          </a:p>
          <a:p>
            <a:r>
              <a:rPr lang="en-US" sz="1800" dirty="0">
                <a:hlinkClick r:id="rId2"/>
              </a:rPr>
              <a:t>http://www.javatpoint.com/final-keyword</a:t>
            </a:r>
            <a:endParaRPr lang="en-US" sz="1800" dirty="0"/>
          </a:p>
          <a:p>
            <a:r>
              <a:rPr lang="en-US" sz="1800" dirty="0">
                <a:hlinkClick r:id="rId3"/>
              </a:rPr>
              <a:t>http://</a:t>
            </a:r>
            <a:r>
              <a:rPr lang="en-US" sz="1800" dirty="0" smtClean="0">
                <a:hlinkClick r:id="rId3"/>
              </a:rPr>
              <a:t>www.javatpoint.com/static-keyword-in-java</a:t>
            </a:r>
            <a:endParaRPr lang="en-US" sz="1800" dirty="0" smtClean="0"/>
          </a:p>
          <a:p>
            <a:r>
              <a:rPr lang="en-US" sz="1800" dirty="0">
                <a:hlinkClick r:id="rId4"/>
              </a:rPr>
              <a:t>http://</a:t>
            </a:r>
            <a:r>
              <a:rPr lang="en-US" sz="1800" dirty="0" smtClean="0">
                <a:hlinkClick r:id="rId4"/>
              </a:rPr>
              <a:t>www.tutorialspoint.com/java/java_innerclasses.htm</a:t>
            </a:r>
            <a:endParaRPr lang="en-US" sz="1800" dirty="0" smtClean="0"/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docs.oracle.com/javase/tutorial/java/javaOO/localclasses.html</a:t>
            </a:r>
            <a:endParaRPr lang="en-US" sz="1800" dirty="0" smtClean="0"/>
          </a:p>
          <a:p>
            <a:endParaRPr lang="en-US" sz="1800" dirty="0"/>
          </a:p>
          <a:p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774885"/>
            <a:ext cx="9509760" cy="441813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600" b="1" dirty="0" smtClean="0">
                <a:latin typeface="Khmer OS Battambang" pitchFamily="2" charset="0"/>
                <a:cs typeface="Khmer OS Battambang" pitchFamily="2" charset="0"/>
              </a:rPr>
              <a:t>ស្វែងយល់ពី​​ </a:t>
            </a:r>
            <a:r>
              <a:rPr lang="en-US" sz="2600" b="1" dirty="0" smtClean="0">
                <a:latin typeface="Khmer OS Battambang" pitchFamily="2" charset="0"/>
                <a:cs typeface="Khmer OS Battambang" pitchFamily="2" charset="0"/>
              </a:rPr>
              <a:t>Nested Class</a:t>
            </a:r>
          </a:p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១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. Static &amp; Final Keyword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២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. Static inner class</a:t>
            </a:r>
          </a:p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៣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. Local inner class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៤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. Anonymous inner class </a:t>
            </a:r>
            <a:endParaRPr lang="km-KH" sz="2400" b="1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ស្វែងយល់ពី​​ </a:t>
            </a:r>
            <a:r>
              <a:rPr lang="en-US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Nested Class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774885"/>
            <a:ext cx="9509760" cy="441813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600" b="1" dirty="0" smtClean="0">
                <a:latin typeface="Khmer OS Battambang" pitchFamily="2" charset="0"/>
                <a:cs typeface="Khmer OS Battambang" pitchFamily="2" charset="0"/>
              </a:rPr>
              <a:t>Nested Class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​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: Java Programming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អនុញ្ញាតអោយយើងអាចបង្កើត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នៅក្នុង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Class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ហៅថា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Nested Class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400" b="1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Nested classes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​​ ចែកចេញជាពីរ៖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static </a:t>
            </a:r>
            <a:r>
              <a:rPr lang="km-KH" sz="2400" dirty="0" smtClean="0"/>
              <a:t>​</a:t>
            </a:r>
            <a:r>
              <a:rPr lang="en-US" sz="2400" dirty="0" smtClean="0"/>
              <a:t>: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ប្រកាសជាមួយ</a:t>
            </a:r>
            <a:r>
              <a:rPr lang="en-US" sz="2400" dirty="0" smtClean="0"/>
              <a:t> static </a:t>
            </a:r>
            <a:endParaRPr lang="km-KH" sz="24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/>
              <a:t>non-static</a:t>
            </a:r>
            <a:r>
              <a:rPr lang="km-KH" sz="2400" dirty="0" smtClean="0"/>
              <a:t>​​ </a:t>
            </a:r>
            <a:r>
              <a:rPr lang="en-US" sz="2400" dirty="0" smtClean="0"/>
              <a:t>: </a:t>
            </a:r>
            <a:r>
              <a:rPr lang="en-US" sz="2400" i="1" dirty="0"/>
              <a:t>inner </a:t>
            </a:r>
            <a:r>
              <a:rPr lang="en-US" sz="2400" i="1" dirty="0" smtClean="0"/>
              <a:t>classes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787" y="4189027"/>
            <a:ext cx="3367823" cy="1696444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6514551" y="3482329"/>
            <a:ext cx="2078706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457200" lvl="8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Syntax </a:t>
            </a:r>
            <a:r>
              <a:rPr lang="en-US" sz="2400" b="1" dirty="0" smtClean="0">
                <a:latin typeface="Khmer OS Battambang" pitchFamily="2" charset="0"/>
                <a:cs typeface="Khmer OS Battambang" pitchFamily="2" charset="0"/>
              </a:rPr>
              <a:t>:</a:t>
            </a:r>
            <a:endParaRPr lang="en-US" sz="2400" b="1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67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25000" lnSpcReduction="20000"/>
          </a:bodyPr>
          <a:lstStyle/>
          <a:p>
            <a:pPr marL="240030" lvl="1" indent="0">
              <a:lnSpc>
                <a:spcPct val="120000"/>
              </a:lnSpc>
              <a:buNone/>
            </a:pPr>
            <a:r>
              <a:rPr lang="km-KH" sz="9450" u="sng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r>
              <a:rPr lang="en-US" sz="9450" u="sng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km-KH" sz="9450" u="sng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9450" u="sng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Static Keyword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94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Static </a:t>
            </a:r>
            <a:r>
              <a:rPr lang="en-US" sz="94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 </a:t>
            </a:r>
            <a:r>
              <a:rPr lang="km-KH" sz="94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គេប្រើសម្រាប់គ្រប់គ្រង</a:t>
            </a:r>
            <a:r>
              <a:rPr lang="en-US" sz="94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variable, method, block, nested class </a:t>
            </a:r>
            <a:r>
              <a:rPr lang="km-KH" sz="94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នៅលើ</a:t>
            </a:r>
            <a:r>
              <a:rPr lang="en-US" sz="94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memory (ex: it saves memory</a:t>
            </a:r>
            <a:r>
              <a:rPr lang="en-US" sz="94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km-KH" sz="9450" dirty="0">
                <a:latin typeface="Khmer OS Battambang" pitchFamily="2" charset="0"/>
                <a:cs typeface="Khmer OS Battambang" pitchFamily="2" charset="0"/>
              </a:rPr>
              <a:t> ។</a:t>
            </a:r>
            <a:endParaRPr lang="en-US" sz="94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9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9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</a:t>
            </a:r>
            <a:r>
              <a:rPr lang="km-KH" sz="9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អាចជា៖</a:t>
            </a:r>
          </a:p>
          <a:p>
            <a:pPr lvl="3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9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Variable </a:t>
            </a:r>
            <a:r>
              <a:rPr lang="en-US" sz="9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(also know as class variable)</a:t>
            </a:r>
          </a:p>
          <a:p>
            <a:pPr lvl="3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9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 </a:t>
            </a:r>
            <a:r>
              <a:rPr lang="en-US" sz="9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(also known as class method)</a:t>
            </a:r>
          </a:p>
          <a:p>
            <a:pPr lvl="3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9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Block</a:t>
            </a:r>
            <a:endParaRPr lang="en-US" sz="9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3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9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Nested </a:t>
            </a:r>
            <a:r>
              <a:rPr lang="en-US" sz="9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</a:p>
          <a:p>
            <a:pPr>
              <a:lnSpc>
                <a:spcPct val="120000"/>
              </a:lnSpc>
            </a:pPr>
            <a:endParaRPr lang="km-KH" dirty="0"/>
          </a:p>
          <a:p>
            <a:pPr>
              <a:lnSpc>
                <a:spcPct val="120000"/>
              </a:lnSpc>
            </a:pPr>
            <a:endParaRPr lang="km-KH" dirty="0"/>
          </a:p>
          <a:p>
            <a:pPr>
              <a:lnSpc>
                <a:spcPct val="120000"/>
              </a:lnSpc>
            </a:pPr>
            <a:endParaRPr lang="km-KH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</a:t>
            </a:r>
            <a:endParaRPr lang="km-KH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១</a:t>
            </a:r>
            <a:r>
              <a:rPr lang="en-US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.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១ </a:t>
            </a:r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ស្វែងយល់អំពី</a:t>
            </a:r>
            <a:r>
              <a:rPr lang="en-US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Static </a:t>
            </a:r>
            <a:r>
              <a:rPr lang="en-US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Keyword</a:t>
            </a:r>
            <a:endParaRPr lang="en-US" sz="28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87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815051"/>
            <a:ext cx="11020927" cy="4312251"/>
          </a:xfrm>
        </p:spPr>
        <p:txBody>
          <a:bodyPr>
            <a:normAutofit lnSpcReduction="10000"/>
          </a:bodyPr>
          <a:lstStyle/>
          <a:p>
            <a:pPr marL="240030" lvl="1" indent="0">
              <a:lnSpc>
                <a:spcPct val="120000"/>
              </a:lnSpc>
              <a:buNone/>
            </a:pPr>
            <a:r>
              <a:rPr lang="km-KH" sz="2400" u="sng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</a:t>
            </a:r>
            <a:r>
              <a:rPr lang="en-US" sz="2400" u="sng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.</a:t>
            </a:r>
            <a:r>
              <a:rPr lang="km-KH" sz="2400" u="sng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​​</a:t>
            </a:r>
            <a:r>
              <a:rPr lang="en-US" sz="2400" u="sng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u="sng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</a:t>
            </a:r>
            <a:r>
              <a:rPr lang="en-US" sz="2400" u="sng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អាចសំដៅថាវាជារបស់រួមមួយសំរាប់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Object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ទាំងអស់។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ពេលមាន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loading, static variable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ធ្វើការ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allocate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memory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area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តែម្ដងប៉ុណ្ណោះ។</a:t>
            </a:r>
          </a:p>
          <a:p>
            <a:pPr marL="0" indent="0">
              <a:lnSpc>
                <a:spcPct val="120000"/>
              </a:lnSpc>
              <a:buNone/>
            </a:pPr>
            <a:endParaRPr lang="km-KH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20000"/>
              </a:lnSpc>
            </a:pPr>
            <a:endParaRPr lang="km-KH" dirty="0"/>
          </a:p>
          <a:p>
            <a:pPr>
              <a:lnSpc>
                <a:spcPct val="120000"/>
              </a:lnSpc>
            </a:pPr>
            <a:endParaRPr lang="km-KH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</a:t>
            </a:r>
            <a:endParaRPr lang="km-KH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១</a:t>
            </a:r>
            <a:r>
              <a:rPr lang="en-US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.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១ </a:t>
            </a:r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ស្វែងយល់អំពី</a:t>
            </a:r>
            <a:r>
              <a:rPr lang="en-US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Static </a:t>
            </a:r>
            <a:r>
              <a:rPr lang="en-US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Keyword</a:t>
            </a:r>
            <a:endParaRPr lang="en-US" sz="28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5775" y="3680460"/>
            <a:ext cx="1830245" cy="24541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and Round Single Corner Rectangle 5"/>
          <p:cNvSpPr/>
          <p:nvPr/>
        </p:nvSpPr>
        <p:spPr>
          <a:xfrm>
            <a:off x="867957" y="3835733"/>
            <a:ext cx="1325880" cy="781987"/>
          </a:xfrm>
          <a:prstGeom prst="snip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Stu1</a:t>
            </a:r>
          </a:p>
        </p:txBody>
      </p:sp>
      <p:sp>
        <p:nvSpPr>
          <p:cNvPr id="7" name="Snip and Round Single Corner Rectangle 6"/>
          <p:cNvSpPr/>
          <p:nvPr/>
        </p:nvSpPr>
        <p:spPr>
          <a:xfrm>
            <a:off x="867957" y="4729646"/>
            <a:ext cx="1325880" cy="781987"/>
          </a:xfrm>
          <a:prstGeom prst="snip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Stu2</a:t>
            </a:r>
          </a:p>
        </p:txBody>
      </p:sp>
      <p:sp>
        <p:nvSpPr>
          <p:cNvPr id="9" name="Teardrop 8"/>
          <p:cNvSpPr/>
          <p:nvPr/>
        </p:nvSpPr>
        <p:spPr>
          <a:xfrm>
            <a:off x="4207905" y="3409314"/>
            <a:ext cx="3680460" cy="3422650"/>
          </a:xfrm>
          <a:prstGeom prst="teardrop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940156" y="3819994"/>
            <a:ext cx="2345362" cy="104918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id = 101;</a:t>
            </a:r>
          </a:p>
          <a:p>
            <a:r>
              <a:rPr lang="en-US" dirty="0"/>
              <a:t>Name=“</a:t>
            </a:r>
            <a:r>
              <a:rPr lang="en-US" dirty="0" err="1"/>
              <a:t>Vanita</a:t>
            </a:r>
            <a:r>
              <a:rPr lang="en-US" dirty="0"/>
              <a:t>”;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940156" y="5015331"/>
            <a:ext cx="2345362" cy="104918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id = 102;</a:t>
            </a:r>
          </a:p>
          <a:p>
            <a:r>
              <a:rPr lang="en-US" dirty="0"/>
              <a:t>Name=“Dany”; </a:t>
            </a:r>
          </a:p>
        </p:txBody>
      </p:sp>
      <p:cxnSp>
        <p:nvCxnSpPr>
          <p:cNvPr id="13" name="Elbow Connector 12"/>
          <p:cNvCxnSpPr>
            <a:stCxn id="6" idx="0"/>
            <a:endCxn id="10" idx="1"/>
          </p:cNvCxnSpPr>
          <p:nvPr/>
        </p:nvCxnSpPr>
        <p:spPr>
          <a:xfrm>
            <a:off x="2193837" y="4226727"/>
            <a:ext cx="2746319" cy="11786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0"/>
            <a:endCxn id="11" idx="1"/>
          </p:cNvCxnSpPr>
          <p:nvPr/>
        </p:nvCxnSpPr>
        <p:spPr>
          <a:xfrm>
            <a:off x="2193837" y="5120640"/>
            <a:ext cx="2746319" cy="4192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95947" y="6141002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Heap Memory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2325" y="566971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Stack memory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941682" y="3574758"/>
            <a:ext cx="3104183" cy="16690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School_Name</a:t>
            </a:r>
            <a:r>
              <a:rPr lang="en-US" dirty="0"/>
              <a:t>=“</a:t>
            </a:r>
            <a:r>
              <a:rPr lang="en-US" dirty="0" err="1"/>
              <a:t>Harward</a:t>
            </a:r>
            <a:r>
              <a:rPr lang="en-US" dirty="0"/>
              <a:t>”;</a:t>
            </a:r>
          </a:p>
        </p:txBody>
      </p:sp>
      <p:cxnSp>
        <p:nvCxnSpPr>
          <p:cNvPr id="25" name="Elbow Connector 24"/>
          <p:cNvCxnSpPr/>
          <p:nvPr/>
        </p:nvCxnSpPr>
        <p:spPr>
          <a:xfrm rot="10800000" flipV="1">
            <a:off x="7250355" y="4420522"/>
            <a:ext cx="610737" cy="10287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rot="5400000">
            <a:off x="8327495" y="4217170"/>
            <a:ext cx="238390" cy="240711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83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endParaRPr lang="km-KH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20000"/>
              </a:lnSpc>
            </a:pPr>
            <a:endParaRPr lang="km-KH" dirty="0"/>
          </a:p>
          <a:p>
            <a:pPr>
              <a:lnSpc>
                <a:spcPct val="120000"/>
              </a:lnSpc>
            </a:pPr>
            <a:endParaRPr lang="km-KH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</a:t>
            </a:r>
            <a:endParaRPr lang="km-KH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92" y="2541745"/>
            <a:ext cx="6788034" cy="39382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459" y="2456747"/>
            <a:ext cx="5384606" cy="15466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5079" y="4462430"/>
            <a:ext cx="4339034" cy="6797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TextBox 15"/>
          <p:cNvSpPr txBox="1"/>
          <p:nvPr/>
        </p:nvSpPr>
        <p:spPr>
          <a:xfrm>
            <a:off x="606392" y="1775761"/>
            <a:ext cx="3764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ការបញ្ជាក់ពីការប្រើជារបស់រួម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5775" y="2288691"/>
            <a:ext cx="490769" cy="9594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427548" y="2306737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១</a:t>
            </a:r>
            <a:r>
              <a:rPr lang="en-US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.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១ស្វែង</a:t>
            </a:r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យល់អំពី</a:t>
            </a:r>
            <a:r>
              <a:rPr lang="en-US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Static </a:t>
            </a:r>
            <a:r>
              <a:rPr lang="en-US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Keyword</a:t>
            </a:r>
            <a:endParaRPr lang="en-US" sz="28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20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lvl="1" indent="0">
              <a:lnSpc>
                <a:spcPct val="120000"/>
              </a:lnSpc>
              <a:spcBef>
                <a:spcPts val="1650"/>
              </a:spcBef>
              <a:buNone/>
            </a:pPr>
            <a:r>
              <a:rPr lang="km-KH" sz="2400" u="sng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៣</a:t>
            </a:r>
            <a:r>
              <a:rPr lang="en-US" sz="2400" u="sng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km-KH" sz="2400" u="sng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​</a:t>
            </a:r>
            <a:r>
              <a:rPr lang="en-US" sz="2400" u="sng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Method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km-KH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548640" lvl="2" indent="-342900">
              <a:lnSpc>
                <a:spcPct val="120000"/>
              </a:lnSpc>
              <a:spcBef>
                <a:spcPts val="165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Member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អាចធ្វើការ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invoke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ដោយមិនបាច់តាមរយៈ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Static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អាចធ្វើការ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static data member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ហើយក៏អាចធ្វើការផ្លាស់ប្ដូរតម្លៃ​ពួក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data member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បានផងដែរ។</a:t>
            </a:r>
          </a:p>
          <a:p>
            <a:pPr>
              <a:lnSpc>
                <a:spcPct val="120000"/>
              </a:lnSpc>
            </a:pPr>
            <a:endParaRPr lang="km-KH" dirty="0"/>
          </a:p>
          <a:p>
            <a:pPr>
              <a:lnSpc>
                <a:spcPct val="120000"/>
              </a:lnSpc>
            </a:pPr>
            <a:endParaRPr lang="km-KH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</a:t>
            </a:r>
            <a:endParaRPr lang="km-KH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5775" y="140648"/>
            <a:ext cx="10994127" cy="1014664"/>
          </a:xfrm>
        </p:spPr>
        <p:txBody>
          <a:bodyPr>
            <a:normAutofit/>
          </a:bodyPr>
          <a:lstStyle/>
          <a:p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១</a:t>
            </a:r>
            <a:r>
              <a:rPr lang="en-US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.</a:t>
            </a:r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១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ស្វែងយល់អំពី</a:t>
            </a:r>
            <a:r>
              <a:rPr lang="en-US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Static </a:t>
            </a:r>
            <a:r>
              <a:rPr lang="en-US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Keyword</a:t>
            </a:r>
            <a:endParaRPr lang="en-US" sz="28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81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km-KH" dirty="0"/>
          </a:p>
          <a:p>
            <a:pPr>
              <a:lnSpc>
                <a:spcPct val="120000"/>
              </a:lnSpc>
            </a:pPr>
            <a:endParaRPr lang="km-KH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</a:t>
            </a:r>
            <a:endParaRPr lang="km-KH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36" y="1666087"/>
            <a:ext cx="5547362" cy="48166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709" y="4379667"/>
            <a:ext cx="2892980" cy="9394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078" y="1620283"/>
            <a:ext cx="5713862" cy="25997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/>
          <p:cNvSpPr/>
          <p:nvPr/>
        </p:nvSpPr>
        <p:spPr>
          <a:xfrm>
            <a:off x="5543451" y="1592518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191741" y="3151087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58418" y="4395809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១</a:t>
            </a:r>
            <a:r>
              <a:rPr lang="en-US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.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១ស្វែង</a:t>
            </a:r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យល់អំពី</a:t>
            </a:r>
            <a:r>
              <a:rPr lang="en-US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Static </a:t>
            </a:r>
            <a:r>
              <a:rPr lang="en-US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Keyword</a:t>
            </a:r>
            <a:endParaRPr lang="en-US" sz="28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27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1129</Words>
  <Application>Microsoft Office PowerPoint</Application>
  <PresentationFormat>Widescreen</PresentationFormat>
  <Paragraphs>207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Microsoft YaHei UI</vt:lpstr>
      <vt:lpstr>Arial</vt:lpstr>
      <vt:lpstr>DaunPenh</vt:lpstr>
      <vt:lpstr>Khmer OS Battambang</vt:lpstr>
      <vt:lpstr>Khmer OS Muol Light</vt:lpstr>
      <vt:lpstr>Wingdings</vt:lpstr>
      <vt:lpstr>TS102922647</vt:lpstr>
      <vt:lpstr>PowerPoint Presentation</vt:lpstr>
      <vt:lpstr>ថ្នាក់ ភ្នំពេញ</vt:lpstr>
      <vt:lpstr>មាតិកា</vt:lpstr>
      <vt:lpstr> ស្វែងយល់ពី​​ Nested Class</vt:lpstr>
      <vt:lpstr>១.១ ស្វែងយល់អំពី Static Keyword</vt:lpstr>
      <vt:lpstr>១.១ ស្វែងយល់អំពី Static Keyword</vt:lpstr>
      <vt:lpstr>១.១ស្វែងយល់អំពី Static Keyword</vt:lpstr>
      <vt:lpstr>១.១ ស្វែងយល់អំពី Static Keyword</vt:lpstr>
      <vt:lpstr>១.១ស្វែងយល់អំពី Static Keyword</vt:lpstr>
      <vt:lpstr>១.១ ស្វែងយល់អំពី Static Keyword</vt:lpstr>
      <vt:lpstr>១.១ ស្វែងយល់អំពី Static Keyword</vt:lpstr>
      <vt:lpstr>១.១​ ស្វែងយល់អំពី Static &amp; Final Keyword</vt:lpstr>
      <vt:lpstr>១.២ ស្វែងយល់អំពី Final Keyword</vt:lpstr>
      <vt:lpstr>១.២ ស្វែងយល់អំពី Final Keyword​</vt:lpstr>
      <vt:lpstr>១.២ ស្វែងយល់អំពី Final Keyword​ </vt:lpstr>
      <vt:lpstr>១.២ ស្វែងយល់អំពី Final Keyword​ </vt:lpstr>
      <vt:lpstr>២. ស្វែងយល់អំពី Local Inner Class</vt:lpstr>
      <vt:lpstr>២. ស្វែងយល់អំពី Local Inner Class</vt:lpstr>
      <vt:lpstr>៣. ស្វែងយល់អំពី Static Inner Class</vt:lpstr>
      <vt:lpstr>៣. ស្វែងយល់អំពី Static Inner Class</vt:lpstr>
      <vt:lpstr>៣. ស្វែងយល់អំពី Static Inner Class(បន្ត)</vt:lpstr>
      <vt:lpstr>៤.​ ស្វែងយល់ពី Anonymous inner class</vt:lpstr>
      <vt:lpstr>៤.​ ស្វែងយល់ពី Anonymous inner class (បន្ត)</vt:lpstr>
      <vt:lpstr>៤.​ ស្វែងយល់ពី Anonymous inner class (បន្ត)</vt:lpstr>
      <vt:lpstr> ៥. ប្រភពឯកសារ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2016-04-25T00:59:54Z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