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503" r:id="rId3"/>
    <p:sldId id="505" r:id="rId4"/>
    <p:sldId id="522" r:id="rId5"/>
    <p:sldId id="524" r:id="rId6"/>
    <p:sldId id="525" r:id="rId7"/>
    <p:sldId id="526" r:id="rId8"/>
    <p:sldId id="527" r:id="rId9"/>
    <p:sldId id="528" r:id="rId10"/>
    <p:sldId id="529" r:id="rId11"/>
    <p:sldId id="541" r:id="rId12"/>
    <p:sldId id="542" r:id="rId13"/>
    <p:sldId id="538" r:id="rId14"/>
    <p:sldId id="539" r:id="rId15"/>
    <p:sldId id="540" r:id="rId16"/>
    <p:sldId id="533" r:id="rId17"/>
    <p:sldId id="534" r:id="rId18"/>
    <p:sldId id="530" r:id="rId19"/>
    <p:sldId id="536" r:id="rId20"/>
    <p:sldId id="535" r:id="rId21"/>
    <p:sldId id="531" r:id="rId22"/>
    <p:sldId id="537" r:id="rId23"/>
    <p:sldId id="439" r:id="rId24"/>
    <p:sldId id="42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8" autoAdjust="0"/>
    <p:restoredTop sz="87645" autoAdjust="0"/>
  </p:normalViewPr>
  <p:slideViewPr>
    <p:cSldViewPr snapToGrid="0">
      <p:cViewPr varScale="1">
        <p:scale>
          <a:sx n="61" d="100"/>
          <a:sy n="61" d="100"/>
        </p:scale>
        <p:origin x="1176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4/24/2016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8665-9D13-41A2-96D2-68427C408CCD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2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4/24/2016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4/24/2016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4/24/2016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java_innerclasses.htm" TargetMode="External"/><Relationship Id="rId2" Type="http://schemas.openxmlformats.org/officeDocument/2006/relationships/hyperlink" Target="http://www.javatpoint.com/java-inner-clas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oracle.com/javase/tutorial/java/javaOO/localclasses.html" TargetMode="External"/><Relationship Id="rId4" Type="http://schemas.openxmlformats.org/officeDocument/2006/relationships/hyperlink" Target="https://docs.oracle.com/javase/tutorial/java/javaOO/anonymousclasses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</a:t>
            </a:r>
            <a:r>
              <a:rPr lang="km-KH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មានន័យថារាល់</a:t>
            </a:r>
            <a:r>
              <a:rPr 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member </a:t>
            </a:r>
            <a:r>
              <a:rPr lang="km-KH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ដែលប្រកាសជា</a:t>
            </a:r>
            <a:r>
              <a:rPr 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final </a:t>
            </a:r>
            <a:r>
              <a:rPr lang="km-KH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នៅពេលដែលយើងផ្តល់តំលៃអោយ		</a:t>
            </a:r>
            <a:r>
              <a:rPr 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km-KH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វាម្តងហើយ</a:t>
            </a:r>
            <a:r>
              <a:rPr 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គឺមិនអាចកែប្រែបានឡើ</a:t>
            </a:r>
            <a:r>
              <a:rPr lang="km-KH" sz="22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យ។</a:t>
            </a:r>
            <a:endParaRPr lang="en-US" sz="2200" dirty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អាចត្រូវបានគេប្រើ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4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ទិដ្ឋភាព៖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544638" indent="-519113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ប្រើជាមួយ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</a:p>
          <a:p>
            <a:pPr marL="1544638" indent="-519113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ប្រើជាមួយ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  <a:p>
            <a:pPr marL="1544638" indent="-519113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ប្រើជាមួយ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&amp; inner class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47662" y="458031"/>
            <a:ext cx="8245595" cy="856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	Static &amp; Final Keyword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5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ថា នៅ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ពេលដែលយើងផ្តល់តំលៃអោយវាម្តងហើយគឺមិនអាចកែប្រែ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បានឡើ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យ។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ថា នៅ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ពេលដែលយើងបង្កើត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definition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វាម្តងហើយ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 មិន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អាចកែប្រែ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បានឡើ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វាមិនអាចបង្កើត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subclass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បានឡើយ</a:t>
            </a:r>
          </a:p>
          <a:p>
            <a:pPr marL="0" indent="0">
              <a:lnSpc>
                <a:spcPct val="150000"/>
              </a:lnSpc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47662" y="458031"/>
            <a:ext cx="8245595" cy="856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	Static &amp; Final Keyword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1228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1.	Nested 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endParaRPr lang="en-US" sz="3000" b="1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167" y="2222937"/>
            <a:ext cx="6728502" cy="37869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1923703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classes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ចែកចេញជា ២៖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03275" indent="-346075">
              <a:lnSpc>
                <a:spcPct val="150000"/>
              </a:lnSpc>
              <a:buClr>
                <a:srgbClr val="552BBF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Non-static nested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</a:t>
            </a:r>
          </a:p>
          <a:p>
            <a:pPr marL="803275" indent="-346075">
              <a:lnSpc>
                <a:spcPct val="150000"/>
              </a:lnSpc>
              <a:buClr>
                <a:srgbClr val="552BBF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02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316186"/>
            <a:ext cx="10994127" cy="1014664"/>
          </a:xfrm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Static Inner Class Or Static Nested Class</a:t>
            </a:r>
            <a:endParaRPr lang="en-GB" sz="3000" b="1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228880" y="1449076"/>
            <a:ext cx="11020927" cy="5219694"/>
          </a:xfrm>
        </p:spPr>
        <p:txBody>
          <a:bodyPr>
            <a:no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Inner Class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GB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</a:t>
            </a:r>
            <a:r>
              <a:rPr lang="en-US" sz="24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GB" sz="24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modifier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នៅពីមុខ</a:t>
            </a:r>
            <a:r>
              <a:rPr lang="en-GB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en-GB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អាចដំណើរការបានដោយ​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enclosing class name: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GB" sz="2400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OuterClass.StaticNestedClass</a:t>
            </a:r>
            <a:endParaRPr lang="en-GB" sz="24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 </a:t>
            </a:r>
            <a:r>
              <a:rPr lang="en-GB" sz="24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OuterClass.InnerClass</a:t>
            </a:r>
            <a:r>
              <a:rPr lang="en-GB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innerObject</a:t>
            </a:r>
            <a:r>
              <a:rPr lang="en-GB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= </a:t>
            </a:r>
            <a:r>
              <a:rPr lang="en-GB" sz="24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outerObject</a:t>
            </a:r>
            <a:r>
              <a:rPr lang="en-GB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New </a:t>
            </a:r>
            <a:r>
              <a:rPr lang="en-GB" sz="240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InnerClass</a:t>
            </a:r>
            <a:endParaRPr lang="en-GB" sz="24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445770" lvl="2" indent="0">
              <a:buNone/>
            </a:pPr>
            <a:r>
              <a:rPr lang="en-US" sz="225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class </a:t>
            </a:r>
            <a:r>
              <a:rPr lang="en-US" sz="2250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MyOuter</a:t>
            </a:r>
            <a:r>
              <a:rPr lang="en-US" sz="225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{</a:t>
            </a:r>
          </a:p>
          <a:p>
            <a:pPr marL="445770" lvl="2" indent="0">
              <a:buNone/>
            </a:pPr>
            <a:r>
              <a:rPr lang="en-US" sz="225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en-US" sz="225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static </a:t>
            </a:r>
            <a:r>
              <a:rPr lang="en-US" sz="225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2250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Nested_Demo</a:t>
            </a:r>
            <a:r>
              <a:rPr lang="en-US" sz="225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445770" lvl="2" indent="0">
              <a:buNone/>
            </a:pPr>
            <a:r>
              <a:rPr lang="en-US" sz="225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	</a:t>
            </a:r>
            <a:r>
              <a:rPr lang="en-US" sz="225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	}</a:t>
            </a:r>
          </a:p>
          <a:p>
            <a:pPr marL="445770" lvl="2" indent="0">
              <a:buNone/>
            </a:pPr>
            <a:r>
              <a:rPr lang="en-US" sz="225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  <a:endParaRPr lang="en-US" sz="2250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GB" sz="24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GB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8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8023"/>
            <a:ext cx="10994127" cy="1014664"/>
          </a:xfrm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Static Inner Class Or Static Nested Class</a:t>
            </a:r>
            <a:endParaRPr lang="en-GB" sz="3000" b="1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63899" y="1755282"/>
            <a:ext cx="11020927" cy="4312251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</a:p>
          <a:p>
            <a:pPr marL="0" indent="0">
              <a:buNone/>
            </a:pPr>
            <a:endParaRPr lang="en-GB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/>
          <a:srcRect l="10042" t="9391" r="42096" b="51480"/>
          <a:stretch/>
        </p:blipFill>
        <p:spPr>
          <a:xfrm>
            <a:off x="1414994" y="2384612"/>
            <a:ext cx="9033991" cy="414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34" y="46052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1.3	Local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988" y="1612344"/>
            <a:ext cx="10120543" cy="49192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Inner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មួយក្នុងចំនោម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Nested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Programming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ហើយវាជាការបង្កើត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Block Method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មួយទៀត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សារះសំខាន់របស់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Inner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គឺវាអាចធ្វើការផ្ទាល់ជាមួយ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Instance variables , Local variables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ទៀត និង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មិនបាត់ខ្វល់ខ្វាយពី​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Modifier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,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ទាំងនោះ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3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1.3	Local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69" y="1556544"/>
            <a:ext cx="10591800" cy="4533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458031"/>
            <a:ext cx="8245595" cy="856248"/>
          </a:xfrm>
        </p:spPr>
        <p:txBody>
          <a:bodyPr>
            <a:noAutofit/>
          </a:bodyPr>
          <a:lstStyle/>
          <a:p>
            <a:pPr marL="240030" lvl="1" indent="0" defTabSz="914400">
              <a:lnSpc>
                <a:spcPct val="150000"/>
              </a:lnSpc>
              <a:buNone/>
            </a:pP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1.4	Anonymous inner class</a:t>
            </a:r>
            <a:endParaRPr lang="en-US" sz="3000" b="1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84651" y="1725759"/>
            <a:ext cx="11020927" cy="4805851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2000" b="1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លក</a:t>
            </a:r>
            <a:r>
              <a:rPr lang="km-KH" sz="2000" b="1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្ខណៈរបស់ ៖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939925" lvl="2" indent="-331788">
              <a:lnSpc>
                <a:spcPct val="150000"/>
              </a:lnSpc>
              <a:buClr>
                <a:srgbClr val="003399"/>
              </a:buClr>
              <a:buFont typeface="Wingdings" panose="05000000000000000000" pitchFamily="2" charset="2"/>
              <a:buChar char="ü"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ធ្វើឲ្យកូដងាយស្រួលអាន</a:t>
            </a:r>
            <a:endParaRPr lang="km-KH" sz="20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939925" lvl="2" indent="-331788">
              <a:lnSpc>
                <a:spcPct val="150000"/>
              </a:lnSpc>
              <a:buClr>
                <a:srgbClr val="003399"/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Declare Instantiate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ក្នុងពេលតែមួយ</a:t>
            </a: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939925" lvl="2" indent="-331788">
              <a:lnSpc>
                <a:spcPct val="150000"/>
              </a:lnSpc>
              <a:buClr>
                <a:srgbClr val="003399"/>
              </a:buClr>
              <a:buFont typeface="Wingdings" panose="05000000000000000000" pitchFamily="2" charset="2"/>
              <a:buChar char="ü"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ដូចនឹង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 ខុសតែវាអត់មានឈ្មោះ</a:t>
            </a:r>
          </a:p>
          <a:p>
            <a:pPr marL="1939925" lvl="2" indent="-331788">
              <a:lnSpc>
                <a:spcPct val="150000"/>
              </a:lnSpc>
              <a:buClr>
                <a:srgbClr val="003399"/>
              </a:buClr>
              <a:buFont typeface="Wingdings" panose="05000000000000000000" pitchFamily="2" charset="2"/>
              <a:buChar char="ü"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គេប្រើដើម្បី </a:t>
            </a:r>
            <a:r>
              <a:rPr lang="en-US" sz="2000" dirty="0"/>
              <a:t>override method </a:t>
            </a:r>
            <a:r>
              <a:rPr lang="km-KH" sz="2000" dirty="0" smtClean="0"/>
              <a:t>នៃ</a:t>
            </a:r>
            <a:r>
              <a:rPr lang="en-US" sz="2000" dirty="0" smtClean="0"/>
              <a:t> class </a:t>
            </a:r>
            <a:r>
              <a:rPr lang="km-KH" sz="2000" dirty="0" smtClean="0"/>
              <a:t>ឬ</a:t>
            </a:r>
            <a:r>
              <a:rPr lang="en-US" sz="2000" dirty="0" smtClean="0"/>
              <a:t>  </a:t>
            </a:r>
            <a:r>
              <a:rPr lang="en-US" sz="2000" dirty="0"/>
              <a:t>interface</a:t>
            </a: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</a:pPr>
            <a:endParaRPr lang="en-US" sz="18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7662" y="458031"/>
            <a:ext cx="8245595" cy="856248"/>
          </a:xfrm>
        </p:spPr>
        <p:txBody>
          <a:bodyPr>
            <a:noAutofit/>
          </a:bodyPr>
          <a:lstStyle/>
          <a:p>
            <a:pPr marL="240030" lvl="1" indent="0" defTabSz="914400">
              <a:lnSpc>
                <a:spcPct val="150000"/>
              </a:lnSpc>
              <a:buNone/>
            </a:pP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1.4	Anonymous inner class</a:t>
            </a:r>
            <a:endParaRPr lang="en-US" sz="3000" b="1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1381" b="32482"/>
          <a:stretch/>
        </p:blipFill>
        <p:spPr>
          <a:xfrm>
            <a:off x="819807" y="1847304"/>
            <a:ext cx="5864772" cy="41751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" t="77535" r="74634"/>
          <a:stretch/>
        </p:blipFill>
        <p:spPr>
          <a:xfrm>
            <a:off x="7489671" y="1847304"/>
            <a:ext cx="2575486" cy="11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Expression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inner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មាន៖</a:t>
            </a:r>
          </a:p>
          <a:p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 Operator</a:t>
            </a:r>
          </a:p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ដាក់ឈ្មោះ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ដែលត្រូវធ្វើការ ឬ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ដែលត្រូវធ្វើការ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</a:t>
            </a:r>
          </a:p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សញ្ញា () សំរាប់ដាក់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argument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វាដូចនឹងការបង្កើត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instance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</a:t>
            </a:r>
          </a:p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អាចផ្ទុកនូវ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Declaration</a:t>
            </a:r>
          </a:p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ហើយជាទូទៅគេនិយមប្រើជាមួយ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GUI Application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6393" y="331101"/>
            <a:ext cx="8245595" cy="856248"/>
          </a:xfrm>
        </p:spPr>
        <p:txBody>
          <a:bodyPr>
            <a:noAutofit/>
          </a:bodyPr>
          <a:lstStyle/>
          <a:p>
            <a:pPr marL="240030" lvl="1" indent="0" defTabSz="914400">
              <a:lnSpc>
                <a:spcPct val="150000"/>
              </a:lnSpc>
              <a:buNone/>
            </a:pP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1.4	Anonymous inner class</a:t>
            </a:r>
            <a:endParaRPr lang="en-US" sz="3000" b="1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7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ca-E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ភ្នំពេញ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ca-E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Nested Class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8214" y="3930007"/>
            <a:ext cx="316350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ជឿង ស្រីអូន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ប៉ែន​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លីម៉ែង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ជា​​​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បូណា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គា​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ម៉េងស្រ៊ា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ពេក រតនៈ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6393" y="331101"/>
            <a:ext cx="8245595" cy="856248"/>
          </a:xfrm>
        </p:spPr>
        <p:txBody>
          <a:bodyPr>
            <a:noAutofit/>
          </a:bodyPr>
          <a:lstStyle/>
          <a:p>
            <a:pPr marL="240030" lvl="1" indent="0" defTabSz="914400">
              <a:lnSpc>
                <a:spcPct val="150000"/>
              </a:lnSpc>
              <a:buNone/>
            </a:pP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1.5	Member inner class</a:t>
            </a:r>
            <a:endParaRPr lang="en-US" sz="3000" b="1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>
          <a:xfrm>
            <a:off x="1032062" y="1928702"/>
            <a:ext cx="11020927" cy="431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compiler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នឹងបង្កើត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files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file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មានឈ្មោះ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"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Outer$Inner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Member inner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reference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ចឹងហើយបានជាវាអាច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members of Outer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3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6393" y="331101"/>
            <a:ext cx="8245595" cy="856248"/>
          </a:xfrm>
        </p:spPr>
        <p:txBody>
          <a:bodyPr>
            <a:noAutofit/>
          </a:bodyPr>
          <a:lstStyle/>
          <a:p>
            <a:pPr marL="240030" lvl="1" indent="0" defTabSz="914400">
              <a:lnSpc>
                <a:spcPct val="150000"/>
              </a:lnSpc>
              <a:buNone/>
            </a:pP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1.5	Member inner class</a:t>
            </a:r>
            <a:endParaRPr lang="en-US" sz="3000" b="1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1378"/>
          <a:stretch/>
        </p:blipFill>
        <p:spPr>
          <a:xfrm>
            <a:off x="1011455" y="1693644"/>
            <a:ext cx="5972669" cy="3887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5098"/>
          <a:stretch/>
        </p:blipFill>
        <p:spPr>
          <a:xfrm>
            <a:off x="7796213" y="1814676"/>
            <a:ext cx="2293718" cy="150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1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www.javatpoint.com/java-inner-class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www.tutorialspoint.com/java/java_innerclasses.htm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docs.oracle.com/javase/tutorial/java/javaOO/anonymousclasses.html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docs.oracle.com/javase/tutorial/java/javaOO/localclasses.html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tutorials.jenkov.com/java/nested-classes.html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416558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1" y="1774885"/>
            <a:ext cx="7452359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Khmer OS Battambang" pitchFamily="2" charset="0"/>
                <a:cs typeface="Khmer OS Battambang" pitchFamily="2" charset="0"/>
              </a:rPr>
              <a:t>I.	Nested Class</a:t>
            </a:r>
          </a:p>
          <a:p>
            <a:pPr marL="240030" lvl="1" indent="0" defTabSz="9144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1.1	Static &amp; Final Keyword</a:t>
            </a:r>
          </a:p>
          <a:p>
            <a:pPr marL="240030" lvl="1" indent="0" defTabSz="9144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1.2	Static inner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class/Static nested class</a:t>
            </a:r>
            <a:endParaRPr lang="en-US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240030" lvl="1" indent="0" defTabSz="9144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1.3	Local inner class</a:t>
            </a:r>
          </a:p>
          <a:p>
            <a:pPr marL="240030" lvl="1" indent="0" defTabSz="9144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1.4	Anonymous inner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</a:p>
          <a:p>
            <a:pPr marL="240030" lvl="1" indent="0" defTabSz="9144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1.5 	Member inner class</a:t>
            </a:r>
            <a:endParaRPr lang="en-US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pPr/>
              <a:t>3</a:t>
            </a:fld>
            <a:endParaRPr lang="en-US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13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458031"/>
            <a:ext cx="8245595" cy="85624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	Static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&amp; Final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84651" y="1588599"/>
            <a:ext cx="11020927" cy="4805851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km-KH" sz="20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មានន័យថារាល់</a:t>
            </a:r>
            <a:r>
              <a:rPr lang="en-US" sz="20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member </a:t>
            </a:r>
            <a:r>
              <a:rPr lang="km-KH" sz="20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ដែលប្រកាសជា</a:t>
            </a:r>
            <a:r>
              <a:rPr lang="en-US" sz="20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</a:t>
            </a:r>
            <a:r>
              <a:rPr lang="km-KH" sz="20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0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member </a:t>
            </a:r>
            <a:r>
              <a:rPr lang="km-KH" sz="20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មិនមែនជា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  instance member </a:t>
            </a:r>
            <a:r>
              <a:rPr lang="km-KH" sz="20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ឡើ</a:t>
            </a:r>
            <a:r>
              <a:rPr lang="km-KH" sz="20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យ។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50900" lvl="2" indent="-371475">
              <a:lnSpc>
                <a:spcPct val="150000"/>
              </a:lnSpc>
              <a:buClr>
                <a:srgbClr val="003399"/>
              </a:buClr>
              <a:buFont typeface="Wingdings" panose="05000000000000000000" pitchFamily="2" charset="2"/>
              <a:buChar char="ü"/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តំលៃរបស់វាត្រូវបានផ្ទុកនៅក្នុង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memory </a:t>
            </a:r>
            <a:endParaRPr lang="km-KH" sz="20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50900" lvl="2" indent="-371475">
              <a:lnSpc>
                <a:spcPct val="150000"/>
              </a:lnSpc>
              <a:buClr>
                <a:srgbClr val="003399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Garbage Collector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មិនធ្វើការជាមួយវាទេ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ដូចនេះតំលៃរបស់វានៅមានរហូតទាល់តែ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ត្រូវបានបញ្ចប់</a:t>
            </a:r>
          </a:p>
          <a:p>
            <a:pPr marL="850900" lvl="2" indent="-371475">
              <a:lnSpc>
                <a:spcPct val="150000"/>
              </a:lnSpc>
              <a:buClr>
                <a:srgbClr val="003399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member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ត្រូវគេប្រើដោយផ្ទាល់តាមរយះ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ប៉ុន្តែយើងក៏អាចប្រើវាតាមរយះ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</a:t>
            </a: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50900" lvl="2" indent="-371475">
              <a:lnSpc>
                <a:spcPct val="150000"/>
              </a:lnSpc>
              <a:buClr>
                <a:srgbClr val="003399"/>
              </a:buClr>
              <a:buFont typeface="Wingdings" panose="05000000000000000000" pitchFamily="2" charset="2"/>
              <a:buChar char="ü"/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member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តាមរយះ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មិនល្អទេព្រោះវាមិនបានបញ្ជាក់ច្បាស់លាស់ថា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member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នោះជា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member</a:t>
            </a:r>
            <a:endParaRPr lang="km-KH" sz="20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</a:pP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</a:pPr>
            <a:endParaRPr lang="en-US" sz="18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7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757739" y="1478073"/>
            <a:ext cx="10836322" cy="475258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chemeClr val="accent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អាចត្រូវបានគេប្រើ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4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ទិដ្ឋភាព៖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93738" lvl="1" indent="-454025"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ប្រើជាមួយ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</a:p>
          <a:p>
            <a:pPr marL="693738" lvl="1" indent="-454025"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ប្រើជាមួយ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  <a:p>
            <a:pPr marL="693738" lvl="1" indent="-454025"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ប្រើជាមួយ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</a:t>
            </a:r>
          </a:p>
          <a:p>
            <a:pPr marL="693738" lvl="1" indent="-454025"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ប្រើជាលក្ខណៈ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block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Note 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members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អាចប្រើបានទាំង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member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member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 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members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អាចប្រើបានតែ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members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តែប៉ុណ្ណោះ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វាមិនអាចប្រើ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member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បានឡើយ។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47662" y="458031"/>
            <a:ext cx="8245595" cy="856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	Static &amp; Final Keyword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1611931"/>
            <a:ext cx="11020927" cy="5056839"/>
          </a:xfrm>
        </p:spPr>
        <p:txBody>
          <a:bodyPr numCol="1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ត្រូវបានគេហៅម្យ៉ាងទៀត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ជាទូទៅវាត្រូវគេប្រើដោយផ្ទាល់តាម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រយៈ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វាត្រូបានបង្កើតឡើងនៅពេល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 time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​​​​​​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តំលៃរបស់វាត្រូវបានផ្ទុកក្នុង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Area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2200" dirty="0">
                <a:solidFill>
                  <a:srgbClr val="552BB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មិនរងឥទ្ធិពលពី</a:t>
            </a:r>
            <a:r>
              <a:rPr lang="en-US" sz="2200" dirty="0">
                <a:solidFill>
                  <a:srgbClr val="552BB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Garbage Collector </a:t>
            </a:r>
            <a:r>
              <a:rPr lang="km-KH" sz="2200" dirty="0">
                <a:solidFill>
                  <a:srgbClr val="552BB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	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ហើយតំលៃរបស់វា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បាត់បង់លុះ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ត្រាតែកម្មវិធីបានបញ្ចប់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វាអាចត្រូវគេយកទៅប្រើនៅគ្រប់ទីកន្លែងទាំងអស់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ប៉ុន្តែគេអាច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ប្រកាសវា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បានតែនៅក្នុង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level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តែប៉ុណ្ណោះ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47662" y="458031"/>
            <a:ext cx="8245595" cy="856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	Static &amp; Final Keyword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69916" y="1496728"/>
            <a:ext cx="11020927" cy="4897722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sz="2200" b="1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ត្រូវបានគេហៅម្យ៉ាងទៀត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ជាទូទៅវាត្រូវគេប្រើដោយផ្ទាល់តាម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រយៈ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បង្កើតឡើងនៅពេល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 time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​​​​​​ឯរូបរាងរបស់វាត្រូវបានផ្ទុកក្នុង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Area </a:t>
            </a:r>
            <a:endParaRPr lang="km-KH" sz="2200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វាអាចត្រូវគេយកទៅប្រើនៅគ្រប់ទីកន្លែងទាំងអស់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វាមិនអាចប្រើប្រាស់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member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ដោយផ្ទាល់បានឡើយតែវាអាចប្រើប្រាស់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member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ដោយផ្ទាល់បាន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47662" y="458031"/>
            <a:ext cx="8245595" cy="856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	Static &amp; Final Keyword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5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347662" y="1633888"/>
            <a:ext cx="11020927" cy="4897722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200" b="1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 startAt="3"/>
            </a:pPr>
            <a:r>
              <a:rPr lang="en-US" sz="2200" b="1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block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ជាទូទៅគេប្រើវាដើម្បី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តំលៃទៅអោយ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constant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initialization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លក្ខណះស្មុគស្មាញ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គេអាចប្រើ</a:t>
            </a:r>
            <a:r>
              <a:rPr lang="en-US" dirty="0"/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 static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ជំនួយដល់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block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ដើម្បីអោ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code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reusable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វាអនុវត្តតែម្តងគត់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គឺនៅពេលដែល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compiler load class structure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ចូលទៅក្នុង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	 	 area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 startAt="3"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47662" y="458031"/>
            <a:ext cx="8245595" cy="856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	Static &amp; Final Keyword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6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មួយអាចមាន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block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block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ទាំងអស់ត្រូវអនុវត្តតាមលំដាប់លំដោយពីលើចុះក្រោម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47662" y="458031"/>
            <a:ext cx="8245595" cy="856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	Static &amp; Final Keyword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5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567</Words>
  <Application>Microsoft Office PowerPoint</Application>
  <PresentationFormat>Widescreen</PresentationFormat>
  <Paragraphs>156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Microsoft YaHei UI</vt:lpstr>
      <vt:lpstr>Arial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ភ្នំពេញ</vt:lpstr>
      <vt:lpstr>មាតិកា</vt:lpstr>
      <vt:lpstr>1.1 Static &amp; Final Keyword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Nested Class</vt:lpstr>
      <vt:lpstr>2. Static Inner Class Or Static Nested Class</vt:lpstr>
      <vt:lpstr>2. Static Inner Class Or Static Nested Class</vt:lpstr>
      <vt:lpstr>1.3 Local Inner Class</vt:lpstr>
      <vt:lpstr>1.3 Local Inner Class</vt:lpstr>
      <vt:lpstr>1.4 Anonymous inner class</vt:lpstr>
      <vt:lpstr>1.4 Anonymous inner class</vt:lpstr>
      <vt:lpstr>1.4 Anonymous inner class</vt:lpstr>
      <vt:lpstr>1.5 Member inner class</vt:lpstr>
      <vt:lpstr>1.5 Member inner class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2016-04-24T16:23:25Z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