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503" r:id="rId3"/>
    <p:sldId id="505" r:id="rId4"/>
    <p:sldId id="426" r:id="rId5"/>
    <p:sldId id="506" r:id="rId6"/>
    <p:sldId id="507" r:id="rId7"/>
    <p:sldId id="508" r:id="rId8"/>
    <p:sldId id="439" r:id="rId9"/>
    <p:sldId id="511" r:id="rId10"/>
    <p:sldId id="512" r:id="rId11"/>
    <p:sldId id="530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31" r:id="rId26"/>
    <p:sldId id="526" r:id="rId27"/>
    <p:sldId id="527" r:id="rId28"/>
    <p:sldId id="528" r:id="rId29"/>
    <p:sldId id="529" r:id="rId30"/>
    <p:sldId id="532" r:id="rId31"/>
    <p:sldId id="533" r:id="rId32"/>
    <p:sldId id="534" r:id="rId33"/>
    <p:sldId id="536" r:id="rId34"/>
    <p:sldId id="510" r:id="rId35"/>
    <p:sldId id="42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BF"/>
    <a:srgbClr val="0033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7842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1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4/25/2016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4/25/2016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static-nested-class" TargetMode="External"/><Relationship Id="rId2" Type="http://schemas.openxmlformats.org/officeDocument/2006/relationships/hyperlink" Target="http://www.javacjava.com/NestedIntro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hare.net/pohjus/java-inner-classes?qid=73dcef70-78b1-4552-92e8-ea3fe878b0f6&amp;v=&amp;b=&amp;from_search=3" TargetMode="External"/><Relationship Id="rId4" Type="http://schemas.openxmlformats.org/officeDocument/2006/relationships/hyperlink" Target="http://stackoverflow.com/questions/253492/static-nested-class-in-java-why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static class (Only Nested Class)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static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លុះត្រាតែជា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static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បានដោយមិនចាំបាច់មាន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1.2 Final Keyword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ត្រូវបានប្រើដើម្បីកំណត់សិទ្ធរបស់អ្នកប្រើប្រាស់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ប្រើជាមួយ</a:t>
            </a:r>
          </a:p>
          <a:p>
            <a:pPr marL="682625" indent="-204788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  <a:p>
            <a:pPr marL="682625" indent="-204788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marL="682625" indent="-204788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9600" b="1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final variable</a:t>
            </a:r>
          </a:p>
          <a:p>
            <a:pPr marL="0" indent="0"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variable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មិនអាចកែប្រែតម្លៃរបស់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នោះទេ</a:t>
            </a:r>
          </a:p>
          <a:p>
            <a:pPr marL="0" indent="0">
              <a:buNone/>
            </a:pPr>
            <a:r>
              <a:rPr lang="en-US" sz="8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Bike{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buNone/>
            </a:pPr>
            <a:r>
              <a:rPr lang="en-US" sz="8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final </a:t>
            </a:r>
            <a:r>
              <a:rPr lang="en-US" sz="88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8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88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speedlimit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=90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8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run(){  </a:t>
            </a:r>
            <a:r>
              <a:rPr lang="en-US" sz="88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speedlimit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=400;   }  </a:t>
            </a:r>
          </a:p>
          <a:p>
            <a:pPr marL="0" indent="0"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8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 static void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8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0" indent="0"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Bike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8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sz="8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Bike();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8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obj.run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  </a:t>
            </a:r>
          </a:p>
          <a:p>
            <a:pPr marL="0" indent="0"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		</a:t>
            </a:r>
            <a:r>
              <a:rPr lang="en-US" sz="88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Time Error</a:t>
            </a:r>
            <a:endParaRPr lang="en-US" sz="8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2662131" y="5358121"/>
            <a:ext cx="3616656" cy="8807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41708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final method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ដែលមិនងអាច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2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Bike{ 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void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run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200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</a:t>
            </a:r>
            <a:r>
              <a:rPr lang="en-US" sz="2200" dirty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running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");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Honda extends Bike{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run(){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2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</a:t>
            </a:r>
            <a:r>
              <a:rPr lang="en-US" sz="2200" dirty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running safely with 100kmph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");}  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 static void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main(String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240030" lvl="1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Honda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honda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 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Honda();  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honda.run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  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} 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Time Error</a:t>
            </a:r>
            <a:endParaRPr lang="en-US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pPr marL="0" indent="0">
              <a:buNone/>
            </a:pPr>
            <a:endParaRPr lang="en-US" sz="22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2784142" y="4176215"/>
            <a:ext cx="2456597" cy="7369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final class</a:t>
            </a:r>
          </a:p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ដែលមិនអាច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បាន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final</a:t>
            </a:r>
            <a:r>
              <a:rPr lang="en-US" sz="2200" dirty="0">
                <a:solidFill>
                  <a:srgbClr val="0070C0"/>
                </a:solidFill>
              </a:rPr>
              <a:t> class</a:t>
            </a:r>
            <a:r>
              <a:rPr lang="en-US" sz="2200" dirty="0"/>
              <a:t> Bike{}  </a:t>
            </a:r>
          </a:p>
          <a:p>
            <a:pPr marL="685800" lvl="3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class</a:t>
            </a:r>
            <a:r>
              <a:rPr lang="en-US" sz="2200" dirty="0"/>
              <a:t> Honda1 extends Bike{  </a:t>
            </a:r>
          </a:p>
          <a:p>
            <a:pPr marL="685800" lvl="3" indent="0">
              <a:buNone/>
            </a:pPr>
            <a:r>
              <a:rPr lang="en-US" sz="2200" dirty="0"/>
              <a:t>  </a:t>
            </a:r>
            <a:r>
              <a:rPr lang="en-US" sz="2200" dirty="0">
                <a:solidFill>
                  <a:srgbClr val="0070C0"/>
                </a:solidFill>
              </a:rPr>
              <a:t>void</a:t>
            </a:r>
            <a:r>
              <a:rPr lang="en-US" sz="2200" dirty="0"/>
              <a:t> run(){</a:t>
            </a:r>
            <a:r>
              <a:rPr lang="en-US" sz="2200" dirty="0" err="1"/>
              <a:t>System.</a:t>
            </a:r>
            <a:r>
              <a:rPr lang="en-US" sz="2200" dirty="0" err="1">
                <a:solidFill>
                  <a:srgbClr val="00B050"/>
                </a:solidFill>
              </a:rPr>
              <a:t>out</a:t>
            </a:r>
            <a:r>
              <a:rPr lang="en-US" sz="2200" dirty="0" err="1"/>
              <a:t>.println</a:t>
            </a:r>
            <a:r>
              <a:rPr lang="en-US" sz="2200" dirty="0"/>
              <a:t>("</a:t>
            </a:r>
            <a:r>
              <a:rPr lang="en-US" sz="2200" dirty="0">
                <a:solidFill>
                  <a:schemeClr val="accent5"/>
                </a:solidFill>
              </a:rPr>
              <a:t>running safely with 100kmph</a:t>
            </a:r>
            <a:r>
              <a:rPr lang="en-US" sz="2200" dirty="0"/>
              <a:t>");}  </a:t>
            </a:r>
          </a:p>
          <a:p>
            <a:pPr marL="685800" lvl="3" indent="0">
              <a:buNone/>
            </a:pPr>
            <a:r>
              <a:rPr lang="en-US" sz="2200" dirty="0"/>
              <a:t>  </a:t>
            </a:r>
            <a:r>
              <a:rPr lang="en-US" sz="2200" dirty="0">
                <a:solidFill>
                  <a:srgbClr val="0070C0"/>
                </a:solidFill>
              </a:rPr>
              <a:t>public static void</a:t>
            </a:r>
            <a:r>
              <a:rPr lang="en-US" sz="2200" dirty="0"/>
              <a:t> main(String </a:t>
            </a:r>
            <a:r>
              <a:rPr lang="en-US" sz="2200" dirty="0" err="1"/>
              <a:t>args</a:t>
            </a:r>
            <a:r>
              <a:rPr lang="en-US" sz="2200" dirty="0"/>
              <a:t>[]){  </a:t>
            </a:r>
          </a:p>
          <a:p>
            <a:pPr marL="685800" lvl="3" indent="0">
              <a:buNone/>
            </a:pPr>
            <a:r>
              <a:rPr lang="en-US" sz="2200" dirty="0"/>
              <a:t>  Honda1 </a:t>
            </a:r>
            <a:r>
              <a:rPr lang="en-US" sz="2200" dirty="0" err="1"/>
              <a:t>honda</a:t>
            </a:r>
            <a:r>
              <a:rPr lang="en-US" sz="2200" dirty="0"/>
              <a:t>= </a:t>
            </a:r>
            <a:r>
              <a:rPr lang="en-US" sz="2200" dirty="0">
                <a:solidFill>
                  <a:srgbClr val="0070C0"/>
                </a:solidFill>
              </a:rPr>
              <a:t>new</a:t>
            </a:r>
            <a:r>
              <a:rPr lang="en-US" sz="2200" dirty="0"/>
              <a:t> Honda();  </a:t>
            </a:r>
          </a:p>
          <a:p>
            <a:pPr marL="685800" lvl="3" indent="0">
              <a:buNone/>
            </a:pPr>
            <a:r>
              <a:rPr lang="en-US" sz="2200" dirty="0"/>
              <a:t>  </a:t>
            </a:r>
            <a:r>
              <a:rPr lang="en-US" sz="2200" dirty="0" err="1"/>
              <a:t>honda.run</a:t>
            </a:r>
            <a:r>
              <a:rPr lang="en-US" sz="2200" dirty="0"/>
              <a:t>();  </a:t>
            </a:r>
            <a:r>
              <a:rPr lang="en-US" sz="2200" dirty="0" smtClean="0"/>
              <a:t>								</a:t>
            </a:r>
            <a:r>
              <a:rPr lang="en-US" sz="2200" dirty="0" smtClean="0">
                <a:solidFill>
                  <a:srgbClr val="FF0000"/>
                </a:solidFill>
              </a:rPr>
              <a:t>Compile Time Error</a:t>
            </a:r>
            <a:endParaRPr lang="en-US" sz="2200" dirty="0">
              <a:solidFill>
                <a:srgbClr val="FF0000"/>
              </a:solidFill>
            </a:endParaRPr>
          </a:p>
          <a:p>
            <a:pPr marL="685800" lvl="3" indent="0">
              <a:buNone/>
            </a:pPr>
            <a:r>
              <a:rPr lang="en-US" sz="2200" dirty="0"/>
              <a:t>  }  </a:t>
            </a:r>
          </a:p>
          <a:p>
            <a:pPr marL="685800" lvl="3" indent="0">
              <a:buNone/>
            </a:pPr>
            <a:r>
              <a:rPr lang="en-US" sz="2200" dirty="0"/>
              <a:t>}  </a:t>
            </a: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5840050" y="4997863"/>
            <a:ext cx="1590560" cy="6141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9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blank final variable</a:t>
            </a:r>
          </a:p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 static blank final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មិនបានឲតំលៃនៅ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ពេលប្រកាស</a:t>
            </a: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static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តែប៉ុណ្ណោះ</a:t>
            </a:r>
          </a:p>
          <a:p>
            <a:pPr marL="857250" lvl="4" indent="0">
              <a:buNone/>
            </a:pP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A{  </a:t>
            </a:r>
          </a:p>
          <a:p>
            <a:pPr marL="85725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 final </a:t>
            </a:r>
            <a:r>
              <a:rPr lang="en-US" sz="22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857250" lvl="4" indent="0">
              <a:buNone/>
            </a:pP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static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 </a:t>
            </a:r>
            <a:r>
              <a:rPr 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=50;}  </a:t>
            </a:r>
          </a:p>
          <a:p>
            <a:pPr marL="85725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 static void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85725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2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A.data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85725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pPr marL="85725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pPr marL="0" indent="0">
              <a:buNone/>
            </a:pP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ធាតុដូច​ជា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method,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ផ្សេងទៀតដែលជា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 ការបង្កើត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មួយជាមួយ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ផ្សេងទៀតគឺត្រូវបានអនុញ្ញាតនៅក្នុង​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ដែលបានបង្កើតហៅថា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។​ ហើយ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​គឺជា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200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បែងចែកចេញជាពីរ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non-static nested class	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static nested class 	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5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35968" y="1688874"/>
            <a:ext cx="2743200" cy="504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Nested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75941" y="3331936"/>
            <a:ext cx="3944587" cy="504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class (Non static nested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6393" y="5150922"/>
            <a:ext cx="1830691" cy="504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class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7063" y="5168011"/>
            <a:ext cx="2764745" cy="504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local inner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87710" y="5168011"/>
            <a:ext cx="2688984" cy="504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Anonymous inner 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43353" y="3331935"/>
            <a:ext cx="2242014" cy="504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nested class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0" idx="0"/>
          </p:cNvCxnSpPr>
          <p:nvPr/>
        </p:nvCxnSpPr>
        <p:spPr>
          <a:xfrm>
            <a:off x="3748235" y="3836903"/>
            <a:ext cx="3283967" cy="133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3748235" y="2193841"/>
            <a:ext cx="2559333" cy="113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>
            <a:off x="3748235" y="3836903"/>
            <a:ext cx="301201" cy="133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7" idx="0"/>
          </p:cNvCxnSpPr>
          <p:nvPr/>
        </p:nvCxnSpPr>
        <p:spPr>
          <a:xfrm flipH="1">
            <a:off x="1521739" y="3836903"/>
            <a:ext cx="2226496" cy="131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11" idx="0"/>
          </p:cNvCxnSpPr>
          <p:nvPr/>
        </p:nvCxnSpPr>
        <p:spPr>
          <a:xfrm>
            <a:off x="6307568" y="2193841"/>
            <a:ext cx="3156792" cy="113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11089162" cy="85624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endParaRPr lang="en-US" sz="3200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en-US" sz="2200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(NON-STATIC NESTED CLASS) 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​ដែលមានសុវត្ថិភាពនៅក្នុង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មានន័យថាយើងបង្កើត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ឲមានសុវត្ថិភាព។​ យើងដឹងថា​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មួយមិនអាចភ្ជាប់ជាមួយ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ប៉ុន្តែប្រសិនបើយើងមាន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បន្ទាបមក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អាចបង្កើតបានជា​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private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។ហើយអាចប្រើដើម្បី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private members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NESTED CLASS </a:t>
            </a:r>
            <a:r>
              <a:rPr lang="km-KH" sz="2400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ចែកចេញជាបី</a:t>
            </a:r>
          </a:p>
          <a:p>
            <a:pPr marL="477837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Method-local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, Anonymous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</a:p>
          <a:p>
            <a:pPr marL="682625" indent="-204788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2625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កេង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តារា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វុឌ្ឍិ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គា​អនរ៉ាន់នី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តាក សិលា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ប៉ែន ដារ៉ាយុទ្ធ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លាងសេង យូរ៉ា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endParaRPr lang="en-US" sz="3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Inner Class</a:t>
            </a:r>
          </a:p>
          <a:p>
            <a:pPr>
              <a:buFontTx/>
              <a:buChar char="-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ប្រកាសស្ថិតនៅ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level,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level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variable &amp; 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</a:t>
            </a:r>
          </a:p>
          <a:p>
            <a:pPr>
              <a:buFontTx/>
              <a:buChar char="-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អត់ប្រើ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static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មិនដូចជា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ធម្មតាទេ</a:t>
            </a:r>
          </a:p>
          <a:p>
            <a:pPr>
              <a:buFontTx/>
              <a:buChar char="-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អាចប្រកាសជា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private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inner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ដែលស្ថិតនៅក្រៅ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Outer_Demo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	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en-US" sz="2200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num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Inner_Demo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print(){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200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</a:t>
            </a:r>
            <a:r>
              <a:rPr lang="en-US" sz="2200" dirty="0" smtClean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is an inner class.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”);}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240030" lvl="1" indent="0">
              <a:buNone/>
            </a:pP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oid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display_inner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Inner_Demo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=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Inner_Demo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240030" lvl="1" indent="0">
              <a:buNone/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Inner.println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	}</a:t>
            </a: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ublic 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My_class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main(String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Outer_Demo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=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Outer_Demo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outer.display_inner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/>
              <a:t>								</a:t>
            </a:r>
            <a:r>
              <a:rPr lang="en-US" sz="22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is an inner class. </a:t>
            </a:r>
            <a:endParaRPr lang="en-US" sz="22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Notched Right Arrow 2"/>
          <p:cNvSpPr/>
          <p:nvPr/>
        </p:nvSpPr>
        <p:spPr>
          <a:xfrm>
            <a:off x="2251881" y="4503761"/>
            <a:ext cx="3125337" cy="87345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1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</a:t>
            </a:r>
            <a:r>
              <a:rPr lang="en-US" sz="96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Method-local inner class</a:t>
            </a:r>
            <a:endParaRPr lang="en-US" sz="9600" b="1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យើងអាចបង្កើត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មួយជាមួយ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ដែលមានប្រភេទជា​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type</a:t>
            </a:r>
          </a:p>
          <a:p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ដែលប្រកាសនៅក្នុង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ហើយស្ថិតនៅក្នុង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body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</a:p>
          <a:p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គឺប្រកាសនៅ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level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ដូចគ្នាទៅនឹង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variable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80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8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0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8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my_Method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		</a:t>
            </a:r>
            <a:r>
              <a:rPr lang="en-US" sz="80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0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num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23</a:t>
            </a:r>
            <a:r>
              <a:rPr lang="en-US" sz="8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80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8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MethodInner_Demo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80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</a:t>
            </a:r>
            <a:r>
              <a:rPr lang="en-US" sz="8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80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8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 </a:t>
            </a:r>
            <a:r>
              <a:rPr lang="en-US" sz="8000" dirty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is method inner class 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”+</a:t>
            </a:r>
            <a:r>
              <a:rPr lang="en-US" sz="8000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num</a:t>
            </a:r>
            <a:r>
              <a:rPr lang="en-US" sz="80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8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en-US" sz="8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8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}}</a:t>
            </a:r>
            <a:endParaRPr lang="en-US" sz="8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my_Method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	</a:t>
            </a:r>
            <a:endParaRPr lang="en-US" sz="8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num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23;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8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MethodInner_Demo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8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</a:t>
            </a:r>
            <a:r>
              <a:rPr lang="en-US" sz="8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88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8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 </a:t>
            </a:r>
            <a:r>
              <a:rPr lang="en-US" sz="8800" dirty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is method inner class 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”+</a:t>
            </a:r>
            <a:r>
              <a:rPr lang="en-US" sz="88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num</a:t>
            </a: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8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8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MethodInner_Demo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= </a:t>
            </a:r>
            <a:r>
              <a:rPr lang="en-US" sz="88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MethodInner_Demo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Inner.print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main(String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= </a:t>
            </a:r>
            <a:r>
              <a:rPr lang="en-US" sz="88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outer.my_Method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8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en-US" sz="3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Anonymous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endParaRPr lang="en-US" sz="2400" b="1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ធ្វើឲ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ខ្លី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ដែលធ្វើការជាក់លាក់មួយ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មួយដែលបង្កើតឡើងដោយមិនដាក់ឈ្មោះ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2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declare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ពួកវាក្នុងពេលតែមួយ</a:t>
            </a:r>
          </a:p>
          <a:p>
            <a:pPr>
              <a:lnSpc>
                <a:spcPct val="12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ជាទូទៅយើងប្រើវានៅពេលដែលយើងចង់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override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2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sz="2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km-KH" altLang="en-US" sz="22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200" dirty="0" smtClean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AnonymousInner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abstract void 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mymethod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}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04938" y="2125872"/>
            <a:ext cx="9553433" cy="166502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AnonymousInner</a:t>
            </a:r>
            <a:r>
              <a:rPr lang="en-US" dirty="0" smtClean="0"/>
              <a:t> </a:t>
            </a:r>
            <a:r>
              <a:rPr lang="en-US" dirty="0" err="1" smtClean="0"/>
              <a:t>an_inner</a:t>
            </a:r>
            <a:r>
              <a:rPr lang="en-US" dirty="0" smtClean="0"/>
              <a:t> = new </a:t>
            </a:r>
            <a:r>
              <a:rPr lang="en-US" dirty="0" err="1" smtClean="0"/>
              <a:t>AnonymousInner</a:t>
            </a:r>
            <a:r>
              <a:rPr lang="en-US" dirty="0" smtClean="0"/>
              <a:t>(){</a:t>
            </a:r>
          </a:p>
          <a:p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my_method</a:t>
            </a:r>
            <a:r>
              <a:rPr lang="en-US" dirty="0" smtClean="0"/>
              <a:t>(){ ……………………………….}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471876" cy="4312251"/>
          </a:xfrm>
        </p:spPr>
        <p:txBody>
          <a:bodyPr>
            <a:noAutofit/>
          </a:bodyPr>
          <a:lstStyle/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</a:t>
            </a:r>
            <a:r>
              <a:rPr lang="en-US" alt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ublic class 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Outer_class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alt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main(String 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AnonymousInner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= </a:t>
            </a:r>
            <a:r>
              <a:rPr lang="en-US" alt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AnonymousInner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alt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mymethod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altLang="en-US" sz="2200" dirty="0" err="1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t.println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</a:t>
            </a:r>
            <a:r>
              <a:rPr lang="en-US" altLang="en-US" sz="2200" dirty="0" smtClean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is an example of anonymous inner class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”);</a:t>
            </a: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	};</a:t>
            </a: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alt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nner.mymethod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				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 is an example of anonymous inner class</a:t>
            </a:r>
            <a:endParaRPr lang="en-US" alt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alt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4735773" y="4722125"/>
            <a:ext cx="1746914" cy="64144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11362117" cy="856248"/>
          </a:xfrm>
        </p:spPr>
        <p:txBody>
          <a:bodyPr>
            <a:noAutofit/>
          </a:bodyPr>
          <a:lstStyle/>
          <a:p>
            <a:pPr marL="685800" lvl="3">
              <a:lnSpc>
                <a:spcPct val="120000"/>
              </a:lnSpc>
            </a:pPr>
            <a:r>
              <a:rPr lang="en-US" sz="3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endParaRPr lang="en-US" altLang="en-US" sz="3000" dirty="0" smtClean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471876" cy="4312251"/>
          </a:xfrm>
        </p:spPr>
        <p:txBody>
          <a:bodyPr>
            <a:noAutofit/>
          </a:bodyPr>
          <a:lstStyle/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Static nested class or static inner class</a:t>
            </a:r>
            <a:endParaRPr lang="en-US" altLang="en-US" sz="2200" b="1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028700" lvl="3" indent="-342900">
              <a:lnSpc>
                <a:spcPct val="120000"/>
              </a:lnSpc>
            </a:pP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ដែលប្រកាសនៅ​ 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lever</a:t>
            </a:r>
          </a:p>
          <a:p>
            <a:pPr marL="1028700" lvl="3" indent="-342900">
              <a:lnSpc>
                <a:spcPct val="120000"/>
              </a:lnSpc>
            </a:pP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static</a:t>
            </a:r>
          </a:p>
          <a:p>
            <a:pPr marL="1028700" lvl="3" indent="-342900">
              <a:lnSpc>
                <a:spcPct val="120000"/>
              </a:lnSpc>
            </a:pP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វាអាច​ 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static data member 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 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ទោះបីជា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private 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ក៏ដោយ</a:t>
            </a:r>
          </a:p>
          <a:p>
            <a:pPr marL="1028700" lvl="3" indent="-342900">
              <a:lnSpc>
                <a:spcPct val="120000"/>
              </a:lnSpc>
            </a:pP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nested class 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មិនអាច​ 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non-static(instance) data member 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​ទេ</a:t>
            </a:r>
            <a:endParaRPr lang="en-US" alt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lnSpc>
                <a:spcPct val="120000"/>
              </a:lnSpc>
              <a:buNone/>
            </a:pPr>
            <a:endParaRPr lang="en-US" alt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4538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94099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&amp; Final Keyword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inner class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Local inner class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Anonymous inner class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Nested class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471876" cy="4312251"/>
          </a:xfrm>
        </p:spPr>
        <p:txBody>
          <a:bodyPr>
            <a:noAutofit/>
          </a:bodyPr>
          <a:lstStyle/>
          <a:p>
            <a:pPr marL="685800" lvl="3" indent="0">
              <a:lnSpc>
                <a:spcPct val="120000"/>
              </a:lnSpc>
              <a:buNone/>
            </a:pPr>
            <a:endParaRPr lang="en-US" altLang="en-US" sz="2200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altLang="en-US" sz="2200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lass </a:t>
            </a:r>
            <a:r>
              <a:rPr lang="en-US" altLang="en-US" sz="2200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</a:t>
            </a:r>
            <a:r>
              <a:rPr lang="en-US" alt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1028700" lvl="5" indent="0">
              <a:lnSpc>
                <a:spcPct val="120000"/>
              </a:lnSpc>
              <a:buNone/>
            </a:pPr>
            <a:r>
              <a:rPr lang="en-US" alt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s = “”;</a:t>
            </a:r>
          </a:p>
          <a:p>
            <a:pPr marL="1028700" lvl="5" indent="0">
              <a:lnSpc>
                <a:spcPct val="120000"/>
              </a:lnSpc>
              <a:buNone/>
            </a:pPr>
            <a:r>
              <a:rPr lang="en-US" alt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class </a:t>
            </a:r>
            <a:r>
              <a:rPr lang="en-US" altLang="en-US" sz="2200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Myclass</a:t>
            </a:r>
            <a:r>
              <a:rPr lang="en-US" alt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1028700" lvl="5" indent="0">
              <a:lnSpc>
                <a:spcPct val="120000"/>
              </a:lnSpc>
              <a:buNone/>
            </a:pPr>
            <a:r>
              <a:rPr lang="en-US" altLang="en-US" sz="2200" dirty="0" err="1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alt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  =0;</a:t>
            </a:r>
          </a:p>
          <a:p>
            <a:pPr marL="1028700" lvl="5" indent="0">
              <a:lnSpc>
                <a:spcPct val="120000"/>
              </a:lnSpc>
              <a:buNone/>
            </a:pPr>
            <a:r>
              <a:rPr lang="en-US" alt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685800" lvl="3" indent="0">
              <a:lnSpc>
                <a:spcPct val="120000"/>
              </a:lnSpc>
              <a:buNone/>
            </a:pPr>
            <a:r>
              <a:rPr lang="en-US" altLang="en-US" sz="2200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4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11430356" cy="801663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b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Nested class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471876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static nested class example with instance method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TestOuter1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static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data=30;  </a:t>
            </a:r>
          </a:p>
          <a:p>
            <a:pPr marL="685800" lvl="3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static class Inner{  </a:t>
            </a:r>
          </a:p>
          <a:p>
            <a:pPr marL="685800" lvl="3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void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msg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("data is "+data);}  </a:t>
            </a:r>
          </a:p>
          <a:p>
            <a:pPr marL="685800" lvl="3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}  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public static void main(String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TestOuter1.Inner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=new TestOuter1.Inner();  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obj.msg();  								data is 30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</p:txBody>
      </p:sp>
      <p:sp>
        <p:nvSpPr>
          <p:cNvPr id="3" name="Notched Right Arrow 2"/>
          <p:cNvSpPr/>
          <p:nvPr/>
        </p:nvSpPr>
        <p:spPr>
          <a:xfrm>
            <a:off x="4669522" y="5510093"/>
            <a:ext cx="2374710" cy="3846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11430356" cy="801663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br>
              <a:rPr lang="ca-E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Nested class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8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471876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552BBF"/>
                </a:solidFill>
              </a:rPr>
              <a:t>Java static nested class example with static method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/>
              <a:t>class TestOuter2{  </a:t>
            </a:r>
          </a:p>
          <a:p>
            <a:pPr marL="240030" lvl="1" indent="0">
              <a:buNone/>
            </a:pPr>
            <a:r>
              <a:rPr lang="en-US" sz="2000" dirty="0"/>
              <a:t>  static </a:t>
            </a:r>
            <a:r>
              <a:rPr lang="en-US" sz="2000" dirty="0" err="1"/>
              <a:t>int</a:t>
            </a:r>
            <a:r>
              <a:rPr lang="en-US" sz="2000" dirty="0"/>
              <a:t> data=30;  </a:t>
            </a:r>
          </a:p>
          <a:p>
            <a:pPr marL="240030" lvl="1" indent="0">
              <a:buNone/>
            </a:pPr>
            <a:r>
              <a:rPr lang="en-US" sz="2000" dirty="0"/>
              <a:t>  static class Inner{  </a:t>
            </a:r>
          </a:p>
          <a:p>
            <a:pPr marL="240030" lvl="1" indent="0">
              <a:buNone/>
            </a:pPr>
            <a:r>
              <a:rPr lang="en-US" sz="2000" dirty="0"/>
              <a:t>   static void </a:t>
            </a:r>
            <a:r>
              <a:rPr lang="en-US" sz="2000" dirty="0" err="1"/>
              <a:t>msg</a:t>
            </a:r>
            <a:r>
              <a:rPr lang="en-US" sz="2000" dirty="0"/>
              <a:t>(){</a:t>
            </a:r>
            <a:r>
              <a:rPr lang="en-US" sz="2000" dirty="0" err="1"/>
              <a:t>System.out.println</a:t>
            </a:r>
            <a:r>
              <a:rPr lang="en-US" sz="2000" dirty="0"/>
              <a:t>("data is "+data);}  </a:t>
            </a:r>
          </a:p>
          <a:p>
            <a:pPr marL="240030" lvl="1" indent="0">
              <a:buNone/>
            </a:pPr>
            <a:r>
              <a:rPr lang="en-US" sz="2000" dirty="0"/>
              <a:t>  }  </a:t>
            </a:r>
          </a:p>
          <a:p>
            <a:pPr marL="240030" lvl="1" indent="0">
              <a:buNone/>
            </a:pPr>
            <a:r>
              <a:rPr lang="en-US" sz="2000" dirty="0"/>
              <a:t>  public static void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pPr marL="240030" lvl="1" indent="0">
              <a:buNone/>
            </a:pPr>
            <a:r>
              <a:rPr lang="en-US" sz="2000" dirty="0"/>
              <a:t>  TestOuter2.Inner.msg();//no need to create the instance of static nested class  </a:t>
            </a:r>
          </a:p>
          <a:p>
            <a:pPr marL="240030" lvl="1" indent="0">
              <a:buNone/>
            </a:pPr>
            <a:r>
              <a:rPr lang="en-US" sz="2000" dirty="0"/>
              <a:t>  }  										data is 30</a:t>
            </a:r>
          </a:p>
          <a:p>
            <a:pPr marL="0" indent="0">
              <a:buNone/>
            </a:pPr>
            <a:r>
              <a:rPr lang="en-US" sz="2000" dirty="0"/>
              <a:t>} </a:t>
            </a:r>
            <a:r>
              <a:rPr lang="en-US" sz="2400" dirty="0"/>
              <a:t> </a:t>
            </a:r>
          </a:p>
        </p:txBody>
      </p:sp>
      <p:sp>
        <p:nvSpPr>
          <p:cNvPr id="3" name="Notched Right Arrow 2"/>
          <p:cNvSpPr/>
          <p:nvPr/>
        </p:nvSpPr>
        <p:spPr>
          <a:xfrm>
            <a:off x="5401387" y="5589992"/>
            <a:ext cx="1322905" cy="3846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www.javacjava.com/NestedIntro.html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www.javatpoint.com/static-nested-class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stackoverflow.com/questions/253492/static-nested-class-in-java-why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http://www.slideshare.net/pohjus/java-inner-classes?qid=73dcef70-78b1-4552-92e8-ea3fe878b0f6&amp;v=&amp;b=&amp;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from_search=3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4538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94099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1.1 Java Static Keyword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static keyword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ប្រើដើម្បីគ្រប់គ្រងការរក្សាទុកទិន្ន័យ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keyword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​ប្រើជាមួយ</a:t>
            </a:r>
          </a:p>
          <a:p>
            <a:pPr marL="204788" indent="422275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Variable (also know as class variable)</a:t>
            </a:r>
          </a:p>
          <a:p>
            <a:pPr marL="204788" indent="477838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(also know as class method)</a:t>
            </a:r>
          </a:p>
          <a:p>
            <a:pPr marL="204788" indent="477838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Block</a:t>
            </a:r>
          </a:p>
          <a:p>
            <a:pPr marL="204788" indent="477838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Nested class</a:t>
            </a:r>
            <a:endParaRPr lang="km-KH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4538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94099" y="1774885"/>
            <a:ext cx="9487300" cy="44181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Java static variable</a:t>
            </a:r>
          </a:p>
          <a:p>
            <a:pPr marL="204788" indent="477838">
              <a:tabLst>
                <a:tab pos="860425" algn="l"/>
              </a:tabLst>
            </a:pP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Static variable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ជាធាតុដែលគ្រប់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ទាំងអស់អាចប្រើប្រាស់បាន</a:t>
            </a:r>
          </a:p>
          <a:p>
            <a:pPr marL="204788" indent="477838">
              <a:tabLst>
                <a:tab pos="860425" algn="l"/>
              </a:tabLst>
            </a:pP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Static variable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ទទួលយកការរក្សាទុកតម្លៃតែមួយដងនៅក្នុង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class </a:t>
            </a:r>
          </a:p>
          <a:p>
            <a:pPr marL="204788" indent="0">
              <a:buNone/>
              <a:tabLst>
                <a:tab pos="860425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area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នៅពេល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class loading</a:t>
            </a:r>
          </a:p>
          <a:p>
            <a:pPr marL="204788" indent="477838">
              <a:tabLst>
                <a:tab pos="860425" algn="l"/>
              </a:tabLst>
            </a:pP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វាធ្វើឲការរក្សាទុកទិន្ន័យកាន់តែមានប្រសិទ្ធភាព (សន្សំសន្ចៃ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memory)</a:t>
            </a:r>
          </a:p>
          <a:p>
            <a:pPr marL="0" indent="0">
              <a:buNone/>
            </a:pPr>
            <a:endParaRPr lang="km-KH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4538" y="353496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813028" y="1562358"/>
            <a:ext cx="1015196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Student{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  String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name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static String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college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="</a:t>
            </a:r>
            <a:r>
              <a:rPr lang="en-US" altLang="en-US" sz="2200" dirty="0" smtClean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HRD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341313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alt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String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n){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id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=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;  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name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= n;  }  </a:t>
            </a:r>
          </a:p>
          <a:p>
            <a:pPr marL="24003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 (){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+" "+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name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+" "+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college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)}</a:t>
            </a:r>
          </a:p>
          <a:p>
            <a:pPr marL="24003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public static void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 s1 =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Student(111,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"Karan"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 s2 =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Student(222,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"Aryan"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); 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s1.display();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s2.display(); 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						</a:t>
            </a:r>
            <a:r>
              <a:rPr lang="en-US" altLang="en-US" sz="22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111 Karan HRD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	</a:t>
            </a:r>
            <a:r>
              <a:rPr lang="en-US" altLang="en-US" sz="22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222 Aryan HRD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}   </a:t>
            </a:r>
          </a:p>
        </p:txBody>
      </p:sp>
      <p:sp>
        <p:nvSpPr>
          <p:cNvPr id="5" name="Notched Right Arrow 4"/>
          <p:cNvSpPr/>
          <p:nvPr/>
        </p:nvSpPr>
        <p:spPr>
          <a:xfrm>
            <a:off x="4326344" y="4817656"/>
            <a:ext cx="3125337" cy="75062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Static Method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19113" lvl="0" indent="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 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ជាកម្មសិទ្ធរបស់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ជាជាង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​របស់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 marL="519113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19113" lvl="0" indent="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យើងអាចប្រើ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method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ដោយមិនបាច់បង្កើត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endParaRPr lang="en-US" alt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19113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km-KH" alt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19113" lvl="0" indent="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​អាច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static data member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ហើយអាចកែប្រែតម្លៃរបស់វា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</a:t>
            </a:r>
            <a:endParaRPr lang="en-US" alt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19113" lvl="0" indent="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m-KH" alt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95288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លក្ខណ្ឌរបស់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marL="52388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4863" lvl="0" indent="-41116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មិនអាចប្រើ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non static data member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call non-static method </a:t>
            </a: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</a:t>
            </a:r>
            <a:endParaRPr lang="en-US" alt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4863" lvl="0" indent="-41116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endParaRPr lang="en-US" alt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9370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km-KH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ផ្ទាល់ទេ</a:t>
            </a:r>
            <a:endParaRPr lang="en-US" alt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9370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km-KH" alt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4863" lvl="0" indent="-41116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and super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មិនអាចប្រើក្នុង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method </a:t>
            </a:r>
            <a:r>
              <a:rPr lang="km-KH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endParaRPr lang="en-US" alt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Student{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altLang="en-US" sz="22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alt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id</a:t>
            </a: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 String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alt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name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String </a:t>
            </a:r>
            <a:r>
              <a:rPr lang="en-US" alt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college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="HRD"  </a:t>
            </a:r>
          </a:p>
          <a:p>
            <a:pPr marL="341313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change(){ college=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"KSHRD Center"}</a:t>
            </a:r>
          </a:p>
          <a:p>
            <a:pPr marL="341313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Student(</a:t>
            </a:r>
            <a:r>
              <a:rPr lang="en-US" altLang="en-US" sz="2200" dirty="0" err="1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alt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i,String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n){  </a:t>
            </a:r>
            <a:r>
              <a:rPr lang="en-US" alt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id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= </a:t>
            </a:r>
            <a:r>
              <a:rPr lang="en-US" alt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   </a:t>
            </a:r>
            <a:r>
              <a:rPr lang="en-US" alt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name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= n;  }  </a:t>
            </a:r>
          </a:p>
          <a:p>
            <a:pPr marL="24003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 (){</a:t>
            </a:r>
            <a:r>
              <a:rPr lang="en-US" alt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altLang="en-US" sz="22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alt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alt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id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+" "+</a:t>
            </a:r>
            <a:r>
              <a:rPr lang="en-US" alt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name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+" "+</a:t>
            </a:r>
            <a:r>
              <a:rPr lang="en-US" alt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college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)}</a:t>
            </a:r>
          </a:p>
          <a:p>
            <a:pPr marL="24003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 static void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alt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 s1 = </a:t>
            </a: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Student(111,</a:t>
            </a:r>
            <a:r>
              <a:rPr lang="en-US" altLang="en-US" sz="2200" dirty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"Karan"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 s2 = </a:t>
            </a:r>
            <a:r>
              <a:rPr lang="en-US" alt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Student(222,</a:t>
            </a:r>
            <a:r>
              <a:rPr lang="en-US" altLang="en-US" sz="2200" dirty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"Aryan"</a:t>
            </a: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   </a:t>
            </a: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s1.display();  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alt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s2.display();  						111 Karan </a:t>
            </a:r>
            <a:r>
              <a:rPr lang="en-US" alt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KSHRD Center</a:t>
            </a:r>
            <a:endParaRPr lang="en-US" alt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	222 Aryan KSHRD Center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   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3957851" y="4708474"/>
            <a:ext cx="3220871" cy="7096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391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static block</a:t>
            </a:r>
          </a:p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ប្រើដើម្បីកែប្រែដម្លៃដើមរបស់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</a:t>
            </a:r>
          </a:p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ប្រើដើម្បីប្រកាស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data member</a:t>
            </a:r>
          </a:p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មុនពេល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 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loading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A2{  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  <a:r>
              <a:rPr lang="en-US" sz="20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0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</a:t>
            </a:r>
            <a:r>
              <a:rPr lang="en-US" sz="2000" dirty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 block is invoked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");}  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0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 static void main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(String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</a:t>
            </a: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 is invoked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000" dirty="0" err="1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</a:t>
            </a:r>
            <a:r>
              <a:rPr lang="en-US" sz="2000" dirty="0">
                <a:solidFill>
                  <a:schemeClr val="accent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Hello main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");  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}  		</a:t>
            </a:r>
            <a:r>
              <a:rPr lang="en-US" sz="2000" dirty="0" smtClean="0"/>
              <a:t>						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6659929" y="4893099"/>
            <a:ext cx="1885025" cy="38770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548" y="5214209"/>
            <a:ext cx="1501179" cy="5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1045</Words>
  <Application>Microsoft Office PowerPoint</Application>
  <PresentationFormat>Widescreen</PresentationFormat>
  <Paragraphs>346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Microsoft YaHei UI</vt:lpstr>
      <vt:lpstr>Arial</vt:lpstr>
      <vt:lpstr>Courier New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1. Static &amp; Final Keyword</vt:lpstr>
      <vt:lpstr>1. Static &amp; Final Keyword</vt:lpstr>
      <vt:lpstr>1. Static &amp; Final Keyword</vt:lpstr>
      <vt:lpstr> 1. Static &amp; Final Keyword </vt:lpstr>
      <vt:lpstr> 1. Static &amp; Final Keyword </vt:lpstr>
      <vt:lpstr> 1. Static &amp; Final Keyword </vt:lpstr>
      <vt:lpstr> 1. Static &amp; Final Keyword </vt:lpstr>
      <vt:lpstr> 1. Static &amp; Final Keyword </vt:lpstr>
      <vt:lpstr> 1. Static &amp; Final Keyword </vt:lpstr>
      <vt:lpstr> 1. Static &amp; Final Keyword </vt:lpstr>
      <vt:lpstr> 1. Static &amp; Final Keyword </vt:lpstr>
      <vt:lpstr> 1. Static &amp; Final Keyword </vt:lpstr>
      <vt:lpstr> 1. Static &amp; Final Keyword </vt:lpstr>
      <vt:lpstr> 2. Nested class </vt:lpstr>
      <vt:lpstr> 2. Nested class </vt:lpstr>
      <vt:lpstr> 2. Nested class</vt:lpstr>
      <vt:lpstr>2. Nested class</vt:lpstr>
      <vt:lpstr>2. Nested class</vt:lpstr>
      <vt:lpstr>2. Nested class</vt:lpstr>
      <vt:lpstr> 2. Nested class </vt:lpstr>
      <vt:lpstr>2. Nested class</vt:lpstr>
      <vt:lpstr> 2. Nested class </vt:lpstr>
      <vt:lpstr> 2. Nested class</vt:lpstr>
      <vt:lpstr> 2. Nested class</vt:lpstr>
      <vt:lpstr> 2. Nested class</vt:lpstr>
      <vt:lpstr> 2. Nested class</vt:lpstr>
      <vt:lpstr> 2. Nested class</vt:lpstr>
      <vt:lpstr>   2. Nested class   </vt:lpstr>
      <vt:lpstr>   2. Nested class  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2016-04-25T00:59:51Z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