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35"/>
  </p:notesMasterIdLst>
  <p:handoutMasterIdLst>
    <p:handoutMasterId r:id="rId36"/>
  </p:handoutMasterIdLst>
  <p:sldIdLst>
    <p:sldId id="503" r:id="rId3"/>
    <p:sldId id="505" r:id="rId4"/>
    <p:sldId id="536" r:id="rId5"/>
    <p:sldId id="605" r:id="rId6"/>
    <p:sldId id="593" r:id="rId7"/>
    <p:sldId id="595" r:id="rId8"/>
    <p:sldId id="596" r:id="rId9"/>
    <p:sldId id="597" r:id="rId10"/>
    <p:sldId id="602" r:id="rId11"/>
    <p:sldId id="603" r:id="rId12"/>
    <p:sldId id="604" r:id="rId13"/>
    <p:sldId id="598" r:id="rId14"/>
    <p:sldId id="599" r:id="rId15"/>
    <p:sldId id="600" r:id="rId16"/>
    <p:sldId id="601" r:id="rId17"/>
    <p:sldId id="606" r:id="rId18"/>
    <p:sldId id="607" r:id="rId19"/>
    <p:sldId id="608" r:id="rId20"/>
    <p:sldId id="609" r:id="rId21"/>
    <p:sldId id="610" r:id="rId22"/>
    <p:sldId id="611" r:id="rId23"/>
    <p:sldId id="612" r:id="rId24"/>
    <p:sldId id="613" r:id="rId25"/>
    <p:sldId id="614" r:id="rId26"/>
    <p:sldId id="615" r:id="rId27"/>
    <p:sldId id="616" r:id="rId28"/>
    <p:sldId id="617" r:id="rId29"/>
    <p:sldId id="618" r:id="rId30"/>
    <p:sldId id="619" r:id="rId31"/>
    <p:sldId id="620" r:id="rId32"/>
    <p:sldId id="439" r:id="rId33"/>
    <p:sldId id="42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552BB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94075" autoAdjust="0"/>
  </p:normalViewPr>
  <p:slideViewPr>
    <p:cSldViewPr snapToGrid="0">
      <p:cViewPr varScale="1">
        <p:scale>
          <a:sx n="87" d="100"/>
          <a:sy n="87" d="100"/>
        </p:scale>
        <p:origin x="66" y="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25-Apr-16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25-Apr-16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53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25-Apr-16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25-Apr-16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25-Apr-16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25-Apr-16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4us.com/java/java-static-and-non-static-variable" TargetMode="External"/><Relationship Id="rId2" Type="http://schemas.openxmlformats.org/officeDocument/2006/relationships/hyperlink" Target="http://www.tutorial4us.com/java/java-static-keyword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tutorial4us.com/java/java-final-keyword" TargetMode="External"/><Relationship Id="rId4" Type="http://schemas.openxmlformats.org/officeDocument/2006/relationships/hyperlink" Target="http://www.tutorial4us.com/java/java-static-block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en-US" sz="32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Presentation</a:t>
            </a:r>
            <a:endParaRPr lang="en-US" sz="32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481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34">
        <p:fade/>
      </p:transition>
    </mc:Choice>
    <mc:Fallback xmlns="">
      <p:transition spd="med" advTm="53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330791" y="37084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Static &amp; Final Keyword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597486" y="1303616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2.1.4</a:t>
            </a:r>
            <a:r>
              <a:rPr lang="km-KH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ភាពខុសគ្នារវាង</a:t>
            </a:r>
            <a:r>
              <a:rPr lang="en-U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static </a:t>
            </a:r>
            <a:r>
              <a:rPr lang="km-KH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និង </a:t>
            </a:r>
            <a:r>
              <a:rPr lang="en-U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final keyword</a:t>
            </a:r>
            <a:r>
              <a:rPr lang="km-KH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</a:t>
            </a:r>
            <a:endParaRPr lang="en-US" sz="2200" dirty="0"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0792" y="1954641"/>
            <a:ext cx="85846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ឧ.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variable </a:t>
            </a: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នៅក្នុងឧទាហរណ៍ខាងក្រោម</a:t>
            </a:r>
            <a:r>
              <a:rPr lang="en-US" sz="16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College_Name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តែងតែដូចគ្នា ហើយវាប្រកាសជា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95850" y="5130801"/>
            <a:ext cx="1103449" cy="153369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88872" tIns="88872" rIns="88872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Open Sans"/>
              </a:rPr>
              <a:t>Output: 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Open Sans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Open Sans"/>
              </a:rPr>
              <a:t>abcd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Open San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Open Sans"/>
              </a:rPr>
              <a:t>ITM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Open Sans"/>
              </a:rPr>
              <a:t>200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Open Sans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Open Sans"/>
              </a:rPr>
              <a:t>zyx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Open San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Open Sans"/>
              </a:rPr>
              <a:t>ITM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6250" y="2416306"/>
            <a:ext cx="81343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535E"/>
                </a:solidFill>
                <a:latin typeface="Arial" panose="020B0604020202020204" pitchFamily="34" charset="0"/>
                <a:ea typeface="Helvetica" panose="020B0604020202020204" pitchFamily="34" charset="0"/>
              </a:rPr>
              <a:t>Example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Arial Unicode MS" panose="020B0604020202020204" pitchFamily="34" charset="-128"/>
                <a:ea typeface="Open Sans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      </a:t>
            </a:r>
            <a:r>
              <a:rPr lang="en-US" sz="1400" dirty="0" err="1" smtClean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roll_no</a:t>
            </a: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; </a:t>
            </a:r>
            <a:r>
              <a:rPr lang="en-US" sz="1400" dirty="0">
                <a:solidFill>
                  <a:srgbClr val="FF0000"/>
                </a:solidFill>
                <a:latin typeface="Arial Unicode MS" panose="020B0604020202020204" pitchFamily="34" charset="-128"/>
                <a:ea typeface="Open San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name; </a:t>
            </a:r>
            <a:endParaRPr lang="en-US" sz="1400" dirty="0" smtClean="0">
              <a:solidFill>
                <a:srgbClr val="000000"/>
              </a:solidFill>
              <a:latin typeface="Arial Unicode MS" panose="020B0604020202020204" pitchFamily="34" charset="-128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    </a:t>
            </a:r>
            <a:r>
              <a:rPr lang="en-US" sz="1400" dirty="0" smtClean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Arial Unicode MS" panose="020B0604020202020204" pitchFamily="34" charset="-128"/>
                <a:ea typeface="Open San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Arial Unicode MS" panose="020B0604020202020204" pitchFamily="34" charset="-128"/>
                <a:ea typeface="Open Sans"/>
              </a:rPr>
              <a:t>College_Name</a:t>
            </a: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=</a:t>
            </a:r>
            <a:r>
              <a:rPr lang="en-US" sz="1400" dirty="0">
                <a:solidFill>
                  <a:srgbClr val="EE14BA"/>
                </a:solidFill>
                <a:latin typeface="Arial Unicode MS" panose="020B0604020202020204" pitchFamily="34" charset="-128"/>
                <a:ea typeface="Open Sans"/>
              </a:rPr>
              <a:t>"ITM"</a:t>
            </a: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Arial Unicode MS" panose="020B0604020202020204" pitchFamily="34" charset="-128"/>
                <a:ea typeface="Open Sans"/>
              </a:rPr>
              <a:t>StaticDemo</a:t>
            </a: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400" dirty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400" dirty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main(</a:t>
            </a:r>
            <a:r>
              <a:rPr lang="en-US" sz="1400" dirty="0">
                <a:solidFill>
                  <a:srgbClr val="FF0000"/>
                </a:solidFill>
                <a:latin typeface="Arial Unicode MS" panose="020B0604020202020204" pitchFamily="34" charset="-128"/>
                <a:ea typeface="Open San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[])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 </a:t>
            </a:r>
            <a:r>
              <a:rPr lang="en-US" sz="1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Open Sans"/>
              </a:rPr>
              <a:t>Student</a:t>
            </a:r>
            <a:r>
              <a:rPr lang="en-US" sz="14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s1=</a:t>
            </a:r>
            <a:r>
              <a:rPr lang="en-US" sz="1400" dirty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Arial Unicode MS" panose="020B0604020202020204" pitchFamily="34" charset="-128"/>
                <a:ea typeface="Open Sans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();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   s1.roll_no=</a:t>
            </a:r>
            <a:r>
              <a:rPr lang="en-US" sz="1400" dirty="0" smtClean="0">
                <a:solidFill>
                  <a:srgbClr val="CD5C5C"/>
                </a:solidFill>
                <a:latin typeface="Arial Unicode MS" panose="020B0604020202020204" pitchFamily="34" charset="-128"/>
                <a:ea typeface="Open Sans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; </a:t>
            </a:r>
            <a:endParaRPr lang="en-US" sz="1400" dirty="0" smtClean="0">
              <a:solidFill>
                <a:srgbClr val="000000"/>
              </a:solidFill>
              <a:latin typeface="Arial Unicode MS" panose="020B0604020202020204" pitchFamily="34" charset="-128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  s1.name</a:t>
            </a: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=</a:t>
            </a:r>
            <a:r>
              <a:rPr lang="en-US" sz="1400" dirty="0">
                <a:solidFill>
                  <a:srgbClr val="EE14BA"/>
                </a:solidFill>
                <a:latin typeface="Arial Unicode MS" panose="020B0604020202020204" pitchFamily="34" charset="-128"/>
                <a:ea typeface="Open Sans"/>
              </a:rPr>
              <a:t>"</a:t>
            </a:r>
            <a:r>
              <a:rPr lang="en-US" sz="1400" dirty="0" err="1">
                <a:solidFill>
                  <a:srgbClr val="EE14BA"/>
                </a:solidFill>
                <a:latin typeface="Arial Unicode MS" panose="020B0604020202020204" pitchFamily="34" charset="-128"/>
                <a:ea typeface="Open Sans"/>
              </a:rPr>
              <a:t>abcd</a:t>
            </a:r>
            <a:r>
              <a:rPr lang="en-US" sz="1400" dirty="0">
                <a:solidFill>
                  <a:srgbClr val="EE14BA"/>
                </a:solidFill>
                <a:latin typeface="Arial Unicode MS" panose="020B0604020202020204" pitchFamily="34" charset="-128"/>
                <a:ea typeface="Open Sans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  </a:t>
            </a:r>
            <a:r>
              <a:rPr lang="en-US" sz="1400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Open Sans"/>
              </a:rPr>
              <a:t>System</a:t>
            </a:r>
            <a:r>
              <a:rPr lang="en-US" sz="1400" dirty="0" err="1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.</a:t>
            </a:r>
            <a:r>
              <a:rPr lang="en-US" sz="1400" dirty="0" err="1" smtClean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out</a:t>
            </a:r>
            <a:r>
              <a:rPr lang="en-US" sz="1400" dirty="0" err="1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.println</a:t>
            </a:r>
            <a:r>
              <a:rPr lang="en-US" sz="14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(s1.roll_no</a:t>
            </a: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Open Sans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Open Sans"/>
              </a:rPr>
              <a:t>System</a:t>
            </a:r>
            <a:r>
              <a:rPr lang="en-US" sz="1400" dirty="0" err="1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.</a:t>
            </a:r>
            <a:r>
              <a:rPr lang="en-US" sz="1400" dirty="0" err="1" smtClean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out</a:t>
            </a:r>
            <a:r>
              <a:rPr lang="en-US" sz="1400" dirty="0" err="1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.println</a:t>
            </a:r>
            <a:r>
              <a:rPr lang="en-US" sz="14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(s1.name</a:t>
            </a: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Arial Unicode MS" panose="020B0604020202020204" pitchFamily="34" charset="-128"/>
                <a:ea typeface="Open Sans"/>
              </a:rPr>
              <a:t>System</a:t>
            </a:r>
            <a:r>
              <a:rPr lang="en-US" sz="1400" dirty="0" err="1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.</a:t>
            </a:r>
            <a:r>
              <a:rPr lang="en-US" sz="1400" dirty="0" err="1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Arial Unicode MS" panose="020B0604020202020204" pitchFamily="34" charset="-128"/>
                <a:ea typeface="Open Sans"/>
              </a:rPr>
              <a:t>Student</a:t>
            </a:r>
            <a:r>
              <a:rPr lang="en-US" sz="1400" dirty="0" err="1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.</a:t>
            </a:r>
            <a:r>
              <a:rPr lang="en-US" sz="1400" dirty="0" err="1">
                <a:solidFill>
                  <a:srgbClr val="FF0000"/>
                </a:solidFill>
                <a:latin typeface="Arial Unicode MS" panose="020B0604020202020204" pitchFamily="34" charset="-128"/>
                <a:ea typeface="Open Sans"/>
              </a:rPr>
              <a:t>College_Name</a:t>
            </a: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  </a:t>
            </a:r>
            <a:r>
              <a:rPr lang="en-US" sz="1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Open Sans"/>
              </a:rPr>
              <a:t>Student</a:t>
            </a:r>
            <a:r>
              <a:rPr lang="en-US" sz="14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s2=</a:t>
            </a:r>
            <a:r>
              <a:rPr lang="en-US" sz="1400" dirty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Arial Unicode MS" panose="020B0604020202020204" pitchFamily="34" charset="-128"/>
                <a:ea typeface="Open Sans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  s2.roll_no=</a:t>
            </a:r>
            <a:r>
              <a:rPr lang="en-US" sz="1400" dirty="0" smtClean="0">
                <a:solidFill>
                  <a:srgbClr val="CD5C5C"/>
                </a:solidFill>
                <a:latin typeface="Arial Unicode MS" panose="020B0604020202020204" pitchFamily="34" charset="-128"/>
                <a:ea typeface="Open Sans"/>
              </a:rPr>
              <a:t>200</a:t>
            </a: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; </a:t>
            </a:r>
            <a:endParaRPr lang="en-US" sz="1400" dirty="0" smtClean="0">
              <a:solidFill>
                <a:srgbClr val="000000"/>
              </a:solidFill>
              <a:latin typeface="Arial Unicode MS" panose="020B0604020202020204" pitchFamily="34" charset="-128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  s2.name</a:t>
            </a: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=</a:t>
            </a:r>
            <a:r>
              <a:rPr lang="en-US" sz="1400" dirty="0">
                <a:solidFill>
                  <a:srgbClr val="EE14BA"/>
                </a:solidFill>
                <a:latin typeface="Arial Unicode MS" panose="020B0604020202020204" pitchFamily="34" charset="-128"/>
                <a:ea typeface="Open Sans"/>
              </a:rPr>
              <a:t>"</a:t>
            </a:r>
            <a:r>
              <a:rPr lang="en-US" sz="1400" dirty="0" err="1">
                <a:solidFill>
                  <a:srgbClr val="EE14BA"/>
                </a:solidFill>
                <a:latin typeface="Arial Unicode MS" panose="020B0604020202020204" pitchFamily="34" charset="-128"/>
                <a:ea typeface="Open Sans"/>
              </a:rPr>
              <a:t>zyx</a:t>
            </a:r>
            <a:r>
              <a:rPr lang="en-US" sz="1400" dirty="0">
                <a:solidFill>
                  <a:srgbClr val="EE14BA"/>
                </a:solidFill>
                <a:latin typeface="Arial Unicode MS" panose="020B0604020202020204" pitchFamily="34" charset="-128"/>
                <a:ea typeface="Open Sans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Open Sans"/>
              </a:rPr>
              <a:t>   </a:t>
            </a:r>
            <a:r>
              <a:rPr lang="en-US" sz="1400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Open Sans"/>
              </a:rPr>
              <a:t>System</a:t>
            </a:r>
            <a:r>
              <a:rPr lang="en-US" sz="1400" dirty="0" err="1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.</a:t>
            </a:r>
            <a:r>
              <a:rPr lang="en-US" sz="1400" dirty="0" err="1" smtClean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out</a:t>
            </a:r>
            <a:r>
              <a:rPr lang="en-US" sz="1400" dirty="0" err="1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.println</a:t>
            </a:r>
            <a:r>
              <a:rPr lang="en-US" sz="14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(s2.roll_no</a:t>
            </a: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 </a:t>
            </a:r>
            <a:r>
              <a:rPr lang="en-US" sz="1400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Open Sans"/>
              </a:rPr>
              <a:t>System</a:t>
            </a:r>
            <a:r>
              <a:rPr lang="en-US" sz="1400" dirty="0" err="1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.</a:t>
            </a:r>
            <a:r>
              <a:rPr lang="en-US" sz="1400" dirty="0" err="1" smtClean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out</a:t>
            </a:r>
            <a:r>
              <a:rPr lang="en-US" sz="1400" dirty="0" err="1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.println</a:t>
            </a:r>
            <a:r>
              <a:rPr lang="en-US" sz="14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(s2.name</a:t>
            </a: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Open Sans"/>
              </a:rPr>
              <a:t>   </a:t>
            </a:r>
            <a:r>
              <a:rPr lang="en-US" sz="1400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Open Sans"/>
              </a:rPr>
              <a:t>System</a:t>
            </a:r>
            <a:r>
              <a:rPr lang="en-US" sz="1400" dirty="0" err="1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.</a:t>
            </a:r>
            <a:r>
              <a:rPr lang="en-US" sz="1400" dirty="0" err="1" smtClean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out</a:t>
            </a:r>
            <a:r>
              <a:rPr lang="en-US" sz="1400" dirty="0" err="1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.println</a:t>
            </a:r>
            <a:r>
              <a:rPr lang="en-US" sz="14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Open Sans"/>
              </a:rPr>
              <a:t>Student</a:t>
            </a:r>
            <a:r>
              <a:rPr lang="en-US" sz="1400" dirty="0" err="1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.</a:t>
            </a:r>
            <a:r>
              <a:rPr lang="en-US" sz="1400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Open Sans"/>
              </a:rPr>
              <a:t>College_Name</a:t>
            </a: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); } </a:t>
            </a:r>
            <a:endParaRPr lang="en-US" sz="1400" dirty="0" smtClean="0">
              <a:solidFill>
                <a:srgbClr val="000000"/>
              </a:solidFill>
              <a:latin typeface="Arial Unicode MS" panose="020B0604020202020204" pitchFamily="34" charset="-128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}</a:t>
            </a:r>
            <a:r>
              <a:rPr lang="en-US" sz="1400" dirty="0" smtClean="0"/>
              <a:t> </a:t>
            </a:r>
            <a:endParaRPr 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22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330791" y="37084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Static &amp; Final Keyword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597486" y="1303616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2.1.4</a:t>
            </a:r>
            <a:r>
              <a:rPr lang="km-KH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ភាពខុសគ្នារវាង</a:t>
            </a:r>
            <a:r>
              <a:rPr lang="en-U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static </a:t>
            </a:r>
            <a:r>
              <a:rPr lang="km-KH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និង </a:t>
            </a:r>
            <a:r>
              <a:rPr lang="en-U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final keyword</a:t>
            </a:r>
            <a:r>
              <a:rPr lang="km-KH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</a:t>
            </a:r>
            <a:endParaRPr lang="en-US" sz="2200" dirty="0"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3649" y="2245140"/>
            <a:ext cx="6568919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នៅក្នុងរូបភាពនេះ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data Variable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store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នៅក្នុង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Area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Non static 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store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stack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2050" name="Picture 2" descr="variable decla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089" y="2009775"/>
            <a:ext cx="4299045" cy="404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91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32" y="2044236"/>
            <a:ext cx="5409177" cy="361361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330791" y="37084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Static &amp; Final Keyword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182" y="2157968"/>
            <a:ext cx="548586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Keyword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ត្រូវបានប្រើប្រាស់សំរាប់បង្កើត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Restrict constant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overriding 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Restrict inheritance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វាត្រូវបានប្រើនៅ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level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level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level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35586" y="1297814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0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2.</a:t>
            </a:r>
            <a:r>
              <a:rPr lang="en-US" altLang="zh-CN" sz="20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</a:t>
            </a:r>
            <a:r>
              <a:rPr lang="zh-CN" altLang="en-US" sz="20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</a:t>
            </a:r>
            <a:r>
              <a:rPr lang="km-KH" sz="20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តើអ្វីទៅ</a:t>
            </a:r>
            <a:r>
              <a:rPr lang="km-KH" sz="20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</a:t>
            </a:r>
            <a:r>
              <a:rPr lang="en-US" sz="20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Final Keyword</a:t>
            </a:r>
            <a:r>
              <a:rPr lang="km-KH" sz="20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?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67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330791" y="37084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Static &amp; Final Keyword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732" y="1993346"/>
            <a:ext cx="8394118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Keyword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ត្រូវបានបង្កើត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មួយជា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constant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វាស្រដៀងទៅនឹង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នៅក្នុងភាសាដទៃទៀត ។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ដែលបានប្រកាសជាមួយនឹង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keyword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modified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បន្ទាប់ពីផ្តល់តម្លៃហើយ ។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35586" y="1297814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0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2.2.1 </a:t>
            </a:r>
            <a:r>
              <a:rPr lang="en-US" sz="20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Final at variable </a:t>
            </a:r>
            <a:r>
              <a:rPr lang="en-US" sz="2000" dirty="0" err="1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lavel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3732" y="4069379"/>
            <a:ext cx="6096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535E"/>
                </a:solidFill>
                <a:latin typeface="Arial" panose="020B0604020202020204" pitchFamily="34" charset="0"/>
                <a:ea typeface="Helvetica" panose="020B0604020202020204" pitchFamily="34" charset="0"/>
              </a:rPr>
              <a:t>Final Keyword in java Example</a:t>
            </a:r>
            <a:endParaRPr lang="km-KH" sz="1600" dirty="0">
              <a:solidFill>
                <a:srgbClr val="00535E"/>
              </a:solidFill>
              <a:latin typeface="Arial" panose="020B0604020202020204" pitchFamily="34" charset="0"/>
              <a:ea typeface="Helvetica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535E"/>
              </a:solidFill>
              <a:latin typeface="Arial" panose="020B0604020202020204" pitchFamily="34" charset="0"/>
              <a:ea typeface="Helvetica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600" dirty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Arial Unicode MS" panose="020B0604020202020204" pitchFamily="34" charset="-128"/>
                <a:ea typeface="Open Sans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endParaRPr lang="en-US" sz="1600" dirty="0" smtClean="0">
              <a:solidFill>
                <a:srgbClr val="000000"/>
              </a:solidFill>
              <a:latin typeface="Arial Unicode MS" panose="020B0604020202020204" pitchFamily="34" charset="-128"/>
              <a:ea typeface="Open Sans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{ </a:t>
            </a:r>
            <a:endParaRPr lang="km-KH" sz="1600" dirty="0">
              <a:solidFill>
                <a:srgbClr val="000000"/>
              </a:solidFill>
              <a:latin typeface="Arial Unicode MS" panose="020B0604020202020204" pitchFamily="34" charset="-128"/>
              <a:ea typeface="Open Sans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600" dirty="0" smtClean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  public</a:t>
            </a:r>
            <a:r>
              <a:rPr 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600" dirty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600" dirty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final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600" dirty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PI=</a:t>
            </a:r>
            <a:r>
              <a:rPr lang="en-US" sz="1600" dirty="0">
                <a:solidFill>
                  <a:srgbClr val="CD5C5C"/>
                </a:solidFill>
                <a:latin typeface="Arial Unicode MS" panose="020B0604020202020204" pitchFamily="34" charset="-128"/>
                <a:ea typeface="Open Sans"/>
              </a:rPr>
              <a:t>3.14159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; </a:t>
            </a:r>
            <a:endParaRPr lang="km-KH" sz="1600" dirty="0">
              <a:solidFill>
                <a:srgbClr val="000000"/>
              </a:solidFill>
              <a:latin typeface="Arial Unicode MS" panose="020B0604020202020204" pitchFamily="34" charset="-128"/>
              <a:ea typeface="Open Sans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600" dirty="0" smtClean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  public</a:t>
            </a:r>
            <a:r>
              <a:rPr 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600" dirty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600" dirty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main(</a:t>
            </a:r>
            <a:r>
              <a:rPr lang="en-US" sz="1600" dirty="0">
                <a:solidFill>
                  <a:srgbClr val="FF0000"/>
                </a:solidFill>
                <a:latin typeface="Arial Unicode MS" panose="020B0604020202020204" pitchFamily="34" charset="-128"/>
                <a:ea typeface="Open Sans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) </a:t>
            </a:r>
            <a:endParaRPr lang="en-US" sz="1600" dirty="0" smtClean="0">
              <a:solidFill>
                <a:srgbClr val="000000"/>
              </a:solidFill>
              <a:latin typeface="Arial Unicode MS" panose="020B0604020202020204" pitchFamily="34" charset="-128"/>
              <a:ea typeface="Open Sans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 { </a:t>
            </a:r>
            <a:endParaRPr lang="km-KH" sz="1600" dirty="0">
              <a:solidFill>
                <a:srgbClr val="000000"/>
              </a:solidFill>
              <a:latin typeface="Arial Unicode MS" panose="020B0604020202020204" pitchFamily="34" charset="-128"/>
              <a:ea typeface="Open Sans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Open Sans"/>
              </a:rPr>
              <a:t>     </a:t>
            </a:r>
            <a:r>
              <a:rPr lang="en-US" sz="1600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Open Sans"/>
              </a:rPr>
              <a:t>System</a:t>
            </a:r>
            <a:r>
              <a:rPr lang="en-US" sz="1600" dirty="0" err="1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.</a:t>
            </a:r>
            <a:r>
              <a:rPr lang="en-US" sz="1600" dirty="0" err="1" smtClean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out</a:t>
            </a:r>
            <a:r>
              <a:rPr lang="en-US" sz="1600" dirty="0" err="1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(PI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); </a:t>
            </a:r>
            <a:endParaRPr lang="km-KH" sz="1600" dirty="0">
              <a:solidFill>
                <a:srgbClr val="000000"/>
              </a:solidFill>
              <a:latin typeface="Arial Unicode MS" panose="020B0604020202020204" pitchFamily="34" charset="-128"/>
              <a:ea typeface="Open Sans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m-KH" sz="16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​  </a:t>
            </a:r>
            <a:r>
              <a:rPr 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} </a:t>
            </a:r>
            <a:endParaRPr lang="km-KH" sz="1600" dirty="0">
              <a:solidFill>
                <a:srgbClr val="000000"/>
              </a:solidFill>
              <a:latin typeface="Arial Unicode MS" panose="020B0604020202020204" pitchFamily="34" charset="-128"/>
              <a:ea typeface="Open Sans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}</a:t>
            </a:r>
            <a:r>
              <a:rPr lang="en-US" sz="1600" dirty="0"/>
              <a:t> </a:t>
            </a:r>
            <a:endParaRPr 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27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330791" y="37084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Static &amp; Final Keyword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732" y="1979698"/>
            <a:ext cx="8394118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1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វាបង្កើតឲ្យមាន </a:t>
            </a:r>
            <a:r>
              <a:rPr lang="en-US" sz="1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final</a:t>
            </a:r>
            <a:r>
              <a:rPr lang="km-KH" sz="1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មួយ មានន័យថា </a:t>
            </a:r>
            <a:r>
              <a:rPr lang="en-US" sz="1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sub class </a:t>
            </a:r>
            <a:r>
              <a:rPr lang="km-KH" sz="1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 </a:t>
            </a:r>
            <a:r>
              <a:rPr lang="en-US" sz="1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override method</a:t>
            </a:r>
            <a:r>
              <a:rPr lang="km-KH" sz="1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នេះបានឡើយ ។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Compiler check</a:t>
            </a:r>
            <a:r>
              <a:rPr lang="km-KH" sz="1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និងឲ្យ</a:t>
            </a:r>
            <a:r>
              <a:rPr lang="en-US" sz="1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error</a:t>
            </a:r>
            <a:r>
              <a:rPr lang="km-KH" sz="1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ប្រសិនជាព្យាយាម </a:t>
            </a:r>
            <a:r>
              <a:rPr lang="en-US" sz="1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override method </a:t>
            </a:r>
            <a:r>
              <a:rPr lang="km-KH" sz="1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35586" y="1297814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0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2.2.2 </a:t>
            </a:r>
            <a:r>
              <a:rPr lang="en-US" sz="20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Final at method level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9675" y="288768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Example</a:t>
            </a:r>
          </a:p>
          <a:p>
            <a:r>
              <a:rPr lang="en-US" sz="1050" dirty="0">
                <a:solidFill>
                  <a:srgbClr val="6600CC"/>
                </a:solidFill>
              </a:rPr>
              <a:t>public</a:t>
            </a:r>
            <a:r>
              <a:rPr lang="en-US" sz="1050" dirty="0"/>
              <a:t> </a:t>
            </a:r>
            <a:r>
              <a:rPr lang="en-US" sz="1050" dirty="0">
                <a:solidFill>
                  <a:srgbClr val="6600CC"/>
                </a:solidFill>
              </a:rPr>
              <a:t>class</a:t>
            </a:r>
            <a:r>
              <a:rPr lang="en-US" sz="1050" dirty="0"/>
              <a:t> A</a:t>
            </a:r>
          </a:p>
          <a:p>
            <a:r>
              <a:rPr lang="en-US" sz="1050" dirty="0"/>
              <a:t>{</a:t>
            </a:r>
          </a:p>
          <a:p>
            <a:r>
              <a:rPr lang="en-US" sz="1050" dirty="0">
                <a:solidFill>
                  <a:srgbClr val="6600CC"/>
                </a:solidFill>
              </a:rPr>
              <a:t> </a:t>
            </a:r>
            <a:r>
              <a:rPr lang="en-US" sz="1050" dirty="0" smtClean="0">
                <a:solidFill>
                  <a:srgbClr val="6600CC"/>
                </a:solidFill>
              </a:rPr>
              <a:t>   public</a:t>
            </a:r>
            <a:r>
              <a:rPr lang="en-US" sz="1050" dirty="0" smtClean="0"/>
              <a:t> </a:t>
            </a:r>
            <a:r>
              <a:rPr lang="en-US" sz="1050" dirty="0">
                <a:solidFill>
                  <a:srgbClr val="6600CC"/>
                </a:solidFill>
              </a:rPr>
              <a:t>void</a:t>
            </a:r>
            <a:r>
              <a:rPr lang="en-US" sz="1050" dirty="0"/>
              <a:t> fun1()</a:t>
            </a:r>
          </a:p>
          <a:p>
            <a:r>
              <a:rPr lang="en-US" sz="1050" dirty="0"/>
              <a:t>{</a:t>
            </a:r>
          </a:p>
          <a:p>
            <a:r>
              <a:rPr lang="en-US" sz="1050" dirty="0" smtClean="0"/>
              <a:t>    .......</a:t>
            </a:r>
            <a:endParaRPr lang="en-US" sz="1050" dirty="0"/>
          </a:p>
          <a:p>
            <a:r>
              <a:rPr lang="en-US" sz="1050" dirty="0"/>
              <a:t>}</a:t>
            </a:r>
          </a:p>
          <a:p>
            <a:r>
              <a:rPr lang="en-US" sz="1050" dirty="0" smtClean="0">
                <a:solidFill>
                  <a:srgbClr val="6600CC"/>
                </a:solidFill>
              </a:rPr>
              <a:t>    public</a:t>
            </a:r>
            <a:r>
              <a:rPr lang="en-US" sz="1050" dirty="0" smtClean="0"/>
              <a:t> </a:t>
            </a:r>
            <a:r>
              <a:rPr lang="en-US" sz="1050" dirty="0">
                <a:solidFill>
                  <a:srgbClr val="6600CC"/>
                </a:solidFill>
              </a:rPr>
              <a:t>final</a:t>
            </a:r>
            <a:r>
              <a:rPr lang="en-US" sz="1050" dirty="0"/>
              <a:t> </a:t>
            </a:r>
            <a:r>
              <a:rPr lang="en-US" sz="1050" dirty="0">
                <a:solidFill>
                  <a:srgbClr val="6600CC"/>
                </a:solidFill>
              </a:rPr>
              <a:t>void</a:t>
            </a:r>
            <a:r>
              <a:rPr lang="en-US" sz="1050" dirty="0"/>
              <a:t> fun2()</a:t>
            </a:r>
          </a:p>
          <a:p>
            <a:r>
              <a:rPr lang="en-US" sz="1050" dirty="0"/>
              <a:t>{</a:t>
            </a:r>
          </a:p>
          <a:p>
            <a:r>
              <a:rPr lang="en-US" sz="1050" dirty="0" smtClean="0"/>
              <a:t>    .......</a:t>
            </a:r>
            <a:endParaRPr lang="en-US" sz="1050" dirty="0"/>
          </a:p>
          <a:p>
            <a:r>
              <a:rPr lang="en-US" sz="1050" dirty="0"/>
              <a:t>}</a:t>
            </a:r>
          </a:p>
          <a:p>
            <a:endParaRPr lang="en-US" sz="1050" dirty="0"/>
          </a:p>
          <a:p>
            <a:r>
              <a:rPr lang="en-US" sz="1050" dirty="0"/>
              <a:t>}</a:t>
            </a:r>
          </a:p>
          <a:p>
            <a:r>
              <a:rPr lang="en-US" sz="1050" dirty="0">
                <a:solidFill>
                  <a:srgbClr val="6600CC"/>
                </a:solidFill>
              </a:rPr>
              <a:t>class</a:t>
            </a:r>
            <a:r>
              <a:rPr lang="en-US" sz="1050" dirty="0"/>
              <a:t> B </a:t>
            </a:r>
            <a:r>
              <a:rPr lang="en-US" sz="1050" dirty="0">
                <a:solidFill>
                  <a:srgbClr val="6600CC"/>
                </a:solidFill>
              </a:rPr>
              <a:t>extends</a:t>
            </a:r>
            <a:r>
              <a:rPr lang="en-US" sz="1050" dirty="0"/>
              <a:t> A</a:t>
            </a:r>
          </a:p>
          <a:p>
            <a:r>
              <a:rPr lang="en-US" sz="1050" dirty="0"/>
              <a:t>{</a:t>
            </a:r>
          </a:p>
          <a:p>
            <a:r>
              <a:rPr lang="en-US" sz="1050" dirty="0" smtClean="0">
                <a:solidFill>
                  <a:srgbClr val="6600CC"/>
                </a:solidFill>
              </a:rPr>
              <a:t>    public</a:t>
            </a:r>
            <a:r>
              <a:rPr lang="en-US" sz="1050" dirty="0" smtClean="0"/>
              <a:t> </a:t>
            </a:r>
            <a:r>
              <a:rPr lang="en-US" sz="1050" dirty="0">
                <a:solidFill>
                  <a:srgbClr val="6600CC"/>
                </a:solidFill>
              </a:rPr>
              <a:t>void</a:t>
            </a:r>
            <a:r>
              <a:rPr lang="en-US" sz="1050" dirty="0"/>
              <a:t> fun1()</a:t>
            </a:r>
          </a:p>
          <a:p>
            <a:r>
              <a:rPr lang="en-US" sz="1050" dirty="0"/>
              <a:t>{</a:t>
            </a:r>
          </a:p>
          <a:p>
            <a:r>
              <a:rPr lang="en-US" sz="1050" dirty="0" smtClean="0"/>
              <a:t>    .......</a:t>
            </a:r>
            <a:endParaRPr lang="en-US" sz="1050" dirty="0"/>
          </a:p>
          <a:p>
            <a:r>
              <a:rPr lang="en-US" sz="1050" dirty="0"/>
              <a:t>}</a:t>
            </a:r>
          </a:p>
          <a:p>
            <a:r>
              <a:rPr lang="en-US" sz="1050" dirty="0" smtClean="0">
                <a:solidFill>
                  <a:srgbClr val="6600CC"/>
                </a:solidFill>
              </a:rPr>
              <a:t>    public</a:t>
            </a:r>
            <a:r>
              <a:rPr lang="en-US" sz="1050" dirty="0" smtClean="0"/>
              <a:t> </a:t>
            </a:r>
            <a:r>
              <a:rPr lang="en-US" sz="1050" dirty="0">
                <a:solidFill>
                  <a:srgbClr val="6600CC"/>
                </a:solidFill>
              </a:rPr>
              <a:t>void</a:t>
            </a:r>
            <a:r>
              <a:rPr lang="en-US" sz="1050" dirty="0"/>
              <a:t> fun2()</a:t>
            </a:r>
          </a:p>
          <a:p>
            <a:r>
              <a:rPr lang="en-US" sz="1050" dirty="0"/>
              <a:t>{</a:t>
            </a:r>
          </a:p>
          <a:p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05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// 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it gives an error because we can not override final method</a:t>
            </a:r>
          </a:p>
          <a:p>
            <a:r>
              <a:rPr lang="en-US" sz="1050" dirty="0"/>
              <a:t>}</a:t>
            </a:r>
          </a:p>
          <a:p>
            <a:r>
              <a:rPr lang="en-US" sz="10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558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330791" y="37084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Static &amp; Final Keyword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732" y="1993346"/>
            <a:ext cx="839411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វាបង្កើតឲ្យមាន 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final</a:t>
            </a: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មួយ មានន័យថា 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 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 </a:t>
            </a: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 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ដទៃទៀតបានទេ ។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35586" y="1297814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0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2.2.3 </a:t>
            </a:r>
            <a:r>
              <a:rPr lang="en-US" sz="20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Final at class level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47774" y="3036988"/>
            <a:ext cx="63722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535E"/>
                </a:solidFill>
                <a:latin typeface="Arial" panose="020B0604020202020204" pitchFamily="34" charset="0"/>
                <a:ea typeface="Helvetica" panose="020B0604020202020204" pitchFamily="34" charset="0"/>
              </a:rPr>
              <a:t>Example</a:t>
            </a:r>
            <a:endParaRPr lang="km-KH" sz="1200" b="1" dirty="0">
              <a:solidFill>
                <a:srgbClr val="00535E"/>
              </a:solidFill>
              <a:latin typeface="Arial" panose="020B0604020202020204" pitchFamily="34" charset="0"/>
              <a:ea typeface="Helvetica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535E"/>
              </a:solidFill>
              <a:latin typeface="Arial" panose="020B0604020202020204" pitchFamily="34" charset="0"/>
              <a:ea typeface="Helvetica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final</a:t>
            </a: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Arial Unicode MS" panose="020B0604020202020204" pitchFamily="34" charset="-128"/>
                <a:ea typeface="Open Sans"/>
              </a:rPr>
              <a:t>Employee</a:t>
            </a: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{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     </a:t>
            </a:r>
            <a:r>
              <a:rPr lang="en-US" sz="1200" b="1" dirty="0" err="1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salary=</a:t>
            </a:r>
            <a:r>
              <a:rPr lang="en-US" sz="1200" dirty="0">
                <a:solidFill>
                  <a:srgbClr val="CD5C5C"/>
                </a:solidFill>
                <a:latin typeface="Arial Unicode MS" panose="020B0604020202020204" pitchFamily="34" charset="-128"/>
                <a:ea typeface="Open Sans"/>
              </a:rPr>
              <a:t>10000</a:t>
            </a: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;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}</a:t>
            </a:r>
            <a:endParaRPr lang="km-KH" sz="1200" dirty="0">
              <a:solidFill>
                <a:srgbClr val="000000"/>
              </a:solidFill>
              <a:latin typeface="Arial Unicode MS" panose="020B0604020202020204" pitchFamily="34" charset="-128"/>
              <a:ea typeface="Open Sans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Arial Unicode MS" panose="020B0604020202020204" pitchFamily="34" charset="-128"/>
                <a:ea typeface="Open Sans"/>
              </a:rPr>
              <a:t>Developer</a:t>
            </a: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extends</a:t>
            </a: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Arial Unicode MS" panose="020B0604020202020204" pitchFamily="34" charset="-128"/>
                <a:ea typeface="Open Sans"/>
              </a:rPr>
              <a:t>Employee</a:t>
            </a: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{ </a:t>
            </a:r>
            <a:endParaRPr lang="km-KH" sz="1200" dirty="0">
              <a:solidFill>
                <a:srgbClr val="000000"/>
              </a:solidFill>
              <a:latin typeface="Arial Unicode MS" panose="020B0604020202020204" pitchFamily="34" charset="-128"/>
              <a:ea typeface="Open Sans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  void</a:t>
            </a: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show()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 {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0000"/>
                </a:solidFill>
                <a:latin typeface="Arial Unicode MS" panose="020B0604020202020204" pitchFamily="34" charset="-128"/>
                <a:ea typeface="Open Sans"/>
              </a:rPr>
              <a:t>     </a:t>
            </a:r>
            <a:r>
              <a:rPr lang="en-US" sz="1200" dirty="0" err="1">
                <a:solidFill>
                  <a:srgbClr val="FF0000"/>
                </a:solidFill>
                <a:latin typeface="Arial Unicode MS" panose="020B0604020202020204" pitchFamily="34" charset="-128"/>
                <a:ea typeface="Open Sans"/>
              </a:rPr>
              <a:t>System</a:t>
            </a:r>
            <a:r>
              <a:rPr lang="en-US" sz="1200" dirty="0" err="1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.</a:t>
            </a:r>
            <a:r>
              <a:rPr lang="en-US" sz="1200" b="1" dirty="0" err="1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(</a:t>
            </a:r>
            <a:r>
              <a:rPr lang="en-US" sz="1200" dirty="0">
                <a:solidFill>
                  <a:srgbClr val="EE14BA"/>
                </a:solidFill>
                <a:latin typeface="Arial Unicode MS" panose="020B0604020202020204" pitchFamily="34" charset="-128"/>
                <a:ea typeface="Open Sans"/>
              </a:rPr>
              <a:t>"Hello Good Morning"</a:t>
            </a: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);</a:t>
            </a:r>
            <a:endParaRPr lang="km-KH" sz="1200" dirty="0">
              <a:solidFill>
                <a:srgbClr val="000000"/>
              </a:solidFill>
              <a:latin typeface="Arial Unicode MS" panose="020B0604020202020204" pitchFamily="34" charset="-128"/>
              <a:ea typeface="Open Sans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 }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}</a:t>
            </a:r>
            <a:endParaRPr lang="km-KH" sz="1200" dirty="0">
              <a:solidFill>
                <a:srgbClr val="000000"/>
              </a:solidFill>
              <a:latin typeface="Arial Unicode MS" panose="020B0604020202020204" pitchFamily="34" charset="-128"/>
              <a:ea typeface="Open Sans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 Unicode MS" panose="020B0604020202020204" pitchFamily="34" charset="-128"/>
                <a:ea typeface="Open Sans"/>
              </a:rPr>
              <a:t>FinalDemo</a:t>
            </a: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endParaRPr lang="en-US" sz="1200" dirty="0" smtClean="0">
              <a:solidFill>
                <a:srgbClr val="000000"/>
              </a:solidFill>
              <a:latin typeface="Arial Unicode MS" panose="020B0604020202020204" pitchFamily="34" charset="-128"/>
              <a:ea typeface="Open Sans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{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main(</a:t>
            </a:r>
            <a:r>
              <a:rPr lang="en-US" sz="1200" dirty="0">
                <a:solidFill>
                  <a:srgbClr val="FF0000"/>
                </a:solidFill>
                <a:latin typeface="Arial Unicode MS" panose="020B0604020202020204" pitchFamily="34" charset="-128"/>
                <a:ea typeface="Open Sans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[]) </a:t>
            </a:r>
            <a:endParaRPr lang="en-US" sz="1200" dirty="0" smtClean="0">
              <a:solidFill>
                <a:srgbClr val="000000"/>
              </a:solidFill>
              <a:latin typeface="Arial Unicode MS" panose="020B0604020202020204" pitchFamily="34" charset="-128"/>
              <a:ea typeface="Open Sans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{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Open Sans"/>
              </a:rPr>
              <a:t>Developer</a:t>
            </a:r>
            <a:r>
              <a:rPr 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obj</a:t>
            </a: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=</a:t>
            </a:r>
            <a:r>
              <a:rPr lang="en-US" sz="1200" b="1" dirty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Arial Unicode MS" panose="020B0604020202020204" pitchFamily="34" charset="-128"/>
                <a:ea typeface="Open Sans"/>
              </a:rPr>
              <a:t>Developer</a:t>
            </a: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(); </a:t>
            </a:r>
            <a:endParaRPr lang="km-KH" sz="1200" dirty="0">
              <a:solidFill>
                <a:srgbClr val="000000"/>
              </a:solidFill>
              <a:latin typeface="Arial Unicode MS" panose="020B0604020202020204" pitchFamily="34" charset="-128"/>
              <a:ea typeface="Open Sans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Open Sans"/>
              </a:rPr>
              <a:t>  Developer</a:t>
            </a:r>
            <a:r>
              <a:rPr 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obj</a:t>
            </a: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=</a:t>
            </a:r>
            <a:r>
              <a:rPr lang="en-US" sz="1200" b="1" dirty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Arial Unicode MS" panose="020B0604020202020204" pitchFamily="34" charset="-128"/>
                <a:ea typeface="Open Sans"/>
              </a:rPr>
              <a:t>Developer</a:t>
            </a: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();</a:t>
            </a:r>
            <a:endParaRPr lang="km-KH" sz="1200" dirty="0">
              <a:solidFill>
                <a:srgbClr val="000000"/>
              </a:solidFill>
              <a:latin typeface="Arial Unicode MS" panose="020B0604020202020204" pitchFamily="34" charset="-128"/>
              <a:ea typeface="Open Sans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obj.show</a:t>
            </a: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(); </a:t>
            </a:r>
            <a:r>
              <a:rPr 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}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} </a:t>
            </a:r>
            <a:endParaRPr 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98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330791" y="37084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3.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Static Inner Class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9422" y="2078436"/>
            <a:ext cx="976825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nested class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Class)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Nested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ដែលមានប្រើពាក្យ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នៅពីមុខវា។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ប្រភេទនៃ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nested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ដែលមានលក្ខណៈសំខាន់គឺ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1645920" y="3718560"/>
            <a:ext cx="7172960" cy="400110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public class Outer { public static class Nested { } 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7342" y="4283156"/>
            <a:ext cx="9768258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ក្នុងការបង្កើត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 Nested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អ្នកគួរតែ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reference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វាដោយការរៀបចំទុកជាមុនជាមួយនឹង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Outer Class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869440" y="5466080"/>
            <a:ext cx="7152640" cy="400110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Outer.Nested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instance = new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Outer.Nested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();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727031" y="139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3.1 </a:t>
            </a:r>
            <a:r>
              <a:rPr lang="en-U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Static</a:t>
            </a:r>
            <a:r>
              <a:rPr lang="km-KH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</a:t>
            </a:r>
            <a:r>
              <a:rPr lang="en-U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Nested Class( Inner Class)</a:t>
            </a:r>
            <a:endParaRPr lang="en-US" sz="2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79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330791" y="37084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3. </a:t>
            </a:r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Static Inner Class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582" y="2240996"/>
            <a:ext cx="97682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នៅក្នុងភាសា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non static nested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គឺហៅថា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មានទំនាក់ទំនងគ្នាជាមួយ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instance of enclosing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អ្នកគួរតែបង្កើតតែបង្កើត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 of enclosing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ដើម្បីបង្កើត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 of inner class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62871" y="139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3.2 Non </a:t>
            </a:r>
            <a:r>
              <a:rPr lang="en-U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Static Nested Class(Inner Class)</a:t>
            </a:r>
            <a:endParaRPr lang="en-US" sz="2200" dirty="0">
              <a:latin typeface="Arial Black" panose="020B0A04020102020204" pitchFamily="34" charset="0"/>
            </a:endParaRPr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1219200" y="4612640"/>
            <a:ext cx="4966424" cy="400110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public class Outer { public class Inner { } }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300480" y="5831840"/>
            <a:ext cx="7576113" cy="400110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Outer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outer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= new Outer();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Outer.Inner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inner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outer.new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Inner();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833120" y="5100935"/>
            <a:ext cx="9387840" cy="557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នេះជាការបង្កើត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instance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13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330791" y="37084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3</a:t>
            </a:r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. </a:t>
            </a:r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Static Inner Class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582" y="2240996"/>
            <a:ext cx="9768258" cy="55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ចំណាំផងដែរពីរបៀបក្នុងការដាក់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new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បន្ទាប់ពី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reference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ទៅកាន់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outer class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62871" y="139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3.2 Non </a:t>
            </a:r>
            <a:r>
              <a:rPr lang="en-U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Static Nested Class(Inner Class)</a:t>
            </a:r>
            <a:r>
              <a:rPr lang="km-KH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(ត)</a:t>
            </a:r>
            <a:endParaRPr lang="en-US" sz="2200" dirty="0"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982" y="2820116"/>
            <a:ext cx="9768258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Non static nested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ទៅកាន់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field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enclosing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ទោះបី</a:t>
            </a:r>
          </a:p>
          <a:p>
            <a:pPr marL="342900" indent="-342900">
              <a:lnSpc>
                <a:spcPct val="150000"/>
              </a:lnSpc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ពួកវាត្រូវបានប្រកាសជា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private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ក៏ដោយ។​ </a:t>
            </a:r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2284549" y="4069806"/>
            <a:ext cx="4198585" cy="1938992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public class Outer { </a:t>
            </a:r>
            <a:endParaRPr kumimoji="0" lang="km-K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private String text = "I am private!"; </a:t>
            </a:r>
            <a:endParaRPr kumimoji="0" lang="km-K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public class Inner { </a:t>
            </a:r>
            <a:endParaRPr kumimoji="0" lang="km-K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public void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printText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() { </a:t>
            </a:r>
            <a:endParaRPr kumimoji="0" lang="km-K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System.out.println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(text); } </a:t>
            </a:r>
            <a:endParaRPr kumimoji="0" lang="km-K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 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270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330791" y="37084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3</a:t>
            </a:r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. </a:t>
            </a:r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Static Inner Class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582" y="2098756"/>
            <a:ext cx="97682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ចំណាំផងដែរពីរបៀបក្នុងការ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printText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 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 reference private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text field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Outer class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។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62871" y="139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3.2 Non </a:t>
            </a:r>
            <a:r>
              <a:rPr lang="en-U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Static Nested Class(Inner Class)</a:t>
            </a:r>
            <a:r>
              <a:rPr lang="km-KH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(ត)</a:t>
            </a:r>
            <a:endParaRPr lang="en-US" sz="2200" dirty="0">
              <a:latin typeface="Arial Black" panose="020B0A04020102020204" pitchFamily="34" charset="0"/>
            </a:endParaRPr>
          </a:p>
        </p:txBody>
      </p:sp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2377440" y="3251200"/>
            <a:ext cx="4499950" cy="1015663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Outer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outer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= new Outer(); </a:t>
            </a:r>
            <a:endParaRPr kumimoji="0" lang="km-K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Outer.Inner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inner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outer.new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Inner(); </a:t>
            </a:r>
            <a:endParaRPr kumimoji="0" lang="km-K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inner.printText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();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574631" y="402844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3.2</a:t>
            </a:r>
            <a:r>
              <a:rPr lang="en-U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.1</a:t>
            </a:r>
            <a:r>
              <a:rPr lang="ca-E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</a:t>
            </a:r>
            <a:r>
              <a:rPr lang="en-U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Inner Class Shadowing</a:t>
            </a:r>
            <a:endParaRPr lang="en-US" sz="2200" dirty="0"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0222" y="4811476"/>
            <a:ext cx="976825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ប្រសិន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ប្រកាស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fields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 ឬ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ជាមួយឈ្មោះដូចគ្នាជា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fields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នៅក្នុង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enclosing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របស់ខ្លួនឯងនោះ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inner fields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បានហៅថាជា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shadow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នៅលើ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outer fields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91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ភ្នំពេញ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151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Nested Class</a:t>
            </a:r>
            <a:endParaRPr lang="km-KH" sz="3200" b="1" dirty="0">
              <a:solidFill>
                <a:schemeClr val="accent2">
                  <a:lumMod val="5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Muol Light" pitchFamily="2" charset="0"/>
              <a:cs typeface="Khmer OS Muol Light" pitchFamily="2" charset="0"/>
            </a:endParaRPr>
          </a:p>
          <a:p>
            <a:pPr algn="ctr">
              <a:lnSpc>
                <a:spcPct val="150000"/>
              </a:lnSpc>
            </a:pPr>
            <a:endParaRPr lang="en-US" sz="1050" b="1" dirty="0">
              <a:solidFill>
                <a:srgbClr val="C0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Muol Light" pitchFamily="2" charset="0"/>
              <a:cs typeface="Khmer OS Muol Light" pitchFamily="2" charset="0"/>
            </a:endParaRPr>
          </a:p>
          <a:p>
            <a:pPr algn="ctr"/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ហ៊ុំ វ័ន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ជាគីមហៅ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ស៊ាង គង្គា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ជឹម មីនា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គីម ប៊ុនហុង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330791" y="37084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3</a:t>
            </a:r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. </a:t>
            </a:r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Static Inner Class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32391" y="13462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3.2</a:t>
            </a:r>
            <a:r>
              <a:rPr lang="en-U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.1</a:t>
            </a:r>
            <a:r>
              <a:rPr lang="ca-E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</a:t>
            </a:r>
            <a:r>
              <a:rPr lang="en-U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Inner Class Shadowing</a:t>
            </a:r>
            <a:r>
              <a:rPr lang="km-KH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(ត)</a:t>
            </a:r>
            <a:endParaRPr lang="en-US" sz="2200" dirty="0">
              <a:latin typeface="Arial Black" panose="020B0A04020102020204" pitchFamily="34" charset="0"/>
            </a:endParaRPr>
          </a:p>
        </p:txBody>
      </p:sp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1451428" y="2201821"/>
            <a:ext cx="7936411" cy="2246769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public class Outer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private String text = "I am Outer private!";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public class Inner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private String text = "I am Inner private";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public void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printText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System.out.println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(text);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 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0222" y="4811476"/>
            <a:ext cx="97682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នៅក្នុងឧទាហរណ៍ខាងលើ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Outer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field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ឈ្មោះ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text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ដួចគ្នា</a:t>
            </a:r>
          </a:p>
        </p:txBody>
      </p:sp>
    </p:spTree>
    <p:extLst>
      <p:ext uri="{BB962C8B-B14F-4D97-AF65-F5344CB8AC3E}">
        <p14:creationId xmlns:p14="http://schemas.microsoft.com/office/powerpoint/2010/main" val="382220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330791" y="37084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3</a:t>
            </a:r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. </a:t>
            </a:r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Static Inner Class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32391" y="13462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3.2</a:t>
            </a:r>
            <a:r>
              <a:rPr lang="en-U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.1</a:t>
            </a:r>
            <a:r>
              <a:rPr lang="ca-E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</a:t>
            </a:r>
            <a:r>
              <a:rPr lang="en-U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Inner Class Shadowing</a:t>
            </a:r>
            <a:r>
              <a:rPr lang="km-KH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(ត)</a:t>
            </a:r>
            <a:endParaRPr lang="en-US" sz="2200" dirty="0"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302" y="2108916"/>
            <a:ext cx="97682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បានធ្វើឲ្យវាអាចទៅរួចបាន ថ្វីបើ ដែលឲ្យ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សំដៅទៅលើ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text field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នៃ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Outer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 ។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ដើម្បីធ្វើដូច្នេះបាន វាត្រូវកំណត់ទុកមុនថា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text field reference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Outer.this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(Outer class name +.this.+ field name)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ដូចនេះ</a:t>
            </a:r>
          </a:p>
        </p:txBody>
      </p:sp>
      <p:sp>
        <p:nvSpPr>
          <p:cNvPr id="52225" name="Rectangle 1"/>
          <p:cNvSpPr>
            <a:spLocks noChangeArrowheads="1"/>
          </p:cNvSpPr>
          <p:nvPr/>
        </p:nvSpPr>
        <p:spPr bwMode="auto">
          <a:xfrm>
            <a:off x="1373436" y="4376065"/>
            <a:ext cx="7101624" cy="1323439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public class Outer { private String text = "I am Outer private!";</a:t>
            </a:r>
            <a:endParaRPr kumimoji="0" lang="km-K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public class Inner { private String text = "I am Inner private";</a:t>
            </a:r>
            <a:endParaRPr kumimoji="0" lang="km-K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public void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printText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() {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System.out.println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(text); </a:t>
            </a:r>
            <a:endParaRPr kumimoji="0" lang="km-K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System.out.println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Outer.this.text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); } } 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852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330791" y="37084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3</a:t>
            </a:r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. </a:t>
            </a:r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Static Inner Class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32391" y="13462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3.</a:t>
            </a:r>
            <a:r>
              <a:rPr lang="en-US" altLang="zh-CN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3</a:t>
            </a:r>
            <a:r>
              <a:rPr lang="ca-E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</a:t>
            </a:r>
            <a:r>
              <a:rPr lang="en-U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Local Classes</a:t>
            </a:r>
            <a:endParaRPr lang="en-US" sz="2200" dirty="0"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302" y="2108916"/>
            <a:ext cx="9768258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Local Class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គឺដូចទៅនឹង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class(non static nested class)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ដែលត្រូវបានកំនត់នៅក្នុង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scope block ({ …. }) inside 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2032000" y="3251200"/>
            <a:ext cx="6725920" cy="1323439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class Outer { </a:t>
            </a:r>
            <a:endParaRPr kumimoji="0" lang="km-K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public void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printText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() { </a:t>
            </a:r>
            <a:endParaRPr kumimoji="0" lang="km-K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class Local { }</a:t>
            </a:r>
            <a:endParaRPr kumimoji="0" lang="km-K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Local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local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= new Local();} 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7502" y="4537156"/>
            <a:ext cx="97682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Local Class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អាចត្រឹមតែ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បានតែនៅខាងក្នុង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scope block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ប៉ុណ្ណោះ ។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Local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អាចផងដែរ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local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veriables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ដែលនៅខាងក្នុង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scope block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ដូចគ្នាបាន ដោយផ្តល់ឲ្យ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ទាំងនោះប្រកាសជា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។</a:t>
            </a:r>
          </a:p>
        </p:txBody>
      </p:sp>
    </p:spTree>
    <p:extLst>
      <p:ext uri="{BB962C8B-B14F-4D97-AF65-F5344CB8AC3E}">
        <p14:creationId xmlns:p14="http://schemas.microsoft.com/office/powerpoint/2010/main" val="203429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330791" y="37084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3</a:t>
            </a:r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. </a:t>
            </a:r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Static Inner Class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32391" y="13462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3.</a:t>
            </a:r>
            <a:r>
              <a:rPr lang="en-US" altLang="zh-CN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3</a:t>
            </a:r>
            <a:r>
              <a:rPr lang="ca-E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</a:t>
            </a:r>
            <a:r>
              <a:rPr lang="en-U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Local Classes</a:t>
            </a:r>
            <a:r>
              <a:rPr lang="km-KH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(ត)</a:t>
            </a:r>
            <a:endParaRPr lang="en-US" sz="2200" dirty="0"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302" y="2108916"/>
            <a:ext cx="105912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ចាប់ពី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8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មក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Local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local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veriable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local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ដែលត្រូវបានប្រកាសវានៅក្នុងវា។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នឹងត្រូវបានប្រកាសជា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final effectually final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Effectually final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មានន័យថា </a:t>
            </a:r>
            <a:r>
              <a:rPr lang="en-US" altLang="zh-CN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altLang="zh-CN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គឺមិនផ្លាស់ប្តូរបន្ទាប់ពីវាត្រូវបានបង្កើតហើយ ។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paramaters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ជាទូទៅគឺ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effectually final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Local class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អាចផងដែរត្រូវបានប្រកាសនៅក្នុង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method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។</a:t>
            </a:r>
          </a:p>
        </p:txBody>
      </p:sp>
    </p:spTree>
    <p:extLst>
      <p:ext uri="{BB962C8B-B14F-4D97-AF65-F5344CB8AC3E}">
        <p14:creationId xmlns:p14="http://schemas.microsoft.com/office/powerpoint/2010/main" val="231238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330791" y="37084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3</a:t>
            </a:r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. </a:t>
            </a:r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Static Inner Class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32391" y="13462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3.</a:t>
            </a:r>
            <a:r>
              <a:rPr lang="en-US" altLang="zh-CN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3</a:t>
            </a:r>
            <a:r>
              <a:rPr lang="ca-E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</a:t>
            </a:r>
            <a:r>
              <a:rPr lang="en-U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Local Classes</a:t>
            </a:r>
            <a:r>
              <a:rPr lang="km-KH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(ត)</a:t>
            </a:r>
            <a:endParaRPr lang="en-US" sz="2200" dirty="0"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302" y="2108916"/>
            <a:ext cx="1059121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នៅក្នុងករណីនោះ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local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ត្រឹមតែ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ទៅកាន់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ដែលជាផ្នែកនៃ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enclosing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Local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មិនអាចមានប្រភេទជាការប្រកាស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ទាំងអស់នោះទេ (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constant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ត្រូវបានអនុញ្ញាតិ ពោលគឺ ឲ្យតែប្រកាសជា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final)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ដោយសារ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local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non static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ស្រាប់ហើយ គឺមិនផ្លាស់ប្តូរប្រសិនបើបានប្រកាសនៅខាងក្នុងជា​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method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330791" y="37084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4</a:t>
            </a:r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. </a:t>
            </a:r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Anonymous Classes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182" y="2157968"/>
            <a:ext cx="1046073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Anonymous classes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nested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ដែលគ្មានឈ្មោះឡើយ ។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ជាទូទៅពួកវាត្រូវបានប្រកាសចេញពី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subclass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ណាមួយនៃ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ដែលមានហើយ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implementation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មួយចំនួន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វាជាទូទៅត្រូវបានប្រើប្រាស់ជា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adapter classes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ត្រូវបានបង្កើតឡើងតាមរយៈ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extension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ទៅកាន់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new operator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597486" y="1385504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4.1</a:t>
            </a:r>
            <a:r>
              <a:rPr lang="ca-E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</a:t>
            </a:r>
            <a:r>
              <a:rPr lang="km-KH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តើអ្វីទៅជា</a:t>
            </a:r>
            <a:r>
              <a:rPr lang="en-US" sz="22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Anonymous Classes</a:t>
            </a:r>
            <a:r>
              <a:rPr lang="km-KH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?</a:t>
            </a:r>
            <a:endParaRPr lang="en-US" sz="2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74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330791" y="37084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4</a:t>
            </a:r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. </a:t>
            </a:r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Anonymous Classes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97487" y="1385504"/>
            <a:ext cx="7033400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4.2 Syntax </a:t>
            </a:r>
            <a:r>
              <a:rPr lang="en-U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Anonymous Classes</a:t>
            </a:r>
            <a:r>
              <a:rPr lang="km-KH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​</a:t>
            </a:r>
            <a:endParaRPr lang="en-US" sz="2200" dirty="0"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7943" y="2214503"/>
            <a:ext cx="6096000" cy="120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latin typeface="Arial Narrow" panose="020B0606020202030204" pitchFamily="34" charset="0"/>
              </a:rPr>
              <a:t>syntax:</a:t>
            </a:r>
            <a:endParaRPr lang="en-US" altLang="zh-TW" dirty="0">
              <a:solidFill>
                <a:schemeClr val="accent2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altLang="zh-TW" dirty="0">
                <a:solidFill>
                  <a:schemeClr val="bg1"/>
                </a:solidFill>
                <a:latin typeface="Arial Narrow" panose="020B0606020202030204" pitchFamily="34" charset="0"/>
              </a:rPr>
              <a:t>new class-name ( [ argument-list ] ) { class-body }</a:t>
            </a:r>
          </a:p>
          <a:p>
            <a:pPr lvl="1"/>
            <a:r>
              <a:rPr lang="en-US" altLang="zh-TW" dirty="0">
                <a:solidFill>
                  <a:schemeClr val="bg1"/>
                </a:solidFill>
                <a:latin typeface="Arial Narrow" panose="020B0606020202030204" pitchFamily="34" charset="0"/>
              </a:rPr>
              <a:t>new interface-name () { class-body </a:t>
            </a:r>
            <a:r>
              <a:rPr lang="en-US" altLang="zh-TW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}</a:t>
            </a:r>
            <a:endParaRPr lang="km-KH" altLang="zh-TW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lvl="1"/>
            <a:endParaRPr lang="en-US" altLang="zh-TW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4182" y="3550111"/>
            <a:ext cx="1046073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400" dirty="0">
                <a:latin typeface="Arial Narrow" panose="020B0606020202030204" pitchFamily="34" charset="0"/>
              </a:rPr>
              <a:t>Syntax 1 return an instance of an anonymous subclass of </a:t>
            </a:r>
            <a:r>
              <a:rPr lang="en-US" altLang="zh-TW" sz="2400" dirty="0">
                <a:solidFill>
                  <a:schemeClr val="accent2"/>
                </a:solidFill>
                <a:latin typeface="Arial Narrow" panose="020B0606020202030204" pitchFamily="34" charset="0"/>
              </a:rPr>
              <a:t>class-name</a:t>
            </a:r>
            <a:endParaRPr lang="en-US" altLang="zh-TW" sz="2400" dirty="0">
              <a:latin typeface="Arial Narrow" panose="020B0606020202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Argument-list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argument list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ជាក់ស្តែងដោយការផ្គូរផ្គង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មួយនៃ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Subclass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អាចផ្តល់ឲ្យការបន្ថែម(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helper) methods/fields and/or overrides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super class methods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lvl="1">
              <a:lnSpc>
                <a:spcPct val="150000"/>
              </a:lnSpc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ឧទាហរណ៍៖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new Object(){Date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new Date(); void print(){…}}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26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330791" y="37084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1.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Anonymous Classes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1058817" y="2314303"/>
            <a:ext cx="7893508" cy="255454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public class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SuperClass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{ </a:t>
            </a:r>
            <a:endParaRPr kumimoji="0" lang="km-K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public void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doIt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() { </a:t>
            </a:r>
            <a:endParaRPr kumimoji="0" lang="km-K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System.out.println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SuperClass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doIt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()"); </a:t>
            </a:r>
            <a:endParaRPr kumimoji="0" lang="km-K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 } </a:t>
            </a:r>
            <a:endParaRPr kumimoji="0" lang="km-K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m-K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SuperClass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instance = new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SuperClass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() {</a:t>
            </a:r>
            <a:endParaRPr kumimoji="0" lang="km-K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public void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doIt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() {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System.out.println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("Anonymous class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doIt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()"); } };</a:t>
            </a:r>
            <a:endParaRPr kumimoji="0" lang="km-K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instance.doIt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();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1173" y="1734457"/>
            <a:ext cx="84208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Anonymous subclass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នៃ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Super Class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ត្រូវបានហៅថា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Super Class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330791" y="37084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1.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Anonymous Classes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605280"/>
            <a:ext cx="90460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Anonymous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ផងដែរអាច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implement interface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ជំនួសឲ្យ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extends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នៃ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class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2307771" y="2460172"/>
            <a:ext cx="5716630" cy="255454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public interface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MyInterface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public void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doIt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MyInterface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instance = new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MyInterface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public void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doIt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System.out.println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("Anonymous class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doIt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()"); } 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instance.doIt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();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935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330791" y="37084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1.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Anonymous Classes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4267" y="2603055"/>
            <a:ext cx="104607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នឹងមាន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body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យ៉ាងខ្លី។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ត្រឹមតែ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 of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មួយប៉ុណ្ណោះដែលបានត្រូវការ។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ត្រូវបានប្រើប្រាស់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right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បន្ទាប់ពីវាត្រូវបានកំណត់។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ឈ្មោះនៃ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មិនអាចធ្វើឲ្យ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code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របស់អ្នកមានភាពងាយស្រួលយល់ឡើយ។ 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597486" y="1385504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1.1 </a:t>
            </a:r>
            <a:r>
              <a:rPr lang="en-U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Anonymous Classes</a:t>
            </a:r>
            <a:r>
              <a:rPr lang="km-KH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​  </a:t>
            </a:r>
            <a:r>
              <a:rPr lang="en-U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Vs. local class</a:t>
            </a:r>
            <a:r>
              <a:rPr lang="km-KH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?</a:t>
            </a:r>
            <a:endParaRPr lang="en-US" sz="2200" dirty="0">
              <a:latin typeface="Arial Black" panose="020B0A040201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831523" y="1825551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km-KH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គុណសម្បត្តិ</a:t>
            </a:r>
            <a:endParaRPr lang="en-US" sz="2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72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44306" y="1574163"/>
            <a:ext cx="9487300" cy="502834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Nested Class</a:t>
            </a:r>
            <a:endParaRPr lang="ca-ES" sz="3200" b="1" dirty="0" smtClean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1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ស្វែង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យល់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អំពី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Static &amp; Final Keyword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2</a:t>
            </a:r>
            <a:r>
              <a:rPr lang="ca-ES" sz="240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ស្វែងយល់អំពី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Nested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Class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3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ស្វែងយល់អំពី 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Static inner Class</a:t>
            </a:r>
            <a:endParaRPr lang="ca-E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4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ស្វែងយល់អំពី 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Local inner Class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5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ស្វែងយល់អំពី 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Anonymous inner Class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330791" y="37084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1.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Anonymous Classes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597486" y="1385504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1.1 </a:t>
            </a:r>
            <a:r>
              <a:rPr lang="en-U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Anonymous Classes</a:t>
            </a:r>
            <a:r>
              <a:rPr lang="km-KH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​  </a:t>
            </a:r>
            <a:r>
              <a:rPr lang="en-U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Vs. local class</a:t>
            </a:r>
            <a:r>
              <a:rPr lang="km-KH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?</a:t>
            </a:r>
            <a:endParaRPr lang="en-US" sz="2200" dirty="0">
              <a:latin typeface="Arial Black" panose="020B0A040201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50503" y="1869096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km-KH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គុណវិបត្តិ</a:t>
            </a:r>
            <a:endParaRPr lang="en-US" sz="2200" dirty="0"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7093" y="2483311"/>
            <a:ext cx="104607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Anonymous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មិនមានឈ្មោះ ដូច្នេះហើយ​វាមិនអាចប្រើដើម្បីបង្កើតឲ្យច្រើនជាង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ឲ្យរាល់ការប្រតិបត្តិការឡើយ ។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វាមិនអាចធ្វើបាន ឬ ត្រូវការចាំបាច់នោះទេដើម្បីកំណត់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ឲ្យ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anonymous classes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</p:txBody>
      </p:sp>
    </p:spTree>
    <p:extLst>
      <p:ext uri="{BB962C8B-B14F-4D97-AF65-F5344CB8AC3E}">
        <p14:creationId xmlns:p14="http://schemas.microsoft.com/office/powerpoint/2010/main" val="328350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10053" y="1715785"/>
            <a:ext cx="689169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http://tutorials.jenkov.com/java/nested-classes.html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www.tutorial4us.com/java/java-static-keyword</a:t>
            </a:r>
            <a:endParaRPr lang="km-KH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www.tutorial4us.com/java/java-static-and-non-static-variable</a:t>
            </a:r>
            <a:endParaRPr lang="km-KH" dirty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www.tutorial4us.com/java/java-static-block</a:t>
            </a:r>
            <a:endParaRPr lang="km-KH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www.tutorial4us.com/java/java-final-keyword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27" y="317707"/>
            <a:ext cx="10994127" cy="1014664"/>
          </a:xfrm>
        </p:spPr>
        <p:txBody>
          <a:bodyPr>
            <a:normAutofit/>
          </a:bodyPr>
          <a:lstStyle/>
          <a:p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1.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Nested Class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0485" y="2113539"/>
            <a:ext cx="104607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Nested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មួយដែលបានបង្កើតនៅក្នុង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មួយផ្សេងទៀត។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Nested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ប្រភេទគឺ 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nested classes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Non static nested class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Local classes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Anonymous classes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8264688" y="4089096"/>
            <a:ext cx="3302000" cy="2514600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auto">
          <a:xfrm>
            <a:off x="8960723" y="5125276"/>
            <a:ext cx="1651000" cy="1143000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8504401" y="4303409"/>
            <a:ext cx="147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b="1">
                <a:solidFill>
                  <a:schemeClr val="accent2"/>
                </a:solidFill>
                <a:latin typeface="Times New Roman" panose="02020603050405020304" pitchFamily="18" charset="0"/>
              </a:rPr>
              <a:t>Outer Class</a:t>
            </a:r>
            <a:endParaRPr kumimoji="0" lang="en-US" altLang="zh-TW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9458488" y="5232096"/>
            <a:ext cx="917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Nested</a:t>
            </a:r>
          </a:p>
          <a:p>
            <a:r>
              <a:rPr kumimoji="0" lang="en-US" altLang="zh-TW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Class</a:t>
            </a:r>
            <a:endParaRPr kumimoji="0" lang="en-US" altLang="zh-TW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Title 1"/>
          <p:cNvSpPr txBox="1">
            <a:spLocks/>
          </p:cNvSpPr>
          <p:nvPr/>
        </p:nvSpPr>
        <p:spPr bwMode="auto">
          <a:xfrm>
            <a:off x="743790" y="1415909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1.1 </a:t>
            </a:r>
            <a:r>
              <a:rPr lang="km-KH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តើអ្វីទៅជា </a:t>
            </a:r>
            <a:r>
              <a:rPr lang="en-US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Nested Class</a:t>
            </a:r>
            <a:r>
              <a:rPr lang="km-KH" sz="24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?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99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330791" y="37084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Static &amp; Final Keyword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182" y="2157968"/>
            <a:ext cx="1046073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keyword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គឺត្រូវបានប្រើនៅក្នុងភាសា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ជាចំបងសំរាប់​ការគ្រប់គ្រង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memory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វាប្រើជាមួយ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,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methods,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block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nested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keyword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ដែលត្រូវបានប្រើប្រាស់សំរាប់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share variable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ដូចគ្នា ឬ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បានផ្តល់ទៅឲ្យ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ត្រូវបានប្រើប្រាស់សំរាប់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constant variable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ឬ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នោះគឺដូចគ្នារាល់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 of a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Main 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 ជាទូទៅផ្តើមដោយ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នៅពេលដែលយើងប្រើនៅ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method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យើងមិនចាំបាច់បង្កើត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ឡើយ ។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597486" y="1385504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0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</a:t>
            </a:r>
            <a:r>
              <a:rPr lang="ca-ES" sz="20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.1 </a:t>
            </a:r>
            <a:r>
              <a:rPr lang="km-KH" sz="20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តើអ្វីទៅ</a:t>
            </a:r>
            <a:r>
              <a:rPr lang="km-KH" sz="20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</a:t>
            </a:r>
            <a:r>
              <a:rPr lang="en-US" sz="20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Static</a:t>
            </a:r>
            <a:r>
              <a:rPr lang="km-KH" sz="20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?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53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330791" y="37084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Static &amp; Final Keyword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182" y="2157968"/>
            <a:ext cx="1046073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ប្រសិនបើមាន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មួយចំនួនត្រូវបានប្រកាសជា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ត្រូវបានដឹងថាជា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variable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។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ត្រូវបានប្រើសំរាប់បំពេញនៅតម្រូវការជាទូទៅ ។ ឧ.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ឈ្មោះក្រុមហ៊ុន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របស់បុគ្គលិក ឈ្មោះ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មហាវិទ្យាល័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យរបស់សិស្សជាដើម ។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បំរុងទុក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memory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តែម្តងនៅក្នុង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area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នៅពេលដែល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loading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។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ធ្វើឲ្យ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របស់យើងសន្សំនូវ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memory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597486" y="1385504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0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2.1.1 </a:t>
            </a:r>
            <a:r>
              <a:rPr lang="en-US" sz="20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Advantages of Static Variable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07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330791" y="37084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Static &amp; Final Keyword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182" y="2157968"/>
            <a:ext cx="1046073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err="1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Exampe</a:t>
            </a:r>
            <a:r>
              <a:rPr lang="en-US" sz="22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ក្នុងករណីយើងចង់រក្សាទុកនៅទិន្នន័យរបស់បុគ្គលិកក្រុមហ៊ុនមួយ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គឺបុគ្គលិកទាំងអស់ត្រូវតែមាននូវលេខ សម្គាល់ផ្សេងៗគ្នា (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id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តែស្ថិតនៅក្នុងក្រុមហ៊ុនតែមួយ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នៅក្នុងករណីនេះ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របស់បុគ្គលិកមានច្រើនផ្សេងៗគ្នា តែឈ្មោះរបស់ក្រុមហ៊ុនគឺមានតែមួយគត់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នៅពេលដែលយើងបង្កើត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ជាឈ្មោះរបស់ក្រុមហ៊ុនបន្ទាប់មក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memory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រក្សាទុកតែម្តងប៉ុណ្ណោះ។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597486" y="1385504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0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2.1.2</a:t>
            </a:r>
            <a:r>
              <a:rPr lang="km-KH" sz="20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ពេលណា និង ហេតុអ្វីយើងប្រើប្រាស់</a:t>
            </a:r>
            <a:r>
              <a:rPr lang="ca-ES" sz="20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</a:t>
            </a:r>
            <a:r>
              <a:rPr lang="en-US" sz="20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Static variable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87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330791" y="37084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Static &amp; Final Keyword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35586" y="1185479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0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2.1.</a:t>
            </a:r>
            <a:r>
              <a:rPr lang="en-US" altLang="zh-CN" sz="20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3</a:t>
            </a:r>
            <a:r>
              <a:rPr lang="km-KH" sz="20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</a:t>
            </a:r>
            <a:r>
              <a:rPr lang="en-US" sz="20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Syntax for</a:t>
            </a:r>
            <a:r>
              <a:rPr lang="ca-ES" sz="20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</a:t>
            </a:r>
            <a:r>
              <a:rPr lang="en-US" sz="20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Static variable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2200143"/>
            <a:ext cx="6096000" cy="406265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535E"/>
                </a:solidFill>
                <a:latin typeface="Arial" panose="020B0604020202020204" pitchFamily="34" charset="0"/>
                <a:ea typeface="Helvetica" panose="020B0604020202020204" pitchFamily="34" charset="0"/>
              </a:rPr>
              <a:t>Syntax for declare static variable: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b="1" dirty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variableName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;</a:t>
            </a:r>
            <a:r>
              <a:rPr lang="en-US" dirty="0"/>
              <a:t> </a:t>
            </a:r>
            <a:endParaRPr lang="km-KH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km-KH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535E"/>
                </a:solidFill>
                <a:latin typeface="Arial" panose="020B0604020202020204" pitchFamily="34" charset="0"/>
                <a:ea typeface="Helvetica" panose="020B0604020202020204" pitchFamily="34" charset="0"/>
              </a:rPr>
              <a:t>Syntax for declare static method: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b="1" dirty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b="1" dirty="0">
                <a:solidFill>
                  <a:srgbClr val="0033CC"/>
                </a:solidFill>
                <a:latin typeface="Arial Unicode MS" panose="020B0604020202020204" pitchFamily="34" charset="-128"/>
                <a:ea typeface="Open San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methodName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() </a:t>
            </a:r>
            <a:endParaRPr lang="km-KH" dirty="0">
              <a:solidFill>
                <a:srgbClr val="000000"/>
              </a:solidFill>
              <a:latin typeface="Arial Unicode MS" panose="020B0604020202020204" pitchFamily="34" charset="-128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{ </a:t>
            </a:r>
            <a:endParaRPr lang="km-KH" dirty="0">
              <a:solidFill>
                <a:srgbClr val="000000"/>
              </a:solidFill>
              <a:latin typeface="Arial Unicode MS" panose="020B0604020202020204" pitchFamily="34" charset="-128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.......</a:t>
            </a:r>
            <a:endParaRPr lang="km-KH" dirty="0">
              <a:solidFill>
                <a:srgbClr val="000000"/>
              </a:solidFill>
              <a:latin typeface="Arial Unicode MS" panose="020B0604020202020204" pitchFamily="34" charset="-128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.......</a:t>
            </a:r>
            <a:endParaRPr lang="km-KH" dirty="0">
              <a:solidFill>
                <a:srgbClr val="000000"/>
              </a:solidFill>
              <a:latin typeface="Arial Unicode MS" panose="020B0604020202020204" pitchFamily="34" charset="-128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535E"/>
                </a:solidFill>
                <a:latin typeface="Arial" panose="020B0604020202020204" pitchFamily="34" charset="0"/>
                <a:ea typeface="Helvetica" panose="020B0604020202020204" pitchFamily="34" charset="0"/>
              </a:rPr>
              <a:t>Syntax for access static methods and static variable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className.variableName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=</a:t>
            </a:r>
            <a:r>
              <a:rPr lang="en-US" dirty="0">
                <a:solidFill>
                  <a:srgbClr val="CD5C5C"/>
                </a:solidFill>
                <a:latin typeface="Arial Unicode MS" panose="020B0604020202020204" pitchFamily="34" charset="-128"/>
                <a:ea typeface="Open Sans"/>
              </a:rPr>
              <a:t>10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;</a:t>
            </a:r>
            <a:r>
              <a:rPr lang="km-KH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​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className.methodName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ea typeface="Open Sans"/>
              </a:rPr>
              <a:t>();</a:t>
            </a:r>
            <a:r>
              <a:rPr lang="en-US" sz="2400" dirty="0"/>
              <a:t> </a:t>
            </a:r>
            <a:endParaRPr lang="en-US" sz="4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535E"/>
              </a:solidFill>
              <a:latin typeface="Arial" panose="020B0604020202020204" pitchFamily="34" charset="0"/>
              <a:ea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7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330791" y="37084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2. 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Static &amp; Final Keyword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597486" y="1385504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2.1.4</a:t>
            </a:r>
            <a:r>
              <a:rPr lang="km-KH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ភាពខុសគ្នារវាង</a:t>
            </a:r>
            <a:r>
              <a:rPr lang="en-U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static </a:t>
            </a:r>
            <a:r>
              <a:rPr lang="km-KH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និង </a:t>
            </a:r>
            <a:r>
              <a:rPr lang="en-US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final keyword</a:t>
            </a:r>
            <a:r>
              <a:rPr lang="km-KH" sz="22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</a:t>
            </a:r>
            <a:endParaRPr lang="en-US" sz="2200" dirty="0"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9630" y="2184724"/>
            <a:ext cx="10226519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rgbClr val="FF0000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Static keyword </a:t>
            </a:r>
            <a:r>
              <a:rPr lang="km-KH" sz="2200" dirty="0" smtClean="0">
                <a:latin typeface="Arial Black" panose="020B0A04020102020204" pitchFamily="34" charset="0"/>
                <a:cs typeface="Khmer OS Muol Light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fixed memory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ដែលមានន័យថានឹងកំណត់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located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បានតែម្តងប៉ុណ្ណោះនៅក្នុង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ចំណែក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ឯ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keyword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តែងតែ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fixed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តម្លៃដែលមានន័យថា វាបង្កើតតម្លៃ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ថេរ (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constant)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ចំណាំ៖ ដូចជាពេល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real time statement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ដែលមានការទាក់ទងជាមួយ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variable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អ្នកគួរតែប្រកាស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ប៉ុន្តែមិនមានការដាក់កំហិតថារាល់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ត្រូវតែប្រកាសជា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នោះទេ 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49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2437</Words>
  <Application>Microsoft Office PowerPoint</Application>
  <PresentationFormat>Widescreen</PresentationFormat>
  <Paragraphs>317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9" baseType="lpstr">
      <vt:lpstr>Arial Unicode MS</vt:lpstr>
      <vt:lpstr>微軟正黑體</vt:lpstr>
      <vt:lpstr>Microsoft YaHei UI</vt:lpstr>
      <vt:lpstr>Open Sans</vt:lpstr>
      <vt:lpstr>新細明體</vt:lpstr>
      <vt:lpstr>幼圆</vt:lpstr>
      <vt:lpstr>Arial</vt:lpstr>
      <vt:lpstr>Arial Black</vt:lpstr>
      <vt:lpstr>Arial Narrow</vt:lpstr>
      <vt:lpstr>Courier New</vt:lpstr>
      <vt:lpstr>DaunPenh</vt:lpstr>
      <vt:lpstr>Helvetica</vt:lpstr>
      <vt:lpstr>Khmer OS Battambang</vt:lpstr>
      <vt:lpstr>Khmer OS Muol Light</vt:lpstr>
      <vt:lpstr>Times New Roman</vt:lpstr>
      <vt:lpstr>Wingdings</vt:lpstr>
      <vt:lpstr>TS102922647</vt:lpstr>
      <vt:lpstr>PowerPoint Presentation</vt:lpstr>
      <vt:lpstr>ថ្នាក់ ភ្នំពេញ</vt:lpstr>
      <vt:lpstr>មាតិកា</vt:lpstr>
      <vt:lpstr>1. ស្វែងយល់អំពី Nested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2016-04-25T01:01:52Z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