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503" r:id="rId3"/>
    <p:sldId id="505" r:id="rId4"/>
    <p:sldId id="426" r:id="rId5"/>
    <p:sldId id="506" r:id="rId6"/>
    <p:sldId id="532" r:id="rId7"/>
    <p:sldId id="516" r:id="rId8"/>
    <p:sldId id="533" r:id="rId9"/>
    <p:sldId id="517" r:id="rId10"/>
    <p:sldId id="520" r:id="rId11"/>
    <p:sldId id="521" r:id="rId12"/>
    <p:sldId id="523" r:id="rId13"/>
    <p:sldId id="524" r:id="rId14"/>
    <p:sldId id="531" r:id="rId15"/>
    <p:sldId id="526" r:id="rId16"/>
    <p:sldId id="527" r:id="rId17"/>
    <p:sldId id="528" r:id="rId18"/>
    <p:sldId id="529" r:id="rId19"/>
    <p:sldId id="538" r:id="rId20"/>
    <p:sldId id="539" r:id="rId21"/>
    <p:sldId id="510" r:id="rId22"/>
    <p:sldId id="511" r:id="rId23"/>
    <p:sldId id="512" r:id="rId24"/>
    <p:sldId id="536" r:id="rId25"/>
    <p:sldId id="537" r:id="rId26"/>
    <p:sldId id="513" r:id="rId27"/>
    <p:sldId id="530" r:id="rId28"/>
    <p:sldId id="514" r:id="rId29"/>
    <p:sldId id="534" r:id="rId30"/>
    <p:sldId id="535" r:id="rId31"/>
    <p:sldId id="439" r:id="rId32"/>
    <p:sldId id="4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552BB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7842" autoAdjust="0"/>
  </p:normalViewPr>
  <p:slideViewPr>
    <p:cSldViewPr snapToGrid="0">
      <p:cViewPr varScale="1">
        <p:scale>
          <a:sx n="84" d="100"/>
          <a:sy n="84" d="100"/>
        </p:scale>
        <p:origin x="67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nkedHashMap.html" TargetMode="External"/><Relationship Id="rId2" Type="http://schemas.openxmlformats.org/officeDocument/2006/relationships/hyperlink" Target="https://docs.oracle.com/javase/8/docs/api/java/util/Map.html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ranch.com/t/374647/java/java/Legacy-Methods" TargetMode="External"/><Relationship Id="rId3" Type="http://schemas.openxmlformats.org/officeDocument/2006/relationships/hyperlink" Target="http://javaconceptoftheday.com/java-collection-framework-map-interface/" TargetMode="External"/><Relationship Id="rId7" Type="http://schemas.openxmlformats.org/officeDocument/2006/relationships/hyperlink" Target="http://docs.oracle.com/javase/8/docs/api/java/util/ArrayList.html" TargetMode="External"/><Relationship Id="rId2" Type="http://schemas.openxmlformats.org/officeDocument/2006/relationships/hyperlink" Target="http://www.beingjavaguys.com/2013/03/java-collection-framework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tudytonight.com/java/legacy-classes-and-interface.php" TargetMode="External"/><Relationship Id="rId5" Type="http://schemas.openxmlformats.org/officeDocument/2006/relationships/hyperlink" Target="https://docs.oracle.com/javase/8/docs/api/java/util/TreeMap.html" TargetMode="External"/><Relationship Id="rId4" Type="http://schemas.openxmlformats.org/officeDocument/2006/relationships/hyperlink" Target="http://www.tutorialspoint.com/java/util/java_util_hashmap.htm" TargetMode="External"/><Relationship Id="rId9" Type="http://schemas.openxmlformats.org/officeDocument/2006/relationships/hyperlink" Target="https://docs.oracle.com/javase/8/docs/api/java/util/LinkedHashMap.html#LinkedHashMap-java.util.Map-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ស្វែងយល់អំពី </a:t>
            </a:r>
            <a:r>
              <a:rPr lang="en-US" sz="32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ca-E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របស់​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0" indent="0">
              <a:buNone/>
            </a:pP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86777"/>
              </p:ext>
            </p:extLst>
          </p:nvPr>
        </p:nvGraphicFramePr>
        <p:xfrm>
          <a:off x="896178" y="2398382"/>
          <a:ext cx="10433320" cy="228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7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06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6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/>
                        <a:t>LinkedList</a:t>
                      </a:r>
                      <a:r>
                        <a:rPr lang="en-US" sz="2200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/>
                        <a:t>LinkedList</a:t>
                      </a:r>
                      <a:r>
                        <a:rPr lang="en-US" sz="2200" dirty="0"/>
                        <a:t> 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ទទេ​មួយ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</a:t>
                      </a:r>
                      <a:r>
                        <a:rPr lang="en-US" sz="2200" dirty="0">
                          <a:effectLst/>
                        </a:rPr>
                        <a:t> c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/>
                        <a:t>LinkedList</a:t>
                      </a:r>
                      <a:r>
                        <a:rPr lang="en-US" sz="2200" dirty="0"/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ដែលផ្ដើមតម្លៃដោយ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Collection elements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9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ស្វែងយល់អំពី 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dynamic array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ដែលស្រដៀងនិង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ដែរ តែខុសគ្នាត្រង់</a:t>
            </a:r>
          </a:p>
          <a:p>
            <a:pPr marL="628650" indent="-4572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synchronized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628650" indent="-4572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legacy methods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ជាច្រើនដែលមិនមែនជាផ្នែកនៃ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collections framework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628650" indent="-4572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បង្ហាញឱ្យឃើញសារៈសំខាន់ក្នុងការប្រើ ប្រសិនបើអ្នកមិនដឹងពីទំហំធាតុនៃ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array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17145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ក្នុងន័យដើម្បីផ្លាស់ប្តូទំហំធាតុនៅពេល ដំនើរការ កម្មវិធី។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ស្វែងយល់អំពី 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758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របស់​ </a:t>
            </a:r>
            <a:r>
              <a:rPr lang="en-US" sz="22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26954" y="2284458"/>
          <a:ext cx="10900364" cy="3474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5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6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Constructor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default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km-KH" sz="2200" kern="1200" baseline="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ដែលផ្តើមតំលៃចំនួន ១០ ធាតុ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size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km-KH" sz="2200" kern="1200" baseline="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ដែលផ្តើមតំលៃចំនួនធាតុជាក់លាក់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size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incr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km-KH" sz="2200" kern="1200" baseline="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ដែលផ្តើមតំលៃចំនួនធាតុជាក់លាក់ និង តំលៃកើនឡើង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Vector(Collection</a:t>
                      </a:r>
                      <a:r>
                        <a:rPr lang="en-US" sz="2200" dirty="0">
                          <a:effectLst/>
                        </a:rPr>
                        <a:t> c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ដែលផ្ដើមតម្លៃដោយ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Collection elements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7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Set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45" y="1575218"/>
            <a:ext cx="7078718" cy="519651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b="1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ជាប្រភេទ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Framework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មួយដែលអនុញ្ញាត ដល់ការផ្ទុកធាតុច្រើន តែមិនអាចស្ទួនតម្លៃបាន។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35"/>
          <a:stretch/>
        </p:blipFill>
        <p:spPr>
          <a:xfrm>
            <a:off x="7383187" y="1575219"/>
            <a:ext cx="4226715" cy="48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44" y="1575218"/>
            <a:ext cx="6184849" cy="519651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5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​ប្រើសំរាប់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elements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។វាត្រូវបាន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0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AbstractSet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។អាចប្រើ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clone() method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ដើម្បីបង្កើតការចំលង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មួយទៀតនៃ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4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</a:p>
          <a:p>
            <a:pPr marL="576263" indent="-204788"/>
            <a:r>
              <a:rPr lang="en-US" sz="2400" dirty="0" err="1"/>
              <a:t>HashSet</a:t>
            </a:r>
            <a:r>
              <a:rPr lang="en-US" sz="2400" dirty="0"/>
              <a:t>(Collection c) </a:t>
            </a:r>
          </a:p>
          <a:p>
            <a:pPr marL="576263" indent="-204788"/>
            <a:r>
              <a:rPr lang="en-US" sz="2400" dirty="0" err="1"/>
              <a:t>HashSet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initailCapacity</a:t>
            </a:r>
            <a:r>
              <a:rPr lang="en-US" sz="2400" dirty="0"/>
              <a:t>) </a:t>
            </a:r>
          </a:p>
          <a:p>
            <a:pPr marL="576263" indent="-204788"/>
            <a:r>
              <a:rPr lang="en-US" sz="2400" dirty="0" err="1"/>
              <a:t>HashSet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initialCapacity,float</a:t>
            </a:r>
            <a:r>
              <a:rPr lang="en-US" sz="2400" dirty="0"/>
              <a:t> </a:t>
            </a:r>
            <a:r>
              <a:rPr lang="en-US" sz="2400" dirty="0" err="1"/>
              <a:t>loadFactor</a:t>
            </a:r>
            <a:r>
              <a:rPr lang="en-US" sz="2400" dirty="0"/>
              <a:t>)</a:t>
            </a:r>
          </a:p>
          <a:p>
            <a:pPr marL="576263" indent="-204788"/>
            <a:endParaRPr lang="en-US" sz="2400" dirty="0"/>
          </a:p>
          <a:p>
            <a:pPr marL="0" indent="0">
              <a:lnSpc>
                <a:spcPct val="200000"/>
              </a:lnSpc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026" name="Picture 2" descr="HashS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263" y="1675642"/>
            <a:ext cx="2384425" cy="499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7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u="sng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en-US" sz="3000" b="1" u="sng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44" y="1575218"/>
            <a:ext cx="11407034" cy="51965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/>
              <a:t>import</a:t>
            </a:r>
            <a:r>
              <a:rPr lang="en-US" sz="4500" dirty="0"/>
              <a:t> </a:t>
            </a:r>
            <a:r>
              <a:rPr lang="en-US" sz="4500" dirty="0" err="1"/>
              <a:t>java.util</a:t>
            </a:r>
            <a:r>
              <a:rPr lang="en-US" sz="4500" dirty="0"/>
              <a:t>.*;  </a:t>
            </a:r>
          </a:p>
          <a:p>
            <a:pPr marL="0" indent="0">
              <a:buNone/>
            </a:pPr>
            <a:r>
              <a:rPr lang="en-US" sz="4500" b="1" dirty="0"/>
              <a:t>class</a:t>
            </a:r>
            <a:r>
              <a:rPr lang="en-US" sz="4500" dirty="0"/>
              <a:t> TestCollection9{  </a:t>
            </a:r>
          </a:p>
          <a:p>
            <a:pPr marL="0" indent="0">
              <a:buNone/>
            </a:pPr>
            <a:r>
              <a:rPr lang="en-US" sz="4500" b="1" dirty="0"/>
              <a:t>	public</a:t>
            </a:r>
            <a:r>
              <a:rPr lang="en-US" sz="4500" dirty="0"/>
              <a:t> </a:t>
            </a:r>
            <a:r>
              <a:rPr lang="en-US" sz="4500" b="1" dirty="0"/>
              <a:t>static</a:t>
            </a:r>
            <a:r>
              <a:rPr lang="en-US" sz="4500" dirty="0"/>
              <a:t> </a:t>
            </a:r>
            <a:r>
              <a:rPr lang="en-US" sz="4500" b="1" dirty="0"/>
              <a:t>void</a:t>
            </a:r>
            <a:r>
              <a:rPr lang="en-US" sz="4500" dirty="0"/>
              <a:t> main(String </a:t>
            </a:r>
            <a:r>
              <a:rPr lang="en-US" sz="4500" dirty="0" err="1"/>
              <a:t>args</a:t>
            </a:r>
            <a:r>
              <a:rPr lang="en-US" sz="4500" dirty="0"/>
              <a:t>[]){  </a:t>
            </a:r>
          </a:p>
          <a:p>
            <a:pPr marL="685800" lvl="3" indent="0">
              <a:buNone/>
            </a:pPr>
            <a:r>
              <a:rPr lang="en-US" sz="4500" dirty="0"/>
              <a:t> 	 </a:t>
            </a:r>
            <a:r>
              <a:rPr lang="en-US" sz="4500" dirty="0" err="1"/>
              <a:t>HashSet</a:t>
            </a:r>
            <a:r>
              <a:rPr lang="en-US" sz="4500" dirty="0"/>
              <a:t>&lt;String&gt; al=</a:t>
            </a:r>
            <a:r>
              <a:rPr lang="en-US" sz="4500" b="1" dirty="0"/>
              <a:t>new</a:t>
            </a:r>
            <a:r>
              <a:rPr lang="en-US" sz="4500" dirty="0"/>
              <a:t> </a:t>
            </a:r>
            <a:r>
              <a:rPr lang="en-US" sz="4500" dirty="0" err="1"/>
              <a:t>HashSet</a:t>
            </a:r>
            <a:r>
              <a:rPr lang="en-US" sz="4500" dirty="0"/>
              <a:t>&lt;String&gt;();  </a:t>
            </a:r>
          </a:p>
          <a:p>
            <a:pPr marL="685800" lvl="3" indent="0">
              <a:buNone/>
            </a:pPr>
            <a:r>
              <a:rPr lang="en-US" sz="4500" dirty="0"/>
              <a:t> 	 </a:t>
            </a:r>
            <a:r>
              <a:rPr lang="en-US" sz="4500" dirty="0" err="1"/>
              <a:t>al.add</a:t>
            </a:r>
            <a:r>
              <a:rPr lang="en-US" sz="4500" dirty="0"/>
              <a:t>("Ravi");  </a:t>
            </a:r>
          </a:p>
          <a:p>
            <a:pPr marL="685800" lvl="3" indent="0">
              <a:buNone/>
            </a:pPr>
            <a:r>
              <a:rPr lang="en-US" sz="4500" dirty="0"/>
              <a:t> 	 </a:t>
            </a:r>
            <a:r>
              <a:rPr lang="en-US" sz="4500" dirty="0" err="1"/>
              <a:t>al.add</a:t>
            </a:r>
            <a:r>
              <a:rPr lang="en-US" sz="4500" dirty="0"/>
              <a:t>("Vijay");  </a:t>
            </a:r>
          </a:p>
          <a:p>
            <a:pPr marL="685800" lvl="3" indent="0">
              <a:buNone/>
            </a:pPr>
            <a:r>
              <a:rPr lang="en-US" sz="4500" dirty="0"/>
              <a:t>  	</a:t>
            </a:r>
            <a:r>
              <a:rPr lang="en-US" sz="4500" dirty="0" err="1"/>
              <a:t>al.add</a:t>
            </a:r>
            <a:r>
              <a:rPr lang="en-US" sz="4500" dirty="0"/>
              <a:t>("Ravi");  </a:t>
            </a:r>
          </a:p>
          <a:p>
            <a:pPr marL="685800" lvl="3" indent="0">
              <a:buNone/>
            </a:pPr>
            <a:r>
              <a:rPr lang="en-US" sz="4500" dirty="0"/>
              <a:t>  	</a:t>
            </a:r>
            <a:r>
              <a:rPr lang="en-US" sz="4500" dirty="0" err="1"/>
              <a:t>al.add</a:t>
            </a:r>
            <a:r>
              <a:rPr lang="en-US" sz="4500" dirty="0"/>
              <a:t>("Ajay");  </a:t>
            </a:r>
          </a:p>
          <a:p>
            <a:pPr marL="685800" lvl="3" indent="0">
              <a:buNone/>
            </a:pPr>
            <a:r>
              <a:rPr lang="en-US" sz="4500" dirty="0"/>
              <a:t>  	Iterator&lt;String&gt; </a:t>
            </a:r>
            <a:r>
              <a:rPr lang="en-US" sz="4500" dirty="0" err="1"/>
              <a:t>itr</a:t>
            </a:r>
            <a:r>
              <a:rPr lang="en-US" sz="4500" dirty="0"/>
              <a:t>=</a:t>
            </a:r>
            <a:r>
              <a:rPr lang="en-US" sz="4500" dirty="0" err="1"/>
              <a:t>al.iterator</a:t>
            </a:r>
            <a:r>
              <a:rPr lang="en-US" sz="4500" dirty="0"/>
              <a:t>();  </a:t>
            </a:r>
          </a:p>
          <a:p>
            <a:pPr marL="685800" lvl="3" indent="0">
              <a:buNone/>
            </a:pPr>
            <a:r>
              <a:rPr lang="en-US" sz="4500" dirty="0"/>
              <a:t>  	</a:t>
            </a:r>
            <a:r>
              <a:rPr lang="en-US" sz="4500" b="1" dirty="0"/>
              <a:t>while</a:t>
            </a:r>
            <a:r>
              <a:rPr lang="en-US" sz="4500" dirty="0"/>
              <a:t>(</a:t>
            </a:r>
            <a:r>
              <a:rPr lang="en-US" sz="4500" dirty="0" err="1"/>
              <a:t>itr.hasNext</a:t>
            </a:r>
            <a:r>
              <a:rPr lang="en-US" sz="4500" dirty="0"/>
              <a:t>()){  </a:t>
            </a:r>
          </a:p>
          <a:p>
            <a:pPr marL="685800" lvl="3" indent="0">
              <a:buNone/>
            </a:pPr>
            <a:r>
              <a:rPr lang="en-US" sz="4500" dirty="0"/>
              <a:t>   		</a:t>
            </a:r>
            <a:r>
              <a:rPr lang="en-US" sz="4500" dirty="0" err="1"/>
              <a:t>System.out.println</a:t>
            </a:r>
            <a:r>
              <a:rPr lang="en-US" sz="4500" dirty="0"/>
              <a:t>(</a:t>
            </a:r>
            <a:r>
              <a:rPr lang="en-US" sz="4500" dirty="0" err="1"/>
              <a:t>itr.next</a:t>
            </a:r>
            <a:r>
              <a:rPr lang="en-US" sz="4500" dirty="0"/>
              <a:t>());  </a:t>
            </a:r>
          </a:p>
          <a:p>
            <a:pPr marL="685800" lvl="3" indent="0">
              <a:buNone/>
            </a:pPr>
            <a:r>
              <a:rPr lang="en-US" sz="4500" dirty="0"/>
              <a:t>  	}	  </a:t>
            </a:r>
          </a:p>
          <a:p>
            <a:pPr marL="685800" lvl="3" indent="0">
              <a:buNone/>
            </a:pPr>
            <a:r>
              <a:rPr lang="en-US" sz="4500" dirty="0"/>
              <a:t> }  </a:t>
            </a:r>
          </a:p>
          <a:p>
            <a:pPr marL="0" indent="0">
              <a:buNone/>
            </a:pPr>
            <a:r>
              <a:rPr lang="en-US" sz="4500" dirty="0"/>
              <a:t>}</a:t>
            </a:r>
          </a:p>
          <a:p>
            <a:pPr marL="0" indent="0">
              <a:lnSpc>
                <a:spcPct val="200000"/>
              </a:lnSpc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u="sng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en-US" sz="3000" b="1" u="sng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3000" b="1" u="sng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44" y="1575218"/>
            <a:ext cx="11407034" cy="519651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9544" y="1575218"/>
            <a:ext cx="6451212" cy="519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​បានផ្ដល់ការ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ដែល​ប្រើជា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សំរាប់ធ្វើការរក្សាទុក។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មាននូវ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Contructor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៤ គឺ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c)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(Comparator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cmp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SortedSet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026" name="Picture 2" descr="TreeS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86" y="1575218"/>
            <a:ext cx="2248958" cy="50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u="sng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en-US" sz="3000" b="1" u="sng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57499" y="1472252"/>
            <a:ext cx="8096860" cy="5196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class</a:t>
            </a:r>
            <a:r>
              <a:rPr lang="en-US" sz="1400" dirty="0"/>
              <a:t> TestCollection11{  </a:t>
            </a:r>
          </a:p>
          <a:p>
            <a:pPr marL="0" indent="0">
              <a:buNone/>
            </a:pPr>
            <a:r>
              <a:rPr lang="en-US" sz="1400" dirty="0"/>
              <a:t> 	</a:t>
            </a:r>
            <a:r>
              <a:rPr lang="en-US" sz="1400" b="1" dirty="0"/>
              <a:t>public</a:t>
            </a:r>
            <a:r>
              <a:rPr lang="en-US" sz="1400" dirty="0"/>
              <a:t>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main(String </a:t>
            </a:r>
            <a:r>
              <a:rPr lang="en-US" sz="1400" dirty="0" err="1"/>
              <a:t>args</a:t>
            </a:r>
            <a:r>
              <a:rPr lang="en-US" sz="1400" dirty="0"/>
              <a:t>[]){    </a:t>
            </a:r>
          </a:p>
          <a:p>
            <a:pPr marL="0" indent="0">
              <a:buNone/>
            </a:pPr>
            <a:r>
              <a:rPr lang="en-US" sz="1400" dirty="0"/>
              <a:t>  		</a:t>
            </a:r>
            <a:r>
              <a:rPr lang="en-US" sz="1400" dirty="0" err="1"/>
              <a:t>TreeSet</a:t>
            </a:r>
            <a:r>
              <a:rPr lang="en-US" sz="1400" dirty="0"/>
              <a:t>&lt;String&gt; al=</a:t>
            </a:r>
            <a:r>
              <a:rPr lang="en-US" sz="1400" b="1" dirty="0"/>
              <a:t>new</a:t>
            </a:r>
            <a:r>
              <a:rPr lang="en-US" sz="1400" dirty="0"/>
              <a:t> </a:t>
            </a:r>
            <a:r>
              <a:rPr lang="en-US" sz="1400" dirty="0" err="1"/>
              <a:t>TreeSet</a:t>
            </a:r>
            <a:r>
              <a:rPr lang="en-US" sz="1400" dirty="0"/>
              <a:t>&lt;String&gt;();  </a:t>
            </a:r>
          </a:p>
          <a:p>
            <a:pPr marL="0" indent="0">
              <a:buNone/>
            </a:pPr>
            <a:r>
              <a:rPr lang="en-US" sz="1400" dirty="0"/>
              <a:t>  			</a:t>
            </a:r>
            <a:r>
              <a:rPr lang="en-US" sz="1400" dirty="0" err="1"/>
              <a:t>al.add</a:t>
            </a:r>
            <a:r>
              <a:rPr lang="en-US" sz="1400" dirty="0"/>
              <a:t>("Ravi");  </a:t>
            </a:r>
          </a:p>
          <a:p>
            <a:pPr marL="0" indent="0">
              <a:buNone/>
            </a:pPr>
            <a:r>
              <a:rPr lang="en-US" sz="1400" dirty="0"/>
              <a:t> 			</a:t>
            </a:r>
            <a:r>
              <a:rPr lang="en-US" sz="1400" dirty="0" err="1"/>
              <a:t>al.add</a:t>
            </a:r>
            <a:r>
              <a:rPr lang="en-US" sz="1400" dirty="0"/>
              <a:t>("Vijay");  </a:t>
            </a:r>
          </a:p>
          <a:p>
            <a:pPr marL="0" indent="0">
              <a:buNone/>
            </a:pPr>
            <a:r>
              <a:rPr lang="en-US" sz="1400" dirty="0"/>
              <a:t>  			</a:t>
            </a:r>
            <a:r>
              <a:rPr lang="en-US" sz="1400" dirty="0" err="1"/>
              <a:t>al.add</a:t>
            </a:r>
            <a:r>
              <a:rPr lang="en-US" sz="1400" dirty="0"/>
              <a:t>("Ravi");  </a:t>
            </a:r>
          </a:p>
          <a:p>
            <a:pPr marL="0" indent="0">
              <a:buNone/>
            </a:pPr>
            <a:r>
              <a:rPr lang="en-US" sz="1400" dirty="0"/>
              <a:t>  			</a:t>
            </a:r>
            <a:r>
              <a:rPr lang="en-US" sz="1400" dirty="0" err="1"/>
              <a:t>al.add</a:t>
            </a:r>
            <a:r>
              <a:rPr lang="en-US" sz="1400" dirty="0"/>
              <a:t>("Ajay");  </a:t>
            </a:r>
          </a:p>
          <a:p>
            <a:pPr marL="0" indent="0">
              <a:buNone/>
            </a:pPr>
            <a:r>
              <a:rPr lang="en-US" sz="1400" dirty="0"/>
              <a:t>  			Iterator&lt;String&gt; </a:t>
            </a:r>
            <a:r>
              <a:rPr lang="en-US" sz="1400" dirty="0" err="1"/>
              <a:t>itr</a:t>
            </a:r>
            <a:r>
              <a:rPr lang="en-US" sz="1400" dirty="0"/>
              <a:t>=</a:t>
            </a:r>
            <a:r>
              <a:rPr lang="en-US" sz="1400" dirty="0" err="1"/>
              <a:t>al.iterator</a:t>
            </a:r>
            <a:r>
              <a:rPr lang="en-US" sz="1400" dirty="0"/>
              <a:t>();  </a:t>
            </a:r>
          </a:p>
          <a:p>
            <a:pPr marL="0" indent="0">
              <a:buNone/>
            </a:pPr>
            <a:r>
              <a:rPr lang="en-US" sz="1400" dirty="0"/>
              <a:t>  			</a:t>
            </a:r>
            <a:r>
              <a:rPr lang="en-US" sz="1400" b="1" dirty="0"/>
              <a:t>while</a:t>
            </a:r>
            <a:r>
              <a:rPr lang="en-US" sz="1400" dirty="0"/>
              <a:t>(</a:t>
            </a:r>
            <a:r>
              <a:rPr lang="en-US" sz="1400" dirty="0" err="1"/>
              <a:t>itr.hasNext</a:t>
            </a:r>
            <a:r>
              <a:rPr lang="en-US" sz="1400" dirty="0"/>
              <a:t>()){  </a:t>
            </a:r>
          </a:p>
          <a:p>
            <a:pPr marL="0" indent="0">
              <a:buNone/>
            </a:pPr>
            <a:r>
              <a:rPr lang="en-US" sz="1400" dirty="0"/>
              <a:t>   		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itr.next</a:t>
            </a:r>
            <a:r>
              <a:rPr lang="en-US" sz="1400" dirty="0"/>
              <a:t>());  </a:t>
            </a:r>
          </a:p>
          <a:p>
            <a:pPr marL="0" indent="0">
              <a:buNone/>
            </a:pPr>
            <a:r>
              <a:rPr lang="en-US" sz="1400" dirty="0"/>
              <a:t> 	 		}  </a:t>
            </a:r>
          </a:p>
          <a:p>
            <a:pPr marL="0" indent="0">
              <a:buNone/>
            </a:pPr>
            <a:r>
              <a:rPr lang="en-US" sz="1400" dirty="0"/>
              <a:t> 	}	  </a:t>
            </a:r>
          </a:p>
          <a:p>
            <a:pPr marL="0" indent="0">
              <a:buNone/>
            </a:pPr>
            <a:r>
              <a:rPr lang="en-US" sz="1400" dirty="0"/>
              <a:t>}  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75218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50" b="1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គឺកើតឡើងដោយ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linked list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 interface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វាមានលក្ខណៈខុសពី </a:t>
            </a:r>
            <a:r>
              <a:rPr lang="en-US" sz="20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ត្រង់ថា​វាប្រើប្រាស់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doubly-</a:t>
            </a:r>
            <a:r>
              <a:rPr lang="en-US" sz="20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សំរាប់ធ្វើជាមួយគ្រប់ធាតុរបស់វា។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41835"/>
            <a:ext cx="11014856" cy="20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3.3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358441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r>
              <a:rPr lang="en-US" sz="2200" b="1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៥៖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81070"/>
              </p:ext>
            </p:extLst>
          </p:nvPr>
        </p:nvGraphicFramePr>
        <p:xfrm>
          <a:off x="609600" y="1937539"/>
          <a:ext cx="11000302" cy="36263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1315">
                  <a:extLst>
                    <a:ext uri="{9D8B030D-6E8A-4147-A177-3AD203B41FA5}">
                      <a16:colId xmlns:a16="http://schemas.microsoft.com/office/drawing/2014/main" xmlns="" val="1574733497"/>
                    </a:ext>
                  </a:extLst>
                </a:gridCol>
                <a:gridCol w="5978987">
                  <a:extLst>
                    <a:ext uri="{9D8B030D-6E8A-4147-A177-3AD203B41FA5}">
                      <a16:colId xmlns:a16="http://schemas.microsoft.com/office/drawing/2014/main" xmlns="" val="2089349923"/>
                    </a:ext>
                  </a:extLst>
                </a:gridCol>
              </a:tblGrid>
              <a:tr h="6119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2520890"/>
                  </a:ext>
                </a:extLst>
              </a:tr>
              <a:tr h="5667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LinkedHashSet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6362083"/>
                  </a:ext>
                </a:extLst>
              </a:tr>
              <a:tr h="6187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LinkedHashSet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ទទេមួយដោយផ្តល់នូវ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តម្លៃ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033114"/>
                  </a:ext>
                </a:extLst>
              </a:tr>
              <a:tr h="8211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LinkedHashSet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Collection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&lt;? extends E&gt; c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មួយដោយផ្ដើមតម្លៃជា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elements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collection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ដែលបានទទួល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8526972"/>
                  </a:ext>
                </a:extLst>
              </a:tr>
              <a:tr h="8753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LinkedHashSet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, float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Set </a:t>
                      </a: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មួយដែលបានកំនត់ចំនួនផ្ទុក និង តម្លៃ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257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3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Map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75218"/>
            <a:ext cx="1088346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គឺជាប្រភេទមួយនៃ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framework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ត្រូវបានបង្កើតដើម្បីរៀបចំ និងធ្វើការជាមួយនឹងទំនាក់ទំនង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key-value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មានលក្ខណៈខុសពី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ផ្សេងទៀតដោយវាមិនបាន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en-US" sz="22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ដោយវាមានរចនាសម្ព័ន្ធមួយដោយខ្លួនឯង។ វាត្រូវបានបង្កើតឡើងសំរាប់ជំនួសនូវការងាររបស់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Dictionary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ដែលបានបង្កើតនៅ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jdk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1.0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ទាំងស្រុង។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Map (</a:t>
            </a:r>
            <a:r>
              <a:rPr lang="km-KH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44" y="1575218"/>
            <a:ext cx="6369270" cy="5196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Interface hierarchy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69" y="1575218"/>
            <a:ext cx="7824951" cy="49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3593" r="1252" b="8804"/>
          <a:stretch/>
        </p:blipFill>
        <p:spPr>
          <a:xfrm>
            <a:off x="2030680" y="3105807"/>
            <a:ext cx="9579222" cy="3288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22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75218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b="1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NavigableMap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ដែលរាល់ការផ្ទុកធាតុរបស់វា ត្រូវបានរៀបចំទៅតាមទំរង់ជាលក្ខណៈ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Red-Black tree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ធាតុរបស់វាត្រូវបានតំរៀបទៅតាមធម្មជាតិនៃ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អាស្រ័យលើ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Comparator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ដែលបានកំណត់នៅពេលវាត្រូវបានបង្កើតឡើង 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8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21505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2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៤ គឺៈ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09599" y="1968539"/>
          <a:ext cx="11167241" cy="41595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97518">
                  <a:extLst>
                    <a:ext uri="{9D8B030D-6E8A-4147-A177-3AD203B41FA5}">
                      <a16:colId xmlns:a16="http://schemas.microsoft.com/office/drawing/2014/main" xmlns="" val="1574733497"/>
                    </a:ext>
                  </a:extLst>
                </a:gridCol>
                <a:gridCol w="6069723">
                  <a:extLst>
                    <a:ext uri="{9D8B030D-6E8A-4147-A177-3AD203B41FA5}">
                      <a16:colId xmlns:a16="http://schemas.microsoft.com/office/drawing/2014/main" xmlns="" val="2089349923"/>
                    </a:ext>
                  </a:extLst>
                </a:gridCol>
              </a:tblGrid>
              <a:tr h="527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2520890"/>
                  </a:ext>
                </a:extLst>
              </a:tr>
              <a:tr h="8681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ទទេមួយដែលធាតុត្រូវបានតំរៀបតាមរយៈ ធម្មជាតិនៃ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6362083"/>
                  </a:ext>
                </a:extLst>
              </a:tr>
              <a:tr h="8681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Comparator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? super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K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omparator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ទទេមួយដោយផ្តល់នូវ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Comparator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សំរាប់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033114"/>
                  </a:ext>
                </a:extLst>
              </a:tr>
              <a:tr h="8681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?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extends K, ? extends V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មួយដែលមានតម្លៃស្រេចជា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elements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បានពី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m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8526972"/>
                  </a:ext>
                </a:extLst>
              </a:tr>
              <a:tr h="8681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TreeMap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SortedMap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K, ? extends V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ដែលផ្ទុកតម្លៃស្រេចនៃ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 </a:t>
                      </a: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SortedMap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257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8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21505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i.e</a:t>
            </a:r>
            <a:endParaRPr lang="km-KH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85" y="1534020"/>
            <a:ext cx="6161870" cy="25987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91"/>
          <a:stretch/>
        </p:blipFill>
        <p:spPr>
          <a:xfrm>
            <a:off x="5681384" y="4301494"/>
            <a:ext cx="6113471" cy="177047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7" y="1813403"/>
            <a:ext cx="4345334" cy="2609734"/>
          </a:xfrm>
          <a:prstGeom prst="rect">
            <a:avLst/>
          </a:prstGeom>
          <a:ln>
            <a:solidFill>
              <a:srgbClr val="6600CC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34152"/>
            <a:ext cx="4711984" cy="100658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Bent Arrow 7"/>
          <p:cNvSpPr/>
          <p:nvPr/>
        </p:nvSpPr>
        <p:spPr>
          <a:xfrm rot="16200000" flipH="1">
            <a:off x="4414283" y="3967051"/>
            <a:ext cx="662152" cy="1872050"/>
          </a:xfrm>
          <a:prstGeom prst="bentArrow">
            <a:avLst>
              <a:gd name="adj1" fmla="val 25000"/>
              <a:gd name="adj2" fmla="val 32523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3043516"/>
            <a:ext cx="6376781" cy="1667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67466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គឺជាប្រភេទមួយនៃ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វាខុសគ្នាត្រង់ថា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គឺមិនមានលក្ខណៈ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ហើយវាអនុញ្ញាតអោយមាន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null keys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ធាតុរបស់វា ត្រូវបានរក្សាទុកជាទំរង់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bucket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52" y="2443655"/>
            <a:ext cx="5791149" cy="39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67466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៥ គឺ៖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82279"/>
              </p:ext>
            </p:extLst>
          </p:nvPr>
        </p:nvGraphicFramePr>
        <p:xfrm>
          <a:off x="609600" y="2127140"/>
          <a:ext cx="11167241" cy="41595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97518">
                  <a:extLst>
                    <a:ext uri="{9D8B030D-6E8A-4147-A177-3AD203B41FA5}">
                      <a16:colId xmlns:a16="http://schemas.microsoft.com/office/drawing/2014/main" xmlns="" val="1574733497"/>
                    </a:ext>
                  </a:extLst>
                </a:gridCol>
                <a:gridCol w="6069723">
                  <a:extLst>
                    <a:ext uri="{9D8B030D-6E8A-4147-A177-3AD203B41FA5}">
                      <a16:colId xmlns:a16="http://schemas.microsoft.com/office/drawing/2014/main" xmlns="" val="2089349923"/>
                    </a:ext>
                  </a:extLst>
                </a:gridCol>
              </a:tblGrid>
              <a:tr h="527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2520890"/>
                  </a:ext>
                </a:extLst>
              </a:tr>
              <a:tr h="8681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ទទេមួយដែលមាន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default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16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តម្លៃ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0.75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6362083"/>
                  </a:ext>
                </a:extLst>
              </a:tr>
              <a:tr h="8681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ទទេមួយដោយផ្តល់នូវតម្លៃ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033114"/>
                  </a:ext>
                </a:extLst>
              </a:tr>
              <a:tr h="8681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, float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ទទេមួយដោយផ្ដល់តម្លៃ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8526972"/>
                  </a:ext>
                </a:extLst>
              </a:tr>
              <a:tr h="8681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&lt;? extends K, ? extends V&gt; m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ដែលផ្ទុកតម្លៃស្រេចនៃ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 </a:t>
                      </a: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Map m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257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3.3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75218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50" b="1" dirty="0" err="1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គឺកើតឡើងដោយ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linked list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 interface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វាមានលក្ខណៈខុសពី </a:t>
            </a:r>
            <a:r>
              <a:rPr lang="en-US" sz="20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ត្រង់ថា​វាប្រើប្រាស់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doubly-</a:t>
            </a:r>
            <a:r>
              <a:rPr lang="en-US" sz="20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សំរាប់ធ្វើជាមួយគ្រប់ធាតុរបស់វា។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41835"/>
            <a:ext cx="11014856" cy="20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3.3 </a:t>
            </a:r>
            <a:r>
              <a:rPr lang="en-US" sz="3000" b="1" dirty="0" err="1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358441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r>
              <a:rPr lang="en-US" sz="2200" b="1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៥៖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75045"/>
              </p:ext>
            </p:extLst>
          </p:nvPr>
        </p:nvGraphicFramePr>
        <p:xfrm>
          <a:off x="609600" y="1937539"/>
          <a:ext cx="11000302" cy="45407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1315">
                  <a:extLst>
                    <a:ext uri="{9D8B030D-6E8A-4147-A177-3AD203B41FA5}">
                      <a16:colId xmlns:a16="http://schemas.microsoft.com/office/drawing/2014/main" xmlns="" val="1574733497"/>
                    </a:ext>
                  </a:extLst>
                </a:gridCol>
                <a:gridCol w="5978987">
                  <a:extLst>
                    <a:ext uri="{9D8B030D-6E8A-4147-A177-3AD203B41FA5}">
                      <a16:colId xmlns:a16="http://schemas.microsoft.com/office/drawing/2014/main" xmlns="" val="2089349923"/>
                    </a:ext>
                  </a:extLst>
                </a:gridCol>
              </a:tblGrid>
              <a:tr h="6119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2520890"/>
                  </a:ext>
                </a:extLst>
              </a:tr>
              <a:tr h="5667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86362083"/>
                  </a:ext>
                </a:extLst>
              </a:tr>
              <a:tr h="6187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ទទេមួយដោយផ្តល់នូវ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Comparator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សំរាប់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Key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033114"/>
                  </a:ext>
                </a:extLst>
              </a:tr>
              <a:tr h="8211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, float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មួយដែលបានកំណត់ចំនួនផ្ទុក និង តម្លៃ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8526972"/>
                  </a:ext>
                </a:extLst>
              </a:tr>
              <a:tr h="8753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initialCapacity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, float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accessOrder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មួយដែលបានកំនត់ចំនួនផ្ទុក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loadFactor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order mode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2571808"/>
                  </a:ext>
                </a:extLst>
              </a:tr>
              <a:tr h="8425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 err="1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LinkedHashMap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  <a:hlinkClick r:id="rId2" tooltip="interface in java.util"/>
                        </a:rPr>
                        <a:t>Map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&lt;? extends 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  <a:hlinkClick r:id="rId3" tooltip="type parameter in LinkedHashMap"/>
                        </a:rPr>
                        <a:t>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,? extends 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  <a:hlinkClick r:id="rId3" tooltip="type parameter in LinkedHashMap"/>
                        </a:rPr>
                        <a:t>V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&gt; m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)</a:t>
                      </a:r>
                      <a:endParaRPr lang="en-US" sz="1800" b="1" dirty="0">
                        <a:solidFill>
                          <a:schemeClr val="accent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បង្កើតនូវ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Map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មួយដែលទទួល 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ពី</a:t>
                      </a:r>
                      <a:r>
                        <a:rPr lang="en-US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map </a:t>
                      </a:r>
                      <a:r>
                        <a:rPr lang="km-KH" sz="18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ដែលមានស្រេច 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272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7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3.4 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លក្ខណៈខុសគ្នា</a:t>
            </a:r>
            <a:endParaRPr lang="en-US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358441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លក្ខណៈខុសគ្នា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92" y="1572174"/>
            <a:ext cx="7706195" cy="50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18219"/>
            <a:ext cx="9487300" cy="5013391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1 List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Vector,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,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2 Set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,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      </a:t>
            </a:r>
            <a:r>
              <a:rPr lang="en-US" sz="2050" dirty="0" err="1"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3 Map</a:t>
            </a: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      </a:t>
            </a:r>
            <a:r>
              <a:rPr lang="en-US" sz="2050" dirty="0" err="1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,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      </a:t>
            </a:r>
            <a:r>
              <a:rPr lang="en-US" sz="2050" dirty="0" err="1"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http://www.beingjavaguys.com/2013/03/java-collection-framework.html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http://javaconceptoftheday.com/java-collection-framework-map-interface/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http://www.tutorialspoint.com//java/util/java_util_hashmap.htm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https://docs.oracle.com/javase/8/docs/api/java/util/TreeMap.html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http://www.studytonight.com/java/legacy-classes-and-interface.php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http://docs.oracle.com/javase/8/docs/api/java/util/ArrayList.html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http://www.coderanch.com/t/374647/java/java/Legacy-Methods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https://docs.oracle.com/javase/8/docs/api/java/util/LinkedHashMap.html#LinkedHashMap-java.util.Map-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Objective: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784138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Understands: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The differences of those collections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Know when to use each collection</a:t>
            </a:r>
            <a:endParaRPr lang="en-US" sz="24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14" y="2365784"/>
            <a:ext cx="3809524" cy="380952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សេចក្តីផ្តើមៈ អ្វីទៅជា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Collection?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38031"/>
            <a:ext cx="10784138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Collection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ជាវិធីសាស្ត្រ ឬជា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Framework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មួយដែលបង្កើតឡើងដើម្បីធ្វើការក្តោបនូវ ធាតុច្រើនដោយគ្រប់គ្រង់ដោយ ប្រើប្រាស់នូវ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តែមួយ។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ចែកចេញជាបីគឺៈ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Map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72" y="2189131"/>
            <a:ext cx="6612989" cy="413159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អ្វីទៅជា 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88975" y="1566096"/>
            <a:ext cx="11020927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មួយដែលត្រូវបានប្រើប្រាស់សំរាប់ផ្ទុកនូវធាតុបានច្រើន ដែលធាតុរបស់វាអាចមានតម្លៃស្ទួនបាន។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" r="7015" b="64363"/>
          <a:stretch/>
        </p:blipFill>
        <p:spPr>
          <a:xfrm>
            <a:off x="827918" y="3894083"/>
            <a:ext cx="10671623" cy="2362637"/>
          </a:xfrm>
          <a:prstGeom prst="rect">
            <a:avLst/>
          </a:prstGeom>
          <a:ln>
            <a:solidFill>
              <a:srgbClr val="552BBF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ស្វែងយល់អំពី </a:t>
            </a:r>
            <a:r>
              <a:rPr lang="en-US" sz="32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139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Resizable-array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ដែលជា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implementation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List interface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 វាបាន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Implements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នូវរាល់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operations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ទាំងឡាយរបស់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ហើយវាអនុញ្ញាតអោយផ្ទុកបាននូវគ្រប់ប្រភេទ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elements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សូម្បីតែ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null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។ វា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រក្សាលំដាប់លំដោយនៃការបន្ថែមធាតុ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និង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អនុញ្ញាតឲ្យ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ជាលក្ខណៈ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random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តាមរយៈ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index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ca-E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a-E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3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ស្វែងយល់អំពី </a:t>
            </a:r>
            <a:r>
              <a:rPr lang="en-US" sz="32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ca-E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 របស់​</a:t>
            </a:r>
            <a:r>
              <a:rPr lang="ca-E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07497"/>
              </p:ext>
            </p:extLst>
          </p:nvPr>
        </p:nvGraphicFramePr>
        <p:xfrm>
          <a:off x="911658" y="2475186"/>
          <a:ext cx="10402360" cy="237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56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4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2200" dirty="0">
                          <a:latin typeface="Khmer OS Battambang" pitchFamily="2" charset="0"/>
                          <a:cs typeface="Khmer OS Battambang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ទទេ​មួយ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(Collection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2200" dirty="0">
                          <a:latin typeface="Khmer OS Battambang" pitchFamily="2" charset="0"/>
                          <a:cs typeface="Khmer OS Battambang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ដែលផ្ដើមតម្លៃដោយ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Collection elements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(</a:t>
                      </a:r>
                      <a:r>
                        <a:rPr lang="en-US" sz="2200" dirty="0" err="1">
                          <a:latin typeface="Khmer OS Battambang" pitchFamily="2" charset="0"/>
                          <a:cs typeface="Khmer OS Battambang" pitchFamily="2" charset="0"/>
                        </a:rPr>
                        <a:t>int</a:t>
                      </a:r>
                      <a:r>
                        <a:rPr lang="en-US" sz="2200" dirty="0">
                          <a:latin typeface="Khmer OS Battambang" pitchFamily="2" charset="0"/>
                          <a:cs typeface="Khmer OS Battambang" pitchFamily="2" charset="0"/>
                        </a:rPr>
                        <a:t> capacity)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2200" dirty="0">
                          <a:latin typeface="Khmer OS Battambang" pitchFamily="2" charset="0"/>
                          <a:cs typeface="Khmer OS Battambang" pitchFamily="2" charset="0"/>
                        </a:rPr>
                        <a:t>បង្កើត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itchFamily="2" charset="0"/>
                          <a:cs typeface="Khmer OS Battambang" pitchFamily="2" charset="0"/>
                        </a:rPr>
                        <a:t>ArrayList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 </a:t>
                      </a:r>
                      <a:r>
                        <a:rPr lang="ca-E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ដែលកំន់ត​ </a:t>
                      </a:r>
                      <a:r>
                        <a:rPr lang="en-US" sz="2200" baseline="0" dirty="0">
                          <a:latin typeface="Khmer OS Battambang" pitchFamily="2" charset="0"/>
                          <a:cs typeface="Khmer OS Battambang" pitchFamily="2" charset="0"/>
                        </a:rPr>
                        <a:t>capacity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7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ស្វែងយល់អំពី </a:t>
            </a:r>
            <a:r>
              <a:rPr lang="en-US" sz="32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LinkedList: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AbstractList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&amp; implements List,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Deque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interface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។ លក្ខណៈពិសេសរបស់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មានដូចជា៖</a:t>
            </a:r>
          </a:p>
          <a:p>
            <a:pPr marL="514350" indent="-342900"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ប្រើប្រាស់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doubly linked list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ដើម្បីរក្សាទុកធាតុ </a:t>
            </a:r>
          </a:p>
          <a:p>
            <a:pPr marL="514350" indent="-342900"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អាចប្រើប្រាស់ដូចជា​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list,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stack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queue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4"/>
          <a:stretch/>
        </p:blipFill>
        <p:spPr>
          <a:xfrm>
            <a:off x="606393" y="4225158"/>
            <a:ext cx="11020927" cy="13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1399</Words>
  <Application>Microsoft Office PowerPoint</Application>
  <PresentationFormat>Widescreen</PresentationFormat>
  <Paragraphs>235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Objective:</vt:lpstr>
      <vt:lpstr>សេចក្តីផ្តើមៈ អ្វីទៅជា Collection?</vt:lpstr>
      <vt:lpstr>1 អ្វីទៅជា List?</vt:lpstr>
      <vt:lpstr>1.1 ស្វែងយល់អំពី ArrayList</vt:lpstr>
      <vt:lpstr>1.1 ស្វែងយល់អំពី ArrayList(ត)</vt:lpstr>
      <vt:lpstr>1.2​ ស្វែងយល់អំពី LinkedList</vt:lpstr>
      <vt:lpstr>1.2​ ស្វែងយល់អំពី LinkedList(ត)</vt:lpstr>
      <vt:lpstr>1.3  ស្វែងយល់អំពី Vector</vt:lpstr>
      <vt:lpstr>1.3  ស្វែងយល់អំពី Vector (ត)</vt:lpstr>
      <vt:lpstr>2 Set</vt:lpstr>
      <vt:lpstr>2.1 HashSet</vt:lpstr>
      <vt:lpstr>ឧទាហរណ៍</vt:lpstr>
      <vt:lpstr>2.2 TreeSet</vt:lpstr>
      <vt:lpstr>ឧទាហរណ៍</vt:lpstr>
      <vt:lpstr>2.3 LinkedHashSet</vt:lpstr>
      <vt:lpstr>3.3 LinkedHashSet (ត)</vt:lpstr>
      <vt:lpstr>3 Map</vt:lpstr>
      <vt:lpstr>3 Map (ត)</vt:lpstr>
      <vt:lpstr>3.1 TreeMap</vt:lpstr>
      <vt:lpstr>3.1 TreeMap (ត)</vt:lpstr>
      <vt:lpstr>3.1 TreeMap (ត)</vt:lpstr>
      <vt:lpstr>3.2 HashMap</vt:lpstr>
      <vt:lpstr>3.2 HashMap (ត)</vt:lpstr>
      <vt:lpstr>3.3 LinkedHashMap</vt:lpstr>
      <vt:lpstr>3.3 LinkedHashMap (ត)</vt:lpstr>
      <vt:lpstr>3.4 លក្ខណៈខុសគ្នា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2016-05-03T01:02:37Z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