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503" r:id="rId3"/>
    <p:sldId id="539" r:id="rId4"/>
    <p:sldId id="426" r:id="rId5"/>
    <p:sldId id="530" r:id="rId6"/>
    <p:sldId id="513" r:id="rId7"/>
    <p:sldId id="514" r:id="rId8"/>
    <p:sldId id="515" r:id="rId9"/>
    <p:sldId id="518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2" r:id="rId20"/>
    <p:sldId id="531" r:id="rId21"/>
    <p:sldId id="533" r:id="rId22"/>
    <p:sldId id="534" r:id="rId23"/>
    <p:sldId id="536" r:id="rId24"/>
    <p:sldId id="537" r:id="rId25"/>
    <p:sldId id="535" r:id="rId26"/>
    <p:sldId id="439" r:id="rId27"/>
    <p:sldId id="423" r:id="rId28"/>
    <p:sldId id="540" r:id="rId29"/>
    <p:sldId id="54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4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terfaces/list.html" TargetMode="External"/><Relationship Id="rId7" Type="http://schemas.openxmlformats.org/officeDocument/2006/relationships/hyperlink" Target="http://www.vogella.com/tutorials/JavaCollections/article.html#javacollections_types" TargetMode="External"/><Relationship Id="rId2" Type="http://schemas.openxmlformats.org/officeDocument/2006/relationships/hyperlink" Target="https://www.google.com.kh/search?q=methods+vector+in+java&amp;biw=1366&amp;bih=657&amp;source=lnms&amp;tbm=isch&amp;sa=X&amp;ved=0ahUKEwiUs-_smrTMAhUStJQKHWKpAk4Q_AUIBygC#imgrc=_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utorials.jenkov.com/java-collections/index.html" TargetMode="External"/><Relationship Id="rId5" Type="http://schemas.openxmlformats.org/officeDocument/2006/relationships/hyperlink" Target="http://www.tutorialspoint.com/java/java_arraylist_class.htm" TargetMode="External"/><Relationship Id="rId4" Type="http://schemas.openxmlformats.org/officeDocument/2006/relationships/hyperlink" Target="https://docs.oracle.com/javase/tutorial/collections/implementations/list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5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</a:t>
            </a:r>
            <a:r>
              <a:rPr lang="en-US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1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en-GB" sz="215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0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ហើយវាមិនអនុញ្ញាតិអោយ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Element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របស់វាមិនត្រូវបាន </a:t>
            </a:r>
            <a:r>
              <a:rPr lang="en-GB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</a:t>
            </a:r>
            <a:r>
              <a:rPr lang="km-KH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នៅតាម </a:t>
            </a:r>
            <a:r>
              <a:rPr lang="en-GB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 </a:t>
            </a:r>
            <a:r>
              <a:rPr lang="km-KH" sz="21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</a:t>
            </a:r>
            <a:endParaRPr lang="en-US" sz="21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1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យើងអាច</a:t>
            </a:r>
            <a:r>
              <a:rPr lang="km-KH" sz="21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បន្ថែម</a:t>
            </a:r>
            <a:r>
              <a:rPr lang="en-US" sz="21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Element</a:t>
            </a:r>
            <a:r>
              <a:rPr lang="km-KH" sz="21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1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ទៅក្នុង​</a:t>
            </a:r>
            <a:r>
              <a:rPr lang="en-US" sz="21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Set</a:t>
            </a:r>
            <a:r>
              <a:rPr lang="km-KH" sz="21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1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បានហើយទ</a:t>
            </a:r>
            <a:r>
              <a:rPr lang="km-KH" sz="21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ន្ន័យស្នួនវានឹងលុប</a:t>
            </a:r>
            <a:r>
              <a:rPr lang="km-KH" sz="21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ចោល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​​​ដោយស្វ័យប្រវត្តិ</a:t>
            </a:r>
            <a:endParaRPr lang="km-KH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90" y="1686280"/>
            <a:ext cx="2076570" cy="48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27" y="2151592"/>
            <a:ext cx="7166687" cy="3770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3257" y="2692643"/>
            <a:ext cx="3406518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3257" y="2151592"/>
            <a:ext cx="3365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Value of </a:t>
            </a:r>
            <a:r>
              <a:rPr lang="en-GB" sz="2200" dirty="0" err="1" smtClean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GB" sz="2200" dirty="0">
              <a:solidFill>
                <a:srgbClr val="CC00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GB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8066314" y="3810000"/>
            <a:ext cx="526943" cy="2830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Method </a:t>
            </a:r>
            <a:r>
              <a:rPr lang="km-KH" sz="2400" dirty="0" smtClean="0">
                <a:solidFill>
                  <a:srgbClr val="FF0000"/>
                </a:solidFill>
              </a:rPr>
              <a:t>របស់ </a:t>
            </a:r>
            <a:r>
              <a:rPr lang="en-US" sz="2400" dirty="0" err="1" smtClean="0">
                <a:solidFill>
                  <a:srgbClr val="FF0000"/>
                </a:solidFill>
              </a:rPr>
              <a:t>HashSet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8462" y="2144485"/>
            <a:ext cx="4095281" cy="425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add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</a:t>
            </a: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remove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o)</a:t>
            </a:r>
          </a:p>
          <a:p>
            <a:pPr>
              <a:lnSpc>
                <a:spcPct val="200000"/>
              </a:lnSpc>
            </a:pP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o)</a:t>
            </a:r>
          </a:p>
          <a:p>
            <a:pPr>
              <a:lnSpc>
                <a:spcPct val="200000"/>
              </a:lnSpc>
            </a:pP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GB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clone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size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7480" y="2144486"/>
            <a:ext cx="4110891" cy="4223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oolean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isEmpty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</a:p>
          <a:p>
            <a:pPr>
              <a:lnSpc>
                <a:spcPct val="200000"/>
              </a:lnSpc>
            </a:pP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Iterator </a:t>
            </a:r>
            <a:r>
              <a:rPr lang="en-GB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iterator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GB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clear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endParaRPr lang="en-GB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35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GB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GB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របស់វាត្រូវ </a:t>
            </a:r>
            <a:r>
              <a:rPr lang="en-GB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</a:t>
            </a:r>
            <a:r>
              <a:rPr lang="km-KH" sz="23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នៅតាម </a:t>
            </a:r>
            <a:r>
              <a:rPr lang="en-GB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វាបាន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ផ្តល់ការ 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35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Set </a:t>
            </a:r>
            <a:r>
              <a:rPr lang="en-US" sz="23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Interface</a:t>
            </a:r>
            <a:endParaRPr lang="km-KH" sz="23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38175" indent="-5746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ជាជំរើសល្អក្នុងការបញ្ចូល និងការទាញទិន្ន័យបាន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លឿន ពិសេស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អាចរក្សាទុកធាតុបានច្រើនដែលតំរៀបរួចជា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ស្រេចនិងអាច ស្វែងរកបានលឿន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7" y="1776046"/>
            <a:ext cx="7197006" cy="3808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4470" y="2956528"/>
            <a:ext cx="3406518" cy="157350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0492" y="2250831"/>
            <a:ext cx="3365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Value </a:t>
            </a:r>
            <a:r>
              <a:rPr lang="en-GB" sz="2200" dirty="0" smtClean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of </a:t>
            </a:r>
            <a:r>
              <a:rPr lang="en-GB" sz="2200" dirty="0" err="1" smtClean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GB" sz="2200" dirty="0">
              <a:solidFill>
                <a:srgbClr val="CC00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GB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95943" y="3676826"/>
            <a:ext cx="484549" cy="2311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Method </a:t>
            </a:r>
            <a:r>
              <a:rPr lang="km-KH" sz="2400" dirty="0" smtClean="0">
                <a:solidFill>
                  <a:srgbClr val="FF0000"/>
                </a:solidFill>
              </a:rPr>
              <a:t>របស់ </a:t>
            </a:r>
            <a:r>
              <a:rPr lang="en-US" sz="2400" dirty="0" err="1" smtClean="0">
                <a:solidFill>
                  <a:srgbClr val="FF0000"/>
                </a:solidFill>
              </a:rPr>
              <a:t>TreeSet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31427" y="2275114"/>
            <a:ext cx="4395952" cy="4164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GB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add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</a:t>
            </a: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hasNext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hasPrevious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GB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next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nextIndex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4770" y="2275114"/>
            <a:ext cx="4225159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GB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previous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GB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nt</a:t>
            </a:r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previousIndex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GB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remove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 </a:t>
            </a:r>
            <a:r>
              <a:rPr lang="en-GB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</a:t>
            </a:r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en-GB" sz="2000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7663" y="1665514"/>
            <a:ext cx="8328252" cy="441778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35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LinkedHashSet</a:t>
            </a:r>
            <a:r>
              <a:rPr lang="en-GB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GB" sz="23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</a:t>
            </a:r>
            <a:r>
              <a:rPr lang="km-KH" sz="23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និងតម្លៃរបស់វាមមិនអនុញ្ញាតិឲ្យ</a:t>
            </a:r>
            <a:r>
              <a:rPr lang="en-GB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Element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</a:t>
            </a:r>
            <a:r>
              <a:rPr lang="km-KH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en-GB" sz="23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Customize </a:t>
            </a:r>
            <a:r>
              <a:rPr lang="en-GB" sz="235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Insertion </a:t>
            </a:r>
            <a:r>
              <a:rPr lang="en-GB" sz="23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Order</a:t>
            </a:r>
            <a:endParaRPr lang="km-KH" sz="23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914" y="1973569"/>
            <a:ext cx="3012440" cy="44208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LinkedHashSet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2" y="2196434"/>
            <a:ext cx="7682984" cy="388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61214" y="3322740"/>
            <a:ext cx="2835164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1048" y="2693088"/>
            <a:ext cx="283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Value of tree</a:t>
            </a:r>
          </a:p>
          <a:p>
            <a:endParaRPr lang="en-GB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LinkedHashSet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260836" y="4209760"/>
            <a:ext cx="600562" cy="24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98346"/>
            <a:ext cx="11020927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មួយដែលភ្ជាប់(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maps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values.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មិនអនុញ្ញាតអោយមាន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keys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ជាន់គ្នា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classes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ខុសៗ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 ដែលមានដូច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នីមួយៗផ្តល់នូវ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functionality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ផ្សេងៗ។</a:t>
            </a:r>
          </a:p>
          <a:p>
            <a:endParaRPr lang="en-US" sz="2000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41" y="3193995"/>
            <a:ext cx="5538201" cy="34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5657" y="2144944"/>
            <a:ext cx="9515691" cy="438666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1621971"/>
            <a:ext cx="25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Map Methods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0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ca-E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Collections</a:t>
            </a:r>
            <a:endParaRPr lang="km-KH" sz="30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800804" y="3283675"/>
            <a:ext cx="169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sz="2400" b="1" dirty="0">
              <a:solidFill>
                <a:srgbClr val="003399"/>
              </a:solidFill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6730" y="3716966"/>
            <a:ext cx="3163505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កញ្ញា​ លាភ បញ្ញា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​លោក​ ហេង​ លីនិត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លោក​​​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ស៊ីម រដ្ឋា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បេន ចិត្រ្តា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សិម រ៉ាក់ គី</a:t>
            </a:r>
          </a:p>
        </p:txBody>
      </p:sp>
    </p:spTree>
    <p:extLst>
      <p:ext uri="{BB962C8B-B14F-4D97-AF65-F5344CB8AC3E}">
        <p14:creationId xmlns:p14="http://schemas.microsoft.com/office/powerpoint/2010/main" val="22455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8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>
                <a:solidFill>
                  <a:srgbClr val="FF0000"/>
                </a:solidFill>
              </a:rPr>
              <a:t>TreeMap</a:t>
            </a:r>
            <a:r>
              <a:rPr lang="en-US" sz="2200" dirty="0" smtClean="0"/>
              <a:t> </a:t>
            </a:r>
            <a:r>
              <a:rPr lang="km-KH" sz="2200" dirty="0" smtClean="0"/>
              <a:t>ជា</a:t>
            </a:r>
            <a:r>
              <a:rPr lang="en-US" sz="2200" dirty="0"/>
              <a:t>class </a:t>
            </a:r>
            <a:r>
              <a:rPr lang="km-KH" sz="2200" dirty="0" smtClean="0"/>
              <a:t>ដែល </a:t>
            </a:r>
            <a:r>
              <a:rPr lang="en-US" sz="2200" dirty="0"/>
              <a:t>key </a:t>
            </a:r>
            <a:r>
              <a:rPr lang="km-KH" sz="2200" dirty="0"/>
              <a:t>របស់</a:t>
            </a:r>
            <a:r>
              <a:rPr lang="en-US" sz="2200" dirty="0"/>
              <a:t> elements sort </a:t>
            </a:r>
            <a:r>
              <a:rPr lang="km-KH" sz="2200" dirty="0"/>
              <a:t>តាមលំដាប់ពីតូចទៅធំ។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TreeMap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Implement </a:t>
            </a:r>
            <a:r>
              <a:rPr lang="km-KH" sz="2200" dirty="0"/>
              <a:t>ពី </a:t>
            </a:r>
            <a:r>
              <a:rPr lang="en-US" sz="2200" dirty="0"/>
              <a:t>interface Comparator </a:t>
            </a:r>
          </a:p>
          <a:p>
            <a:r>
              <a:rPr lang="km-KH" sz="2200" dirty="0"/>
              <a:t>រាល់</a:t>
            </a:r>
            <a:r>
              <a:rPr lang="en-US" sz="2200" dirty="0"/>
              <a:t> elements </a:t>
            </a:r>
            <a:r>
              <a:rPr lang="km-KH" sz="2200" dirty="0" smtClean="0"/>
              <a:t>របស់ </a:t>
            </a:r>
            <a:r>
              <a:rPr lang="en-US" sz="2200" dirty="0" err="1" smtClean="0"/>
              <a:t>TreeMap</a:t>
            </a:r>
            <a:r>
              <a:rPr lang="en-US" sz="2200" dirty="0" smtClean="0"/>
              <a:t> </a:t>
            </a:r>
            <a:r>
              <a:rPr lang="km-KH" sz="2200" dirty="0" smtClean="0"/>
              <a:t>ត្រូវ</a:t>
            </a:r>
            <a:r>
              <a:rPr lang="km-KH" sz="2200" dirty="0"/>
              <a:t>បាន</a:t>
            </a:r>
            <a:r>
              <a:rPr lang="en-US" sz="2200" dirty="0"/>
              <a:t>compared </a:t>
            </a:r>
            <a:r>
              <a:rPr lang="km-KH" sz="2200" dirty="0"/>
              <a:t>ដោយ</a:t>
            </a:r>
            <a:r>
              <a:rPr lang="en-US" sz="2200" dirty="0"/>
              <a:t> method equal() </a:t>
            </a:r>
            <a:r>
              <a:rPr lang="km-KH" sz="2200" dirty="0"/>
              <a:t>មុននិង</a:t>
            </a:r>
            <a:r>
              <a:rPr lang="en-US" sz="2200" dirty="0"/>
              <a:t> </a:t>
            </a:r>
            <a:r>
              <a:rPr lang="km-KH" sz="2200" dirty="0"/>
              <a:t>ប្រើប្រាស់</a:t>
            </a:r>
            <a:r>
              <a:rPr lang="en-US" sz="2200" dirty="0"/>
              <a:t> put()</a:t>
            </a:r>
            <a:r>
              <a:rPr lang="km-KH" sz="2200" dirty="0"/>
              <a:t> </a:t>
            </a:r>
            <a:r>
              <a:rPr lang="en-US" sz="2200" dirty="0"/>
              <a:t>method</a:t>
            </a:r>
            <a:r>
              <a:rPr lang="km-KH" sz="2200" dirty="0" smtClean="0"/>
              <a:t>។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57" y="3257477"/>
            <a:ext cx="4601764" cy="34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8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000" dirty="0" smtClean="0">
                <a:solidFill>
                  <a:srgbClr val="FF0000"/>
                </a:solidFill>
              </a:rPr>
              <a:t>ឧទាហរណ៍៖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14" y="2273660"/>
            <a:ext cx="10148797" cy="38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4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ca-E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 </a:t>
            </a:r>
            <a:r>
              <a:rPr lang="ca-E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Table: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 Interface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Dictionary class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Table: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ដែលមាននាទីជា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bucket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Table: </a:t>
            </a:r>
            <a:r>
              <a:rPr lang="ca-E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តំលៃអាស្រ័យ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Table: </a:t>
            </a:r>
            <a:r>
              <a:rPr lang="ca-E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អាចផ្ទុកនូវ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key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value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ហើយវាអាចផ្ទុកនូវ​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elements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Table: </a:t>
            </a:r>
            <a:r>
              <a:rPr lang="ca-E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2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សំខាន់ៗរបស់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fontAlgn="ctr"/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put(Object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key, Object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value)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សម្រាប់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បញ្ចូលនូវ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ចូលទៅកាន់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fontAlgn="ctr"/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clear()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លុបនូវ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ទាំងអស់របស់​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fontAlgn="ctr"/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get(Object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key)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បញ្ចេញនូវធាតុ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ដែលទាក់ទងនឹង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</a:t>
            </a:r>
          </a:p>
          <a:p>
            <a:pPr fontAlgn="ctr"/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remove(Object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key)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លុបនូវ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ណាមួយជាក់លាក់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ដែលទាក់ទងនឹង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</a:p>
          <a:p>
            <a:pPr fontAlgn="ctr"/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size()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រាប់នូវចំនួនធាតុដែលមាននៅក្នុង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fontAlgn="ctr"/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contains(Object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value)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ត្រួតពិនិត្យមើលលើធាតុជាក់លាក់ណាមួយ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4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4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14" y="2032812"/>
            <a:ext cx="5934529" cy="43616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25" y="2933020"/>
            <a:ext cx="2278332" cy="161720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815943" y="3646714"/>
            <a:ext cx="979714" cy="206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80925" y="2563688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Output:</a:t>
            </a:r>
            <a:endParaRPr lang="en-US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9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https://www.google.com.kh/search?q=methods+vector+in+java&amp;biw=1366&amp;bih=657&amp;source=lnms&amp;tbm=isch&amp;sa=X&amp;ved=0ahUKEwiUs-_smrTMAhUStJQKHWKpAk4Q_AUIBygC#imgrc=_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https://docs.oracle.com/javase/tutorial/collections/interfaces/list.html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docs.oracle.com/javase/tutorial/collections/implementations/list.html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www.tutorialspoint.com/java/java_arraylist_class.htm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tutorials.jenkov.com/java-collections/index.html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www.vogella.com/tutorials/JavaCollections/article.html#javacollections_types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3" y="1520445"/>
            <a:ext cx="6444344" cy="5148325"/>
          </a:xfrm>
        </p:spPr>
      </p:pic>
    </p:spTree>
    <p:extLst>
      <p:ext uri="{BB962C8B-B14F-4D97-AF65-F5344CB8AC3E}">
        <p14:creationId xmlns:p14="http://schemas.microsoft.com/office/powerpoint/2010/main" val="149076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2" y="1426542"/>
            <a:ext cx="9487300" cy="52422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Collections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</a:p>
          <a:p>
            <a:pPr marL="685800" lvl="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anose="02000500000000020004" pitchFamily="2" charset="0"/>
              </a:rPr>
              <a:t>1.1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</a:p>
          <a:p>
            <a:pPr marL="685800" lvl="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1.2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45770" lvl="2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2.1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2.3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LinkedSet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</a:p>
          <a:p>
            <a:pPr marL="44577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3.2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HashTabel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Collection: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នៅក្នុងភាសា​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គឺជា​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Framework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មួយដែលផ្ដល់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Architecture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មួយដើម្បី រក្សាទុក(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Store)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Manipulate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ក្រុមនៃ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Objects​​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Elements)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 វាជាទូទៅជា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Single Unit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ឬ គេអាចហៅវាថាជា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Container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Collection: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ត្រូវបានប្រើដើម្បី រក្សាទុក​, ទាញយក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រៀបចំនិងទំនាក់ទំនងរវាង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Aggregate Data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ca-E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Java Collection Framework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ផ្ដល់នូវ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Interfaces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ជាច្រើនដូចជា​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Set, List, Queue, </a:t>
            </a:r>
            <a:r>
              <a:rPr lang="en-US" sz="24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Deque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 ...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Classes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4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 Vector, </a:t>
            </a:r>
            <a:r>
              <a:rPr lang="en-US" sz="24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…</a:t>
            </a:r>
            <a:endParaRPr lang="ca-E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Collections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1  </a:t>
            </a:r>
            <a:r>
              <a:rPr lang="km-KH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List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5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11844338" cy="4782518"/>
          </a:xfrm>
        </p:spPr>
        <p:txBody>
          <a:bodyPr>
            <a:normAutofit/>
          </a:bodyPr>
          <a:lstStyle/>
          <a:p>
            <a:pPr lvl="1">
              <a:buClr>
                <a:srgbClr val="000000">
                  <a:lumMod val="65000"/>
                </a:srgbClr>
              </a:buClr>
            </a:pPr>
            <a:r>
              <a:rPr lang="en-US" sz="205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List </a:t>
            </a:r>
            <a:r>
              <a:rPr lang="en-US" sz="2050" dirty="0" err="1">
                <a:latin typeface="+mj-lt"/>
                <a:cs typeface="Khmer OS Battambang" panose="02000500000000020004" pitchFamily="2" charset="0"/>
              </a:rPr>
              <a:t>គឺជា</a:t>
            </a:r>
            <a:r>
              <a:rPr lang="en-US" sz="2050" dirty="0">
                <a:latin typeface="+mj-lt"/>
                <a:cs typeface="Khmer OS Battambang" panose="02000500000000020004" pitchFamily="2" charset="0"/>
              </a:rPr>
              <a:t> Interface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នៃ </a:t>
            </a: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Collections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ដែលវា </a:t>
            </a:r>
            <a:r>
              <a:rPr lang="en-US" sz="2050" dirty="0">
                <a:latin typeface="+mj-lt"/>
                <a:cs typeface="Khmer OS Battambang" panose="02000500000000020004" pitchFamily="2" charset="0"/>
              </a:rPr>
              <a:t>Store </a:t>
            </a: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Collections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ដែលមានប្រភេទដូចៗគ្មា​ ។​ ហើយវាត្រូវបាន 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latin typeface="+mj-lt"/>
                <a:cs typeface="Khmer OS Battambang" panose="02000500000000020004" pitchFamily="2" charset="0"/>
              </a:rPr>
              <a:t>Class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មួយចំនួនធ្វើការ</a:t>
            </a:r>
            <a:r>
              <a:rPr lang="en-US" sz="2050" dirty="0">
                <a:latin typeface="+mj-lt"/>
                <a:cs typeface="Khmer OS Battambang" panose="02000500000000020004" pitchFamily="2" charset="0"/>
              </a:rPr>
              <a:t> Implements </a:t>
            </a:r>
            <a:r>
              <a:rPr lang="km-KH" sz="2050" dirty="0">
                <a:latin typeface="+mj-lt"/>
                <a:cs typeface="Khmer OS Battambang" panose="02000500000000020004" pitchFamily="2" charset="0"/>
              </a:rPr>
              <a:t>ដែលមានលក្ខណះជា </a:t>
            </a: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Collections</a:t>
            </a:r>
            <a:r>
              <a:rPr lang="ca-ES" sz="2050" dirty="0" smtClean="0">
                <a:latin typeface="+mj-lt"/>
                <a:cs typeface="Khmer OS Battambang" panose="02000500000000020004" pitchFamily="2" charset="0"/>
              </a:rPr>
              <a:t>។</a:t>
            </a: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     </a:t>
            </a:r>
            <a:endParaRPr lang="en-US" sz="2050" dirty="0">
              <a:latin typeface="+mj-lt"/>
              <a:cs typeface="Khmer OS Battambang" panose="02000500000000020004" pitchFamily="2" charset="0"/>
            </a:endParaRP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នេះគឺជា</a:t>
            </a:r>
            <a:r>
              <a:rPr lang="en-US" sz="2050" dirty="0">
                <a:latin typeface="+mj-lt"/>
                <a:cs typeface="Khmer OS Battambang" panose="02000500000000020004" pitchFamily="2" charset="0"/>
              </a:rPr>
              <a:t>Class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ដែលធ្វើការ </a:t>
            </a:r>
            <a:r>
              <a:rPr lang="en-US" sz="2050" dirty="0">
                <a:latin typeface="+mj-lt"/>
                <a:cs typeface="Khmer OS Battambang" panose="02000500000000020004" pitchFamily="2" charset="0"/>
              </a:rPr>
              <a:t>Implements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ពី </a:t>
            </a:r>
            <a:r>
              <a:rPr lang="en-US" sz="2050" dirty="0">
                <a:latin typeface="+mj-lt"/>
                <a:cs typeface="Khmer OS Battambang" panose="02000500000000020004" pitchFamily="2" charset="0"/>
              </a:rPr>
              <a:t>Interface List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មានដូចជា៖</a:t>
            </a:r>
            <a:endParaRPr lang="ca-ES" sz="20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	-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Vector</a:t>
            </a:r>
            <a:endParaRPr lang="km-KH" sz="2050" dirty="0">
              <a:solidFill>
                <a:srgbClr val="FF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km-KH" dirty="0" smtClean="0">
                <a:solidFill>
                  <a:srgbClr val="000000"/>
                </a:solidFill>
                <a:latin typeface="+mj-lt"/>
              </a:rPr>
              <a:t>ឧទាហរណ៍៖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List&lt;String&gt; list = new </a:t>
            </a:r>
            <a:r>
              <a:rPr lang="en-US" b="1" dirty="0" err="1"/>
              <a:t>ArrayList</a:t>
            </a:r>
            <a:r>
              <a:rPr lang="en-US" b="1" dirty="0"/>
              <a:t>&lt;String&gt;();</a:t>
            </a:r>
          </a:p>
          <a:p>
            <a:pPr marL="0" indent="0">
              <a:buNone/>
            </a:pPr>
            <a:r>
              <a:rPr lang="en-US" b="1" dirty="0" smtClean="0"/>
              <a:t> List&lt;Double</a:t>
            </a:r>
            <a:r>
              <a:rPr lang="en-US" b="1" dirty="0"/>
              <a:t>&gt; list1 = new </a:t>
            </a:r>
            <a:r>
              <a:rPr lang="en-US" b="1" dirty="0" err="1"/>
              <a:t>LinkedList</a:t>
            </a:r>
            <a:r>
              <a:rPr lang="en-US" b="1" dirty="0"/>
              <a:t>&lt;Double&gt;();</a:t>
            </a:r>
          </a:p>
          <a:p>
            <a:pPr marL="0" indent="0">
              <a:buNone/>
            </a:pPr>
            <a:r>
              <a:rPr lang="en-US" b="1" dirty="0" smtClean="0"/>
              <a:t> List&lt;Integer</a:t>
            </a:r>
            <a:r>
              <a:rPr lang="en-US" b="1" dirty="0"/>
              <a:t>&gt; list2 = new Vector&lt;&gt;();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52" y="3017836"/>
            <a:ext cx="6840850" cy="38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1.1 </a:t>
            </a:r>
            <a:r>
              <a:rPr lang="km-KH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Vector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6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11708350" cy="5056838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គឺបានធ្វើការ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List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latin typeface="+mj-lt"/>
                <a:cs typeface="Khmer OS Battambang" panose="02000500000000020004" pitchFamily="2" charset="0"/>
              </a:rPr>
              <a:t>Vector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មានលក្ខណះជា </a:t>
            </a:r>
            <a:r>
              <a:rPr lang="en-US" sz="2050" dirty="0">
                <a:latin typeface="+mj-lt"/>
                <a:cs typeface="Khmer OS Battambang" panose="02000500000000020004" pitchFamily="2" charset="0"/>
              </a:rPr>
              <a:t>Synchronized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មានន័យថារាល់ដំណើរការរបស់វាគឺធ្វើការមានលក្ខណះតាមលំដាប់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ca-ES" sz="2050" dirty="0">
                <a:latin typeface="+mj-lt"/>
                <a:cs typeface="Khmer OS Battambang" panose="02000500000000020004" pitchFamily="2" charset="0"/>
              </a:rPr>
              <a:t>លំដោយ ។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latin typeface="+mj-lt"/>
                <a:cs typeface="Khmer OS Battambang" panose="02000500000000020004" pitchFamily="2" charset="0"/>
              </a:rPr>
              <a:t>Vector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មាន</a:t>
            </a:r>
            <a:r>
              <a:rPr lang="en-US" sz="2050" dirty="0">
                <a:latin typeface="+mj-lt"/>
                <a:cs typeface="Khmer OS Battambang" panose="02000500000000020004" pitchFamily="2" charset="0"/>
              </a:rPr>
              <a:t>Methods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ជាច្រើនដែលមិនមែនជា</a:t>
            </a:r>
            <a:r>
              <a:rPr lang="en-US" sz="2050" dirty="0">
                <a:latin typeface="+mj-lt"/>
                <a:cs typeface="Khmer OS Battambang" panose="02000500000000020004" pitchFamily="2" charset="0"/>
              </a:rPr>
              <a:t> Connection Framework 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ទេ។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km-KH" sz="2050" dirty="0" smtClean="0">
                <a:latin typeface="+mj-lt"/>
                <a:cs typeface="Khmer OS Battambang" panose="02000500000000020004" pitchFamily="2" charset="0"/>
              </a:rPr>
              <a:t>ឧទាហរណ៍៖​ការប្រកាស</a:t>
            </a: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 Vectors</a:t>
            </a:r>
            <a:endParaRPr lang="km-KH" sz="2050" dirty="0" smtClean="0">
              <a:latin typeface="+mj-lt"/>
              <a:cs typeface="Khmer OS Battambang" panose="02000500000000020004" pitchFamily="2" charset="0"/>
            </a:endParaRP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Vector&lt;String&gt; vector = new Vector&lt;&gt;();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Vector&lt;Integer&gt; vector = 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new Vector&lt;&gt;(5);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Vector </a:t>
            </a:r>
            <a:r>
              <a:rPr lang="en-US" sz="2050" dirty="0" err="1" smtClean="0">
                <a:latin typeface="+mj-lt"/>
                <a:cs typeface="Khmer OS Battambang" panose="02000500000000020004" pitchFamily="2" charset="0"/>
              </a:rPr>
              <a:t>vector</a:t>
            </a:r>
            <a:r>
              <a:rPr lang="en-US" sz="2050" dirty="0" smtClean="0">
                <a:latin typeface="+mj-lt"/>
                <a:cs typeface="Khmer OS Battambang" panose="02000500000000020004" pitchFamily="2" charset="0"/>
              </a:rPr>
              <a:t> = new Vector(Connection c);</a:t>
            </a:r>
            <a:endParaRPr lang="km-KH" sz="2050" dirty="0"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53" y="2840479"/>
            <a:ext cx="5731412" cy="42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1.2 </a:t>
            </a:r>
            <a:r>
              <a:rPr lang="km-KH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err="1" smtClean="0">
                <a:solidFill>
                  <a:srgbClr val="003399"/>
                </a:solidFill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11768138" cy="47825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List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</a:t>
            </a:r>
            <a:r>
              <a:rPr lang="en-US" sz="2400" dirty="0" err="1" smtClean="0"/>
              <a:t>AbstractList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 Arrays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ដែលអាចបង្រីកបង្រួមបានតាមតម្រូវកា 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 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កាប្រកាស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050" dirty="0" err="1" smtClean="0">
                <a:cs typeface="Khmer OS Battambang" panose="02000500000000020004" pitchFamily="2" charset="0"/>
              </a:rPr>
              <a:t>AbstractList</a:t>
            </a:r>
            <a:r>
              <a:rPr lang="en-US" sz="2050" dirty="0" smtClean="0">
                <a:cs typeface="Khmer OS Battambang" panose="02000500000000020004" pitchFamily="2" charset="0"/>
              </a:rPr>
              <a:t>&lt;String</a:t>
            </a:r>
            <a:r>
              <a:rPr lang="en-US" sz="2050" dirty="0">
                <a:cs typeface="Khmer OS Battambang" panose="02000500000000020004" pitchFamily="2" charset="0"/>
              </a:rPr>
              <a:t>&gt; </a:t>
            </a:r>
            <a:r>
              <a:rPr lang="en-US" sz="2050" dirty="0" err="1">
                <a:cs typeface="Khmer OS Battambang" panose="02000500000000020004" pitchFamily="2" charset="0"/>
              </a:rPr>
              <a:t>abstractlist</a:t>
            </a:r>
            <a:r>
              <a:rPr lang="en-US" sz="2050" dirty="0">
                <a:cs typeface="Khmer OS Battambang" panose="02000500000000020004" pitchFamily="2" charset="0"/>
              </a:rPr>
              <a:t> = new </a:t>
            </a:r>
            <a:r>
              <a:rPr lang="en-US" sz="2050" dirty="0" err="1">
                <a:cs typeface="Khmer OS Battambang" panose="02000500000000020004" pitchFamily="2" charset="0"/>
              </a:rPr>
              <a:t>ArrayList</a:t>
            </a:r>
            <a:r>
              <a:rPr lang="en-US" sz="2050" dirty="0">
                <a:cs typeface="Khmer OS Battambang" panose="02000500000000020004" pitchFamily="2" charset="0"/>
              </a:rPr>
              <a:t>&lt;&gt;();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cs typeface="Khmer OS Battambang" panose="02000500000000020004" pitchFamily="2" charset="0"/>
              </a:rPr>
              <a:t>List&lt;String&gt; array = new </a:t>
            </a:r>
            <a:r>
              <a:rPr lang="en-US" sz="2050" dirty="0" err="1">
                <a:cs typeface="Khmer OS Battambang" panose="02000500000000020004" pitchFamily="2" charset="0"/>
              </a:rPr>
              <a:t>ArrayList</a:t>
            </a:r>
            <a:r>
              <a:rPr lang="en-US" sz="2050" dirty="0">
                <a:cs typeface="Khmer OS Battambang" panose="02000500000000020004" pitchFamily="2" charset="0"/>
              </a:rPr>
              <a:t>&lt;&gt;();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 err="1">
                <a:cs typeface="Khmer OS Battambang" panose="02000500000000020004" pitchFamily="2" charset="0"/>
              </a:rPr>
              <a:t>ArrayList</a:t>
            </a:r>
            <a:r>
              <a:rPr lang="en-US" sz="2050" dirty="0">
                <a:cs typeface="Khmer OS Battambang" panose="02000500000000020004" pitchFamily="2" charset="0"/>
              </a:rPr>
              <a:t>&lt;Integer&gt; array1 = new </a:t>
            </a:r>
            <a:r>
              <a:rPr lang="en-US" sz="2050" dirty="0" err="1">
                <a:cs typeface="Khmer OS Battambang" panose="02000500000000020004" pitchFamily="2" charset="0"/>
              </a:rPr>
              <a:t>ArrayList</a:t>
            </a:r>
            <a:r>
              <a:rPr lang="en-US" sz="2050" dirty="0">
                <a:cs typeface="Khmer OS Battambang" panose="02000500000000020004" pitchFamily="2" charset="0"/>
              </a:rPr>
              <a:t>&lt;&gt;();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9857" y="2786681"/>
            <a:ext cx="3755571" cy="38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" y="2055655"/>
            <a:ext cx="10016822" cy="447595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1.2 </a:t>
            </a:r>
            <a:r>
              <a:rPr lang="km-KH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err="1" smtClean="0">
                <a:solidFill>
                  <a:srgbClr val="003399"/>
                </a:solidFill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112" y="1593990"/>
            <a:ext cx="39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Methods </a:t>
            </a:r>
            <a:r>
              <a:rPr lang="km-KH" sz="2400" dirty="0" smtClean="0">
                <a:solidFill>
                  <a:srgbClr val="FF0000"/>
                </a:solidFill>
              </a:rPr>
              <a:t>របស់ </a:t>
            </a:r>
            <a:r>
              <a:rPr lang="en-US" sz="2400" dirty="0" err="1" smtClean="0">
                <a:solidFill>
                  <a:srgbClr val="FF0000"/>
                </a:solidFill>
              </a:rPr>
              <a:t>ArrayList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មួយដែលមិនអនុញ្ញាតអោយ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មានតម្លៃស្ទួននេះ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ទេ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ហើយវាបាន​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Collection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ដោយ​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LinkedSet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2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1083</Words>
  <Application>Microsoft Office PowerPoint</Application>
  <PresentationFormat>Widescreen</PresentationFormat>
  <Paragraphs>188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Collections</vt:lpstr>
      <vt:lpstr>1  ស្វែងយល់ពី List</vt:lpstr>
      <vt:lpstr>1.1 ស្វែងយល់ពី Vector</vt:lpstr>
      <vt:lpstr>1.2 ស្វែងយល់ពី ArrayList</vt:lpstr>
      <vt:lpstr>1.2 ស្វែងយល់ពី ArrayList</vt:lpstr>
      <vt:lpstr>2. ស្វែងយល់អំពី Set</vt:lpstr>
      <vt:lpstr>2.1 ស្វែងយល់អំពី HashSet</vt:lpstr>
      <vt:lpstr>2.1 ស្វែងយល់អំពី HashSet(ត)</vt:lpstr>
      <vt:lpstr>2.1 ស្វែងយល់អំពី HashSet(ត)</vt:lpstr>
      <vt:lpstr>2.2 ស្វែងយល់អំពី TreeSet</vt:lpstr>
      <vt:lpstr>2.2 ស្វែងយល់អំពី TreeSet(ត)</vt:lpstr>
      <vt:lpstr>2.2 ស្វែងយល់អំពី TreeSet(ត)</vt:lpstr>
      <vt:lpstr>2.3 ស្វែងយល់អំពី LinkedHashSet</vt:lpstr>
      <vt:lpstr>2.3 ស្វែងយល់អំពី LinkedHashSet(ត)</vt:lpstr>
      <vt:lpstr>3​  ស្វែងយល់អំពី Map</vt:lpstr>
      <vt:lpstr>3​  ស្វែងយល់អំពី Map(ត)</vt:lpstr>
      <vt:lpstr>3.1​  ស្វែងយល់អំពី TreeMap</vt:lpstr>
      <vt:lpstr>3.1​  ស្វែងយល់អំពី TreeMap(ត)</vt:lpstr>
      <vt:lpstr>3.2​  ស្វែងយល់អំពី HashTable</vt:lpstr>
      <vt:lpstr>3.2​  ស្វែងយល់អំពី HashTable(ត)</vt:lpstr>
      <vt:lpstr>3.2​  ស្វែងយល់អំពី HashTable(ត)</vt:lpstr>
      <vt:lpstr> 4. ប្រភពឯកសារ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2016-05-03T01:03:32Z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