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59"/>
  </p:notesMasterIdLst>
  <p:handoutMasterIdLst>
    <p:handoutMasterId r:id="rId60"/>
  </p:handoutMasterIdLst>
  <p:sldIdLst>
    <p:sldId id="503" r:id="rId3"/>
    <p:sldId id="505" r:id="rId4"/>
    <p:sldId id="426" r:id="rId5"/>
    <p:sldId id="520" r:id="rId6"/>
    <p:sldId id="428" r:id="rId7"/>
    <p:sldId id="506" r:id="rId8"/>
    <p:sldId id="507" r:id="rId9"/>
    <p:sldId id="508" r:id="rId10"/>
    <p:sldId id="521" r:id="rId11"/>
    <p:sldId id="537" r:id="rId12"/>
    <p:sldId id="538" r:id="rId13"/>
    <p:sldId id="509" r:id="rId14"/>
    <p:sldId id="539" r:id="rId15"/>
    <p:sldId id="540" r:id="rId16"/>
    <p:sldId id="541" r:id="rId17"/>
    <p:sldId id="523" r:id="rId18"/>
    <p:sldId id="524" r:id="rId19"/>
    <p:sldId id="542" r:id="rId20"/>
    <p:sldId id="526" r:id="rId21"/>
    <p:sldId id="543" r:id="rId22"/>
    <p:sldId id="544" r:id="rId23"/>
    <p:sldId id="527" r:id="rId24"/>
    <p:sldId id="545" r:id="rId25"/>
    <p:sldId id="529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72" r:id="rId38"/>
    <p:sldId id="571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3" r:id="rId54"/>
    <p:sldId id="439" r:id="rId55"/>
    <p:sldId id="534" r:id="rId56"/>
    <p:sldId id="519" r:id="rId57"/>
    <p:sldId id="42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0399" autoAdjust="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6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4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3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2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2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9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4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7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17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8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0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1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nkedList.html" TargetMode="External"/><Relationship Id="rId3" Type="http://schemas.openxmlformats.org/officeDocument/2006/relationships/hyperlink" Target="http://javaconceptoftheday.com/fail-fast-and-fail-safe-iterators-in-java-with-examples/" TargetMode="External"/><Relationship Id="rId7" Type="http://schemas.openxmlformats.org/officeDocument/2006/relationships/hyperlink" Target="http://www.dreamsyssoft.com/java-8-lambda-tutorial/filter-tutorial.php" TargetMode="External"/><Relationship Id="rId2" Type="http://schemas.openxmlformats.org/officeDocument/2006/relationships/hyperlink" Target="http://beginnersbook.com/java-collections-tutori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dejava.net/java-core/collections/overview-of-java-collections-framework-api-uml-diagram" TargetMode="External"/><Relationship Id="rId5" Type="http://schemas.openxmlformats.org/officeDocument/2006/relationships/hyperlink" Target="https://www3.ntu.edu.sg/home/ehchua/programming/java/J5c_Collection.html#synchronized_collection" TargetMode="External"/><Relationship Id="rId10" Type="http://schemas.openxmlformats.org/officeDocument/2006/relationships/hyperlink" Target="http://www.tutorialspoint.com/java/java_hashset_class.htm" TargetMode="External"/><Relationship Id="rId4" Type="http://schemas.openxmlformats.org/officeDocument/2006/relationships/hyperlink" Target="https://www3.ntu.edu.sg/home/ehchua/programming/java/J5c_Collection.html" TargetMode="External"/><Relationship Id="rId9" Type="http://schemas.openxmlformats.org/officeDocument/2006/relationships/hyperlink" Target="http://www.tutorialspoint.com/java/java_linkedlist_class.htm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5">
        <p:fade/>
      </p:transition>
    </mc:Choice>
    <mc:Fallback xmlns="">
      <p:transition spd="med" advTm="13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58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របស់​ </a:t>
            </a:r>
            <a:r>
              <a:rPr lang="en-US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70453"/>
              </p:ext>
            </p:extLst>
          </p:nvPr>
        </p:nvGraphicFramePr>
        <p:xfrm>
          <a:off x="709538" y="2268336"/>
          <a:ext cx="10900364" cy="347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5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465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/>
                        <a:t>Constructor 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</a:t>
                      </a:r>
                      <a:r>
                        <a:rPr lang="en-US" sz="2200" dirty="0" smtClean="0">
                          <a:effectLst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default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m-KH" sz="2200" kern="1200" baseline="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ដែលផ្តើមតំលៃចំនួន ១០ ធាតុ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dirty="0" smtClean="0">
                          <a:effectLst/>
                        </a:rPr>
                        <a:t> size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m-KH" sz="2200" kern="1200" baseline="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ដែលផ្តើមតំលៃចំនួនធាតុជាក់លាក់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dirty="0" smtClean="0">
                          <a:effectLst/>
                        </a:rPr>
                        <a:t> size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dirty="0" smtClean="0">
                          <a:effectLst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dirty="0" smtClean="0">
                          <a:effectLst/>
                        </a:rPr>
                        <a:t> </a:t>
                      </a:r>
                      <a:r>
                        <a:rPr lang="en-US" sz="2200" dirty="0" err="1" smtClean="0">
                          <a:effectLst/>
                        </a:rPr>
                        <a:t>incr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m-KH" sz="2200" kern="1200" baseline="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ដែលផ្តើមតំលៃចំនួនធាតុជាក់លាក់ និង តំលៃកើនឡើង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Vector(Collection</a:t>
                      </a:r>
                      <a:r>
                        <a:rPr lang="en-US" sz="2200" dirty="0" smtClean="0">
                          <a:effectLst/>
                        </a:rPr>
                        <a:t> c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ដែលផ្ដើមតម្លៃដោយ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Collection elements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Methods</a:t>
            </a: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មួយចំនួនរបស់​ </a:t>
            </a:r>
            <a:r>
              <a:rPr lang="en-US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  <a:endParaRPr lang="ca-E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15750" y="2322723"/>
          <a:ext cx="11337959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3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24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 Name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addElement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 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បន្ថែម</a:t>
                      </a:r>
                      <a:r>
                        <a:rPr lang="en-US" sz="2200" b="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នូវ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សមាសធាតុ</a:t>
                      </a:r>
                      <a:r>
                        <a:rPr lang="en-US" sz="22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នៅខាងក្រោយ</a:t>
                      </a:r>
                      <a:r>
                        <a:rPr lang="en-US" sz="22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vector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កើនធាតុមួយ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elementAt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index)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សមាសធាតុ</a:t>
                      </a:r>
                      <a:r>
                        <a:rPr lang="en-US" sz="22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</a:t>
                      </a:r>
                      <a:r>
                        <a:rPr lang="en-US" sz="22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ណាមួយ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get(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index)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</a:t>
                      </a:r>
                      <a:r>
                        <a:rPr lang="en-US" sz="22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 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element​ </a:t>
                      </a:r>
                      <a:r>
                        <a:rPr lang="en-US" sz="2200" b="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Vector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capacity() 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current capacity 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</a:t>
                      </a:r>
                      <a:r>
                        <a:rPr lang="en-US" sz="22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vector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clone()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clone vector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Vector 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53443" y="1469571"/>
            <a:ext cx="6564085" cy="52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ArrayList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មួយដែល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0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&amp; implements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List interface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លក្ខណៈពិសេសរបស់វាមានដូចជា៖</a:t>
            </a:r>
          </a:p>
          <a:p>
            <a:pPr marL="5715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support dynamic array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ដែលមិនកំណត់ចំនួនធាតុ</a:t>
            </a:r>
          </a:p>
          <a:p>
            <a:pPr marL="571500" indent="-457200">
              <a:buFont typeface="Wingdings" panose="05000000000000000000" pitchFamily="2" charset="2"/>
              <a:buChar char="v"/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អាចផ្ទុកធាតុដែលមានតម្លៃដូចគ្នា</a:t>
            </a:r>
          </a:p>
          <a:p>
            <a:pPr marL="571500" indent="-457200">
              <a:buFont typeface="Wingdings" panose="05000000000000000000" pitchFamily="2" charset="2"/>
              <a:buChar char="v"/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រក្សាលំដាប់លំដោយនៃការបន្ថែមធាតុ</a:t>
            </a:r>
          </a:p>
          <a:p>
            <a:pPr marL="571500" indent="-457200">
              <a:buFont typeface="Wingdings" panose="05000000000000000000" pitchFamily="2" charset="2"/>
              <a:buChar char="v"/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អនុញ្ញាតឲ្យ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ជាលក្ខណៈ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random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តាមរយៈ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index</a:t>
            </a:r>
          </a:p>
          <a:p>
            <a:pPr marL="571500" indent="-457200">
              <a:buFont typeface="Wingdings" panose="05000000000000000000" pitchFamily="2" charset="2"/>
              <a:buChar char="v"/>
            </a:pP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សម្រាប់ប្រើ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inserting, deleting, and searching.</a:t>
            </a:r>
          </a:p>
          <a:p>
            <a:pPr marL="571500" indent="-457200">
              <a:buFont typeface="Wingdings" panose="05000000000000000000" pitchFamily="2" charset="2"/>
              <a:buChar char="v"/>
            </a:pP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អាចប្រើ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ជាមួយ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Traditional loop, </a:t>
            </a:r>
            <a:r>
              <a:rPr lang="en-US" sz="20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Foreach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loop, 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iterators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or Lambda Expression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endParaRPr lang="ca-E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ArrayList</a:t>
            </a:r>
            <a:r>
              <a:rPr lang="ca-E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a-ES" sz="2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របស់​</a:t>
            </a:r>
            <a:r>
              <a:rPr lang="ca-ES" sz="28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47239"/>
              </p:ext>
            </p:extLst>
          </p:nvPr>
        </p:nvGraphicFramePr>
        <p:xfrm>
          <a:off x="735103" y="2578578"/>
          <a:ext cx="10402360" cy="237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5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dirty="0">
                          <a:latin typeface="Khmer OS Battambang" pitchFamily="2" charset="0"/>
                          <a:cs typeface="Khmer OS Battambang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ទទេ​មួយ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(Collection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dirty="0">
                          <a:latin typeface="Khmer OS Battambang" pitchFamily="2" charset="0"/>
                          <a:cs typeface="Khmer OS Battambang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ដែលផ្ដើមតម្លៃដោយ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Collection elements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(</a:t>
                      </a: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int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 capacity)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dirty="0">
                          <a:latin typeface="Khmer OS Battambang" pitchFamily="2" charset="0"/>
                          <a:cs typeface="Khmer OS Battambang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ដែលកំន់ត​ 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capacity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ArrayList</a:t>
            </a:r>
            <a:r>
              <a:rPr lang="ca-E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3852" y="1517577"/>
            <a:ext cx="11437971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Methods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មួយចំនួនរបស់</a:t>
            </a:r>
            <a:r>
              <a:rPr lang="ca-E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0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93852" y="1956012"/>
          <a:ext cx="11437971" cy="4727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80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57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void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add(</a:t>
                      </a:r>
                      <a:r>
                        <a:rPr lang="en-US" sz="18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int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index, Object element)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800" dirty="0">
                          <a:latin typeface="Khmer OS Battambang" pitchFamily="2" charset="0"/>
                          <a:cs typeface="Khmer OS Battambang" pitchFamily="2" charset="0"/>
                        </a:rPr>
                        <a:t>បន្ថែមធាតុចូលទៅកាន់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index 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ជាក់លាក់មួយ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latin typeface="Khmer OS Battambang" pitchFamily="2" charset="0"/>
                          <a:cs typeface="Khmer OS Battambang" pitchFamily="2" charset="0"/>
                        </a:rPr>
                        <a:t>boolean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add(Object o)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800" dirty="0">
                          <a:latin typeface="Khmer OS Battambang" pitchFamily="2" charset="0"/>
                          <a:cs typeface="Khmer OS Battambang" pitchFamily="2" charset="0"/>
                        </a:rPr>
                        <a:t>បន្ថែមធាតុចូលទៅកាន់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ទីតាំងចុងក្រោយរបស់ 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list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void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clear()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800" dirty="0">
                          <a:latin typeface="Khmer OS Battambang" pitchFamily="2" charset="0"/>
                          <a:cs typeface="Khmer OS Battambang" pitchFamily="2" charset="0"/>
                        </a:rPr>
                        <a:t>លុប​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ធាតុទាំងអស់ចេញពី​ 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list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Object clone()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clone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ជា​ </a:t>
                      </a:r>
                      <a:r>
                        <a:rPr lang="en-US" sz="18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ថ្មីមួយ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Object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get(</a:t>
                      </a:r>
                      <a:r>
                        <a:rPr lang="en-US" sz="18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int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index)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return </a:t>
                      </a:r>
                      <a:r>
                        <a:rPr lang="ca-ES" sz="1800" dirty="0">
                          <a:latin typeface="Khmer OS Battambang" pitchFamily="2" charset="0"/>
                          <a:cs typeface="Khmer OS Battambang" pitchFamily="2" charset="0"/>
                        </a:rPr>
                        <a:t>តំលៃរបស់ធាតុត្រង់ទីតាំង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index  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ជាក់លាក់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4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latin typeface="Khmer OS Battambang" pitchFamily="2" charset="0"/>
                          <a:cs typeface="Khmer OS Battambang" pitchFamily="2" charset="0"/>
                        </a:rPr>
                        <a:t>int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indexOf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(Object o)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return index </a:t>
                      </a:r>
                      <a:r>
                        <a:rPr lang="ca-ES" sz="1800" dirty="0">
                          <a:latin typeface="Khmer OS Battambang" pitchFamily="2" charset="0"/>
                          <a:cs typeface="Khmer OS Battambang" pitchFamily="2" charset="0"/>
                        </a:rPr>
                        <a:t>របស់​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Object 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តែបើរកមិនឃើញ 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return -1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52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protected void </a:t>
                      </a:r>
                      <a:r>
                        <a:rPr lang="en-US" sz="1800" dirty="0" err="1">
                          <a:latin typeface="Khmer OS Battambang" pitchFamily="2" charset="0"/>
                          <a:cs typeface="Khmer OS Battambang" pitchFamily="2" charset="0"/>
                        </a:rPr>
                        <a:t>removeRange</a:t>
                      </a: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(</a:t>
                      </a:r>
                      <a:r>
                        <a:rPr lang="en-US" sz="1800" dirty="0" err="1">
                          <a:latin typeface="Khmer OS Battambang" pitchFamily="2" charset="0"/>
                          <a:cs typeface="Khmer OS Battambang" pitchFamily="2" charset="0"/>
                        </a:rPr>
                        <a:t>int</a:t>
                      </a: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dirty="0" err="1">
                          <a:latin typeface="Khmer OS Battambang" pitchFamily="2" charset="0"/>
                          <a:cs typeface="Khmer OS Battambang" pitchFamily="2" charset="0"/>
                        </a:rPr>
                        <a:t>findex,int</a:t>
                      </a: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dirty="0" err="1">
                          <a:latin typeface="Khmer OS Battambang" pitchFamily="2" charset="0"/>
                          <a:cs typeface="Khmer OS Battambang" pitchFamily="2" charset="0"/>
                        </a:rPr>
                        <a:t>tindex</a:t>
                      </a:r>
                      <a:r>
                        <a:rPr lang="en-US" sz="1800" dirty="0">
                          <a:latin typeface="Khmer OS Battambang" pitchFamily="2" charset="0"/>
                          <a:cs typeface="Khmer OS Battambang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800" dirty="0">
                          <a:latin typeface="Khmer OS Battambang" pitchFamily="2" charset="0"/>
                          <a:cs typeface="Khmer OS Battambang" pitchFamily="2" charset="0"/>
                        </a:rPr>
                        <a:t>លុបធាតុពី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findex</a:t>
                      </a:r>
                      <a:r>
                        <a:rPr lang="en-U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18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រហូតដល់ </a:t>
                      </a:r>
                      <a:r>
                        <a:rPr lang="en-US" sz="18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tindex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2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43" y="1436914"/>
            <a:ext cx="5845628" cy="49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LinkedList: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en-US" sz="2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&amp; implements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List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Deque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interface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។ លក្ខណៈពិសេសរបស់ </a:t>
            </a:r>
            <a:r>
              <a:rPr lang="en-US" sz="2400" dirty="0" err="1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មានដូចជា៖</a:t>
            </a:r>
          </a:p>
          <a:p>
            <a:pPr marL="514350" indent="-342900">
              <a:buFont typeface="Wingdings" panose="05000000000000000000" pitchFamily="2" charset="2"/>
              <a:buChar char="v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doubly linked list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ដើម្បីរក្សាទុកធាតុ </a:t>
            </a:r>
          </a:p>
          <a:p>
            <a:pPr marL="514350" indent="-342900">
              <a:buFont typeface="Wingdings" panose="05000000000000000000" pitchFamily="2" charset="2"/>
              <a:buChar char="v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រក្សាលំដាប់លំដោយនៃការបន្ថែមធាតុ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ទៅតាម ការកំណត់ 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514350" indent="-342900">
              <a:buFont typeface="Wingdings" panose="05000000000000000000" pitchFamily="2" charset="2"/>
              <a:buChar char="v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អាចប្រើប្រាស់ដូចជា​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list,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stack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queue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514350" indent="-342900"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insert() or add(object) operation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មានលក្ខណៈលឿនជាង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array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LinkedList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របស់​ </a:t>
            </a:r>
            <a:r>
              <a:rPr lang="en-US" sz="2400" dirty="0" err="1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</a:t>
            </a:r>
          </a:p>
          <a:p>
            <a:pPr marL="0" indent="0">
              <a:buNone/>
            </a:pPr>
            <a:endParaRPr lang="ca-ES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52218" y="2351086"/>
          <a:ext cx="10433320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7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06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6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/>
                        <a:t>LinkedList</a:t>
                      </a:r>
                      <a:r>
                        <a:rPr lang="en-US" sz="2200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/>
                        <a:t>LinkedList</a:t>
                      </a:r>
                      <a:r>
                        <a:rPr lang="en-US" sz="2200" dirty="0"/>
                        <a:t> 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ទទេ​មួយ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</a:t>
                      </a:r>
                      <a:r>
                        <a:rPr lang="en-US" sz="2200" dirty="0">
                          <a:effectLst/>
                        </a:rPr>
                        <a:t> c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/>
                        <a:t>LinkedList</a:t>
                      </a:r>
                      <a:r>
                        <a:rPr lang="en-US" sz="2200" dirty="0"/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ដែលផ្ដើមតម្លៃដោយ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Collection elements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LinkedList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(តចប់)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102429" y="1485903"/>
            <a:ext cx="6711042" cy="52645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Collections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ង៉ាន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1.4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ប្រៀបធៀប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Array​ List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5775" y="1771048"/>
            <a:ext cx="11020926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ភាពខុសគ្នារវាង </a:t>
            </a: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24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75406"/>
              </p:ext>
            </p:extLst>
          </p:nvPr>
        </p:nvGraphicFramePr>
        <p:xfrm>
          <a:off x="459046" y="2229281"/>
          <a:ext cx="10994126" cy="43548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97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7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Search performance of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O(1)</a:t>
                      </a:r>
                      <a:endParaRPr lang="en-US" sz="2200" b="0" dirty="0">
                        <a:solidFill>
                          <a:srgbClr val="00B05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Search performance of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O(n)</a:t>
                      </a:r>
                      <a:endParaRPr lang="en-US" sz="2200" b="0" dirty="0">
                        <a:solidFill>
                          <a:srgbClr val="00B05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performance of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O(n) </a:t>
                      </a:r>
                      <a:r>
                        <a:rPr lang="ca-E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លុបធាតុដំបូង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performance of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O(n) </a:t>
                      </a:r>
                      <a:r>
                        <a:rPr lang="ca-E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លុបធាតុចុងក្រោយ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Deletion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​performance: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O(1)</a:t>
                      </a:r>
                      <a:endParaRPr lang="en-US" sz="2200" b="0" dirty="0">
                        <a:solidFill>
                          <a:srgbClr val="00B05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Inserts Performance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performance of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O(n)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Inserts Performance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performance of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O(n)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Memory Overhead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ប្រើំ​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memory</a:t>
                      </a:r>
                      <a:r>
                        <a:rPr lang="ca-E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តិចជាង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Memory Overhead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ប្រើំ​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memory</a:t>
                      </a:r>
                      <a:r>
                        <a:rPr lang="ca-E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ច្រើនជាង</a:t>
                      </a:r>
                      <a:r>
                        <a:rPr lang="en-US" sz="2200" b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22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0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1.4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ប្រៀបធៀប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Array​ List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 List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ភាពដូចគ្នា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រវាង </a:t>
            </a: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24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implementation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 marL="6286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collection​ classes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រៀបតាម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លំដាប់ពេលបញ្ចូលធាតុ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ដាក់តាមលំដាប់លំដោយ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non-synchronized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synchronized </a:t>
            </a: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ដោយផ្ទាល់ដោយប្រើ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Collections.synchronizedList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method​</a:t>
            </a:r>
            <a:endParaRPr lang="en-US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4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52291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1.4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ប្រៀបធៀប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Array​ List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 List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(តចប់)</a:t>
            </a: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ក្នុងការធ្វើឱ្យ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Collections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ដែលគ្មាន 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0" y="3055588"/>
            <a:ext cx="9582280" cy="25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Set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58348"/>
            <a:ext cx="11020926" cy="475636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មួយដែលមិនអនុញ្ញាតអោយ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មានតម្លៃស្ទួននេះទេ។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Interface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វាផ្ទុកតែ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inherit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ចេញពី​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 បន្ថែមនូវការពិនិត្យ មើលនៅ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ដែលស្ទួន។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យើងអាចបន្ថែមធាតុ (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)​ ទៅក្នុង​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Set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បាន ទន្ន័យស្នួនវានឹងលុបចោលដោយស្វ័យប្រវត្តិ។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Set 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(តចប់)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23" y="1478294"/>
            <a:ext cx="7057780" cy="53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56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វាធ្វើការ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AbstractSet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Inferface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HashSe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រក្សាទុកធាតុក្នុង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 table (hashed via the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hashcode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ផ្ទុកធាតុមិនស្ទួន (</a:t>
            </a:r>
            <a:r>
              <a:rPr lang="en-US" sz="24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unique elements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 ប៉ុណ្ណោះ។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4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(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endParaRPr lang="km-KH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49217" y="2227611"/>
          <a:ext cx="11438172" cy="3474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7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40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 Constructor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គ្មាន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(Collection c)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របស់វាជា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Collection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capacity)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របស់វាជា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capacity, float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fillRatio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របស់វាជា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ហើយ នឹង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float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endParaRPr lang="km-KH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3505" y="2011770"/>
          <a:ext cx="11438172" cy="4846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7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40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5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Name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add(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Objedct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បន្ថែមធាតុជាក់លាក់ណាមួយ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clear()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លុបធាតុទាំងអស់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clone()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សំរាប់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clone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object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contains(Object o)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true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ប្រសិនបើ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មានធាតុជាក់លាក់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isEmpty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true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ប្រសិនបើ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គ្មានធាតុ(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remove(Object o)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ធាតុជាក់លាក់ពី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size()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ចំនួនរបស់ធាតុក្នុង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តចប់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Example:</a:t>
            </a:r>
            <a:r>
              <a:rPr lang="en-US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							</a:t>
            </a:r>
            <a:endParaRPr lang="km-KH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40" y="2155371"/>
            <a:ext cx="7574246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638175" indent="-5746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បានផ្តល់ការ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sub-interface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NavigableSet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SortedSet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38175" indent="-5746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រក្សាទុកធាតុនៅក្នុង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red-black tree data structure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ដែលអាច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Sorted and navigable. </a:t>
            </a:r>
          </a:p>
          <a:p>
            <a:pPr marL="638175" indent="-5746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មានល្បឿនលឿនក្នុងការ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search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add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remove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1.1 Vector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1.2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1.3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1.4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ប្រៀបធៀប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(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endParaRPr lang="km-KH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49217" y="2227611"/>
          <a:ext cx="11438172" cy="2971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7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40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 Constructor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គ្មាន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(Collection c)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របស់វាជា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Collection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(Comparator comp)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របស់វាជា ប្រភេទ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Object Comparator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SortedSet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ss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របស់វាជា ប្រភេទ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Object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sortedset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endParaRPr lang="km-KH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3505" y="2283232"/>
          <a:ext cx="11438172" cy="36575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7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40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5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Name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first()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ធាតុដំបូង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ក្នុង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sort set</a:t>
                      </a: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last()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ធាតុចុងក្រោយ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ក្នុង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sort set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isEmpty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true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ប្រសិនបើ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គ្មានធាតុ(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remove(Object o)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ធាតុជាក់លាក់ពី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size()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ចំនួនរបស់ធាតុក្នុង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តចប់</a:t>
            </a:r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rm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Example:</a:t>
            </a:r>
            <a:r>
              <a:rPr lang="en-US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							</a:t>
            </a:r>
            <a:endParaRPr lang="km-KH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98" y="2371455"/>
            <a:ext cx="8316357" cy="30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2.3. 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ប្រៀប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ធៀប 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5169560"/>
          </a:xfrm>
        </p:spPr>
        <p:txBody>
          <a:bodyPr>
            <a:norm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ភាពខុសគ្នា</a:t>
            </a:r>
          </a:p>
          <a:p>
            <a:pPr marL="4064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Ordering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ផ្ទុកធាតុក្នុងទំរង់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random order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ធាតុក្នុងទំរង់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ascending order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406400" indent="-34290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Null value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អាចផ្ទុក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Null 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ខណៈ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មិនអាច</a:t>
            </a:r>
          </a:p>
          <a:p>
            <a:pPr marL="4064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Functionality 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មាន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Functionality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ច្រើនជាង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pollFirst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(),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pollLast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(),first(),last(),ceiling(),lower()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etc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endParaRPr lang="km-KH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3.4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ប្រៀបធៀប 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200" dirty="0" err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63505" y="1513873"/>
            <a:ext cx="11020926" cy="4756361"/>
          </a:xfrm>
        </p:spPr>
        <p:txBody>
          <a:bodyPr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ភាពដូចគ្នា</a:t>
            </a:r>
          </a:p>
          <a:p>
            <a:pPr marL="406400" indent="-342900">
              <a:lnSpc>
                <a:spcPct val="150000"/>
              </a:lnSpc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Unique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implements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 Interface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ដូចនេះអាចផ្ទុកបានតំលៃបានតែមួយ </a:t>
            </a:r>
          </a:p>
          <a:p>
            <a:pPr marL="406400" indent="-34290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Not Thread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Safe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មិនមានលក្ខណៈ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Synchronized </a:t>
            </a:r>
          </a:p>
          <a:p>
            <a:pPr marL="406400" indent="-34290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Clone() method copy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technique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Clone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ដូចគ្នា</a:t>
            </a:r>
          </a:p>
          <a:p>
            <a:pPr marL="406400" indent="-342900">
              <a:lnSpc>
                <a:spcPct val="150000"/>
              </a:lnSpc>
            </a:pPr>
            <a:endParaRPr lang="km-KH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35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				</a:t>
            </a:r>
            <a:endParaRPr lang="km-KH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Map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784300"/>
            <a:ext cx="11294059" cy="477552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km-KH" sz="2400" dirty="0" smtClean="0">
              <a:solidFill>
                <a:srgbClr val="6600CC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ey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មិនស្ទួន និងភ្ជាប់ទៅកាន់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ហើយនៅគ្រប់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ey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ទាំង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អស់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របស់វា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មានសមត្ថភាពភ្ជាប់ទៅ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value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នោះបានច្រើនបំផុតមួយ។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អាចស្ទួនបាន ។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អាចប្រើបានគ្រប់ប្រភេទទិន្នន័យដូចជា៖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String or any 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Map 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784300"/>
            <a:ext cx="11294059" cy="477552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km-KH" sz="2400" dirty="0" smtClean="0">
              <a:solidFill>
                <a:srgbClr val="6600CC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98" y="1445660"/>
            <a:ext cx="7584888" cy="52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784300"/>
            <a:ext cx="11294059" cy="477552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km-KH" sz="2400" dirty="0" smtClean="0">
              <a:solidFill>
                <a:srgbClr val="6600CC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ey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មិនស្ទួន និងភ្ជាប់ទៅកាន់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ហើយនៅគ្រប់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ey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ទាំង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អស់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របស់វា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មានសមត្ថភាពភ្ជាប់ទៅ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value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នោះបានច្រើនបំផុតមួយ។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អាចស្ទួនបាន ។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អាចប្រើបានគ្រប់ប្រភេទទិន្នន័យដូចជា៖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String or any 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9904" y="1784300"/>
            <a:ext cx="11782096" cy="47755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ជាប្រភេទមួយនៃ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Collection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 រាល់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alue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ទាំងអស់ព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ឹ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ងផ្អែកទៅលើ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Key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ហើយវា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en-US" sz="24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NavigableMap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interface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ព្រមទាំង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extends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4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AbstractMap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km-KH" sz="24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សំគាល់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key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400" dirty="0" err="1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ត្រូវតែមានតម្លៃដាច់ខាត ប៉ុន្តែអាចអនុញ្ញាតឲ្យមាន </a:t>
            </a:r>
            <a:r>
              <a:rPr lang="en-US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value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ទទេ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ច្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រើន។ ការដំរៀបធាតុរបស់វា គឺតាមលំដាប់កើន ពីតូចទៅធំ ដោយស្វ័យប្រវត្ត។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>
                <a:latin typeface="Khmer OS Battambang" pitchFamily="2" charset="0"/>
                <a:cs typeface="Khmer OS Battambang" pitchFamily="2" charset="0"/>
                <a:sym typeface="Wingdings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5943" y="1583872"/>
            <a:ext cx="11996057" cy="486844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Contructor</a:t>
            </a:r>
            <a:endParaRPr lang="en-US" sz="2400" dirty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() :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default 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សំរាប់បង្កើត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tree map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ទទេនិងធ្វើការ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ធម្មតា។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(Comparator comp)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សំរាប់បង្កើត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tree-base map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ទទេ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</a:t>
            </a:r>
          </a:p>
          <a:p>
            <a:pPr marL="240030" lvl="1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តាមការប្រើប្រាស់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Comparator comp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(Map m)</a:t>
            </a:r>
            <a:r>
              <a:rPr lang="km-KH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រាប់ផ្តើមតម្លៃ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tree map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ជាមួយ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entries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ចាប់ពី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m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និងធ្វើការ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sort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តាម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ធម្មតា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SortedMap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sm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constructor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សំរាប់ផ្តើមតម្លៃ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tree map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ជាមួយ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entries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ចាប់ពី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SortedMap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sm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ធ្វើ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sort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តាមការតំរៀបដូច​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sm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>
                <a:latin typeface="Khmer OS Battambang" pitchFamily="2" charset="0"/>
                <a:cs typeface="Khmer OS Battambang" pitchFamily="2" charset="0"/>
                <a:sym typeface="Wingdings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algn="just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2.1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2.2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2.3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ប្រៀបធៀប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3.1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3.2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5943" y="1583872"/>
            <a:ext cx="11996057" cy="486844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Clr>
                <a:srgbClr val="FF0000"/>
              </a:buClr>
              <a:buNone/>
            </a:pPr>
            <a:endParaRPr lang="en-US" sz="2400" dirty="0" smtClean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		</a:t>
            </a:r>
          </a:p>
          <a:p>
            <a:pPr marL="0" indent="0" algn="just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algn="just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43846"/>
              </p:ext>
            </p:extLst>
          </p:nvPr>
        </p:nvGraphicFramePr>
        <p:xfrm>
          <a:off x="107574" y="1601103"/>
          <a:ext cx="11940989" cy="504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1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19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លុបចោរាល់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mapping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នៅក្នុង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.</a:t>
                      </a: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clone()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មកវិញ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shallow copy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នូវ​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objects</a:t>
                      </a: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 comparator()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ត្រលប់មកវិញនូវ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comparator </a:t>
                      </a:r>
                      <a:r>
                        <a:rPr lang="ca-E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ដែលប្រើប្រាស់ក្នុងការរៀបចំតាមលំដាប់នៅក្នុង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key)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true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ប្រសិនបើមាន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mapping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ដូចទៅនឹង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specified key.</a:t>
                      </a: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value)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មកវិញតម្លៃ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true </a:t>
                      </a:r>
                      <a:r>
                        <a:rPr lang="ca-E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ើ</a:t>
                      </a:r>
                      <a:r>
                        <a:rPr lang="ca-E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ផ្ដល់ឲ្យ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ត្រូវនិង 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នៅក្នុង </a:t>
                      </a:r>
                      <a:r>
                        <a:rPr lang="en-US" sz="18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endParaRPr lang="en-US" sz="18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សំនុំ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view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នៃ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mapping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ដែលមាននៅក្នុង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map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នូវ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key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ដំបូងគេដែលត្រូវបាន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sort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ជាស្រេច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5943" y="1583872"/>
            <a:ext cx="11996057" cy="486844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Clr>
                <a:srgbClr val="FF0000"/>
              </a:buClr>
              <a:buNone/>
            </a:pPr>
            <a:endParaRPr lang="en-US" sz="2400" dirty="0" smtClean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		</a:t>
            </a:r>
          </a:p>
          <a:p>
            <a:pPr marL="0" indent="0" algn="just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algn="just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15484"/>
              </p:ext>
            </p:extLst>
          </p:nvPr>
        </p:nvGraphicFramePr>
        <p:xfrm>
          <a:off x="107574" y="1601103"/>
          <a:ext cx="11940989" cy="475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36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7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get(Object key)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តម្លៃដែលត្រូវនឹង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specified key.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headMap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សំនុំនៃផ្នែកដែល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map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តិចជាង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toKey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.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សំនុំនៃ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view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របស់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key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ដែលមាននៅក្នុង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map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នូវ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key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ចុងក្រោយគេដែលត្រូវបាន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sort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ជាស្រេច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put(Object key, Object value)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Associates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specified key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មួយទៅនឹង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specified key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មួយទៀត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putAll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(Map map)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Copy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រាល់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mapping 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ទាំងអស់ពី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specified map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ណាមួយ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remove(Object key)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Removes  mapping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ដែលត្រូវនិង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key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ចេញពី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ប្រសិនបើមាន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5943" y="1583872"/>
            <a:ext cx="11996057" cy="486844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Clr>
                <a:srgbClr val="FF0000"/>
              </a:buClr>
              <a:buNone/>
            </a:pPr>
            <a:endParaRPr lang="en-US" sz="2400" dirty="0" smtClean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		</a:t>
            </a:r>
          </a:p>
          <a:p>
            <a:pPr marL="0" indent="0" algn="just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algn="just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39591"/>
              </p:ext>
            </p:extLst>
          </p:nvPr>
        </p:nvGraphicFramePr>
        <p:xfrm>
          <a:off x="107574" y="1601103"/>
          <a:ext cx="11940989" cy="312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2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49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ចំនួននៃ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key-value mappings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ដែលផ្ទុកក្នុង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map.</a:t>
                      </a: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Object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សំនុំនៃផ្នែកដែល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map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ស្ថិតក្នុងចន្លោះ </a:t>
                      </a:r>
                      <a:r>
                        <a:rPr lang="en-US" sz="18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romKey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 inclusive, to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toKey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 exclusive.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tailMap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fromKey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សំនុំនៃផ្នែកដែល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map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ច្រើនជាង ឬ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សមាមាត្រទៅ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fromKey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.</a:t>
                      </a:r>
                      <a:endParaRPr lang="en-US" sz="18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 values()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បណ្តុំនៃ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view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values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ដែលមានផ្ទុកក្នុង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map.</a:t>
                      </a:r>
                    </a:p>
                    <a:p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497436"/>
            <a:ext cx="11294059" cy="477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589914" y="377672"/>
            <a:ext cx="942897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1026" name="Picture 2" descr="C:\Users\CHAMROEUN CHUN\Pictures\fastCapture\tree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66" y="1918454"/>
            <a:ext cx="9182380" cy="46444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9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497436"/>
            <a:ext cx="11294059" cy="477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589914" y="377672"/>
            <a:ext cx="942897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Tree Map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57" y="2858109"/>
            <a:ext cx="9243810" cy="2054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53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HasTable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02330" y="1784300"/>
            <a:ext cx="11889670" cy="477552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HasTable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ជាប្រភេទមួយនៃ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Collection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ត្រូវបញ្ចូលទៅក្នុង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មិនដំរៀបតាម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​​​​​​​​​​​​​​​​​​​​​​​​​​​​​​​​​​​​​​​​​​​​​​​​​​​​​​​​​​​​​​​​​​​​​​​​​​​​​​​​​​​​​​​​​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លំដាប់ណាមួយឡើយ។ ឬថា វាជាផ្នែកដើមមួយនៃ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java.util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Dict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ចំពោះ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ការបញ្ចូល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និងការទាញធាតុមកវិញត្រូវធ្វើឡើងតាម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function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map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err="1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HasTable</a:t>
            </a: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ក៏ត្រូវបាន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interface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 ដូច្នេះទើបវា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integrete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ទៅក្នុង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​​​​​​​​​​​​​​​​​​​​​​​​​​​​​​​​​​​​​​​​​​​​​​​​​​​​​​​​​​​​​​​​​​​​​​​​​​​​​​​​​​​​​​​​​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 Framework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វាមានលក្ខណៈស្រដៀងទៅនឹង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ប៉ុន្តែវាអាច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synchronized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>
                <a:latin typeface="Khmer OS Battambang" pitchFamily="2" charset="0"/>
                <a:cs typeface="Khmer OS Battambang" pitchFamily="2" charset="0"/>
                <a:sym typeface="Wingdings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5943" y="1583872"/>
            <a:ext cx="11996057" cy="3310857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 Constructor</a:t>
            </a:r>
            <a:endParaRPr lang="en-US" sz="2400" dirty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() :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default 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/>
              <a:t>instantiates</a:t>
            </a:r>
            <a:r>
              <a:rPr lang="km-KH" sz="2400" dirty="0" smtClean="0"/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HashTable</a:t>
            </a:r>
            <a:r>
              <a:rPr lang="en-US" sz="2400" dirty="0" smtClean="0">
                <a:solidFill>
                  <a:srgbClr val="C00000"/>
                </a:solidFill>
              </a:rPr>
              <a:t> Class</a:t>
            </a:r>
            <a:r>
              <a:rPr lang="km-KH" sz="2400" dirty="0" smtClean="0">
                <a:solidFill>
                  <a:srgbClr val="C00000"/>
                </a:solidFill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00B0F0"/>
                </a:solidFill>
              </a:rPr>
              <a:t>Hashtable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size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constructor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សំរាប់កំណត់ទំហំ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ច្បាស់លាស់មួយ 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00B0F0"/>
                </a:solidFill>
              </a:rPr>
              <a:t>Hashtable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size, float </a:t>
            </a:r>
            <a:r>
              <a:rPr lang="en-US" sz="2400" dirty="0" err="1">
                <a:solidFill>
                  <a:srgbClr val="7030A0"/>
                </a:solidFill>
              </a:rPr>
              <a:t>fillRatio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km-KH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កំណត់ទំហំច្បាស់លាស់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f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illRatio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ចន្លោះពី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0.0-1.0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lvl="1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fr-FR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fr-FR" sz="2200" dirty="0" err="1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  <a:r>
              <a:rPr lang="km-KH" sz="2200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m</a:t>
            </a:r>
            <a:r>
              <a:rPr lang="fr-FR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constructor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រាប់បង្កើត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hash table</a:t>
            </a:r>
            <a:r>
              <a:rPr lang="km-KH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កំណត់ដោយ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ដែលផ្តើមធាតុពី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m</a:t>
            </a: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24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 algn="just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5506" y="1566774"/>
          <a:ext cx="11942569" cy="474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44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8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/>
                        <a:t>Method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/>
                        <a:t>Description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smtClean="0"/>
                        <a:t>Void</a:t>
                      </a:r>
                      <a:r>
                        <a:rPr lang="en-US" sz="1800" b="1" baseline="0" dirty="0" smtClean="0"/>
                        <a:t> Clear()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Remove Element </a:t>
                      </a:r>
                      <a:r>
                        <a:rPr lang="km-KH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ទាំងអស់នៅក្នុង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Khmer OS Battambang" pitchFamily="2" charset="0"/>
                          <a:cs typeface="Khmer OS Battambang" pitchFamily="2" charset="0"/>
                        </a:rPr>
                        <a:t>HashaTable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smtClean="0"/>
                        <a:t>Object clone</a:t>
                      </a:r>
                      <a:r>
                        <a:rPr lang="en-US" sz="1800" b="1" baseline="0" dirty="0" smtClean="0"/>
                        <a:t>()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Return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km-KH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មកវិញនូវ</a:t>
                      </a:r>
                      <a:r>
                        <a:rPr lang="en-US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duplicate </a:t>
                      </a:r>
                      <a:r>
                        <a:rPr lang="ca-E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នៃ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Invoking object 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54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4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 smtClean="0"/>
                        <a:t>boolean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containskey</a:t>
                      </a:r>
                      <a:r>
                        <a:rPr lang="en-US" sz="1800" b="1" baseline="0" dirty="0" smtClean="0"/>
                        <a:t>(object key)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Return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km-KH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មកវិញនូវ</a:t>
                      </a:r>
                      <a:r>
                        <a:rPr lang="en-US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true </a:t>
                      </a:r>
                      <a:r>
                        <a:rPr lang="ca-E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ប្រសិន</a:t>
                      </a:r>
                      <a:r>
                        <a:rPr lang="km-KH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បើ</a:t>
                      </a:r>
                      <a:r>
                        <a:rPr lang="ca-E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មាន​ផ្ទុក 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mapping </a:t>
                      </a:r>
                      <a:r>
                        <a:rPr lang="ca-E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នៃ 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Specified key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5</a:t>
                      </a:r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 smtClean="0"/>
                        <a:t>boolean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containsValue</a:t>
                      </a:r>
                      <a:r>
                        <a:rPr lang="en-US" sz="1800" b="1" dirty="0" smtClean="0"/>
                        <a:t>(object value)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Return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km-KH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មកវិញនូវ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true </a:t>
                      </a:r>
                      <a:r>
                        <a:rPr lang="ca-ES" sz="1800" kern="120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ប្រសិន</a:t>
                      </a:r>
                      <a:r>
                        <a:rPr lang="km-KH" sz="1800" kern="120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បើ</a:t>
                      </a:r>
                      <a:r>
                        <a:rPr lang="ca-ES" sz="1800" kern="120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មានតំលៃនៅក្នុង</a:t>
                      </a:r>
                      <a:r>
                        <a:rPr lang="ca-E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​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Hash Table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6</a:t>
                      </a:r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err="1" smtClean="0">
                          <a:effectLst/>
                        </a:rPr>
                        <a:t>Int</a:t>
                      </a:r>
                      <a:r>
                        <a:rPr lang="en-US" sz="1800" b="1" kern="1200" baseline="0" dirty="0" smtClean="0">
                          <a:effectLst/>
                        </a:rPr>
                        <a:t> size ( )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បង្ហាញទំហំរបស់</a:t>
                      </a:r>
                      <a:r>
                        <a:rPr lang="km-KH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Hash Table (</a:t>
                      </a:r>
                      <a:r>
                        <a:rPr lang="km-KH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ចំនួនធាតុដែលផ្ទុកក្នុង​</a:t>
                      </a:r>
                      <a:r>
                        <a:rPr lang="en-US" sz="1800" baseline="0" dirty="0" smtClean="0">
                          <a:latin typeface="Khmer OS Battambang" pitchFamily="2" charset="0"/>
                          <a:cs typeface="Khmer OS Battambang" pitchFamily="2" charset="0"/>
                        </a:rPr>
                        <a:t> Hash Table)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7</a:t>
                      </a:r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get (Object 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មកវិញនូវ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 </a:t>
                      </a:r>
                      <a:r>
                        <a:rPr lang="ca-E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ដែលត្រូវជាមួយ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 </a:t>
                      </a:r>
                      <a:endParaRPr lang="en-US" sz="18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5506" y="1566774"/>
          <a:ext cx="11942569" cy="479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44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8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/>
                        <a:t>Method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/>
                        <a:t>Description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8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)</a:t>
                      </a:r>
                      <a:endParaRPr lang="en-US" sz="18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ត្រួតពិនិត្យមើលថា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 Table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​​ មានធាតុដែលឬអត់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9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Put (Object  key, Object value)</a:t>
                      </a:r>
                      <a:endParaRPr lang="en-US" sz="18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បញ្ចូល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key 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និង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value 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ទៅក្នុង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 Table 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បោះត្រលប់មកវិញនូវ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null 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ឬ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Return value 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របស់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Key </a:t>
                      </a: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ប្រសិនមាននៅក្នុង​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54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10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rehash( )</a:t>
                      </a:r>
                      <a:endParaRPr lang="en-US" sz="18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បង្កើនទំហំរបស់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latin typeface="+mn-lt"/>
                          <a:cs typeface="+mn-cs"/>
                        </a:rPr>
                        <a:t>11</a:t>
                      </a:r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remove (Object key)</a:t>
                      </a:r>
                      <a:endParaRPr lang="en-US" sz="18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Remove Value </a:t>
                      </a:r>
                      <a:r>
                        <a:rPr lang="ca-E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ចេញពី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 Table </a:t>
                      </a:r>
                      <a:r>
                        <a:rPr lang="ca-E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តាមរយៈ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Key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latin typeface="+mn-lt"/>
                          <a:cs typeface="+mn-cs"/>
                        </a:rPr>
                        <a:t>12</a:t>
                      </a:r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13</a:t>
                      </a:r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461578"/>
            <a:ext cx="11294059" cy="539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3.2.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050" name="Picture 2" descr="C:\Users\CHAMROEUN CHUN\Pictures\fastCapture\hash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72" y="1891460"/>
            <a:ext cx="9341038" cy="47321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Collection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គឺជាឈ្មោះមួយដែលវាជា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ប្រើសម្រាប់ផ្ទុកនូវ ធាតុដែលប្រភេទដូចគ្នា ចាប់ផ្ដើ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ម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មានចាប់ពី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Java 2</a:t>
            </a:r>
            <a:endParaRPr lang="km-KH" sz="225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Collection Framework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ចាប់ផ្ដើមប្រើប្រាស់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Generic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ដែលជា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C++ Standard Template Library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ចាប់ពី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Java 5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5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Collection Framework :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ផ្ដល់នូវ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unified interface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ដើម្បីរក្សាទុក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ទាញយក និង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manipulate the elements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Java Collections Framework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package (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java.util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ផ្ទុកនូវ៖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A set of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Implementation classes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Algorithms (such as sorting and searching)</a:t>
            </a:r>
            <a:endParaRPr lang="km-KH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461578"/>
            <a:ext cx="11294059" cy="539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3.2.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074" name="Picture 2" descr="C:\Users\CHAMROEUN CHUN\Pictures\fastCapture\hashTable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3" y="2885140"/>
            <a:ext cx="10255623" cy="23502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461578"/>
            <a:ext cx="11294059" cy="539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ភាពខុសគា្នរវាង </a:t>
            </a:r>
            <a:r>
              <a:rPr lang="en-US" sz="2400" b="1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3.2.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14127"/>
              </p:ext>
            </p:extLst>
          </p:nvPr>
        </p:nvGraphicFramePr>
        <p:xfrm>
          <a:off x="233081" y="2139404"/>
          <a:ext cx="11743766" cy="338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8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718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0384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Tree</a:t>
                      </a:r>
                      <a:r>
                        <a:rPr lang="en-US" sz="2200" baseline="0" dirty="0" smtClean="0"/>
                        <a:t> Map </a:t>
                      </a:r>
                      <a:endParaRPr lang="en-US" sz="22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HashTable</a:t>
                      </a:r>
                      <a:r>
                        <a:rPr lang="en-US" sz="2200" dirty="0" smtClean="0"/>
                        <a:t> </a:t>
                      </a:r>
                      <a:endParaRPr lang="en-US" sz="22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164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Extend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 Dictionary&lt;</a:t>
                      </a:r>
                      <a:r>
                        <a:rPr lang="en-US" sz="18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k,v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Extends </a:t>
                      </a:r>
                      <a:r>
                        <a:rPr lang="en-US" sz="18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AbstractMap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8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k,v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Implements Map&lt;</a:t>
                      </a:r>
                      <a:r>
                        <a:rPr lang="en-US" sz="18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k,v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Implements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NavigableMap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8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k,v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algn="l"/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ដំរៀបតាមលំដាប់កើន ពីតូចទៅធំ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ដំរៀបតាមលំដាប់ថយ ពីធំទៅតូច</a:t>
                      </a:r>
                      <a:endParaRPr lang="en-US" sz="1800" b="0" dirty="0" smtClean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មានលក្ខណៈ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Synchronized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មានលក្ខណៈ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Unsynchronized</a:t>
                      </a:r>
                      <a:endParaRPr lang="en-US" sz="1800" b="0" dirty="0" smtClean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algn="l"/>
                      <a:r>
                        <a:rPr lang="km-KH" sz="1800" kern="12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មិនអនុញ្ញាតនូវ</a:t>
                      </a:r>
                      <a:r>
                        <a:rPr lang="en-US" sz="1800" kern="12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null Key</a:t>
                      </a:r>
                      <a:r>
                        <a:rPr lang="km-KH" sz="1800" kern="12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​និង </a:t>
                      </a:r>
                      <a:r>
                        <a:rPr lang="en-US" sz="1800" kern="12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លើកលែង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​ប៉ុន្តែ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 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គួរតែមានតែមួយ</a:t>
                      </a:r>
                      <a:endParaRPr lang="en-US" sz="1800" b="0" dirty="0">
                        <a:latin typeface="Khmer OS Battambang" pitchFamily="2" charset="0"/>
                        <a:cs typeface="Khmer OS Battambang" pitchFamily="2" charset="0"/>
                      </a:endParaRPr>
                    </a:p>
                  </a:txBody>
                  <a:tcPr marL="115985" marR="115985" marT="57993" marB="57993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5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461578"/>
            <a:ext cx="11294059" cy="539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រាល់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Collections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និងកើតមាន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Fail-Fast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  <a:sym typeface="Wingdings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ឬ </a:t>
            </a:r>
            <a:r>
              <a:rPr lang="en-US" sz="2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ConcurrentModificationException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ប្រសិនបើ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Structure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របស់វាកែប្រែនៅពេល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run time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ហើយប្រើប្រាស់ ជាមួយ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Iterator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  <a:sym typeface="Wingdings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តែយើងក៏អាចប្រើប្រាស់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Fail-Safe Iterator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វាមិនមាន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error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កើតឡើង និងមិនមានផលប៉ះ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ពាល់ដល់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collections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ទោះបីជាមានការ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Modify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*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ដើម្បីប្រើ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Fail-Safe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យើងត្រូវប្រើ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  <a:sym typeface="Wingdings"/>
              </a:rPr>
              <a:t>CopyOnWriteArrayList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/>
              </a:rPr>
              <a:t>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  <a:sym typeface="Wingdings"/>
              </a:rPr>
              <a:t>ConcurrentHashMap</a:t>
            </a:r>
            <a:r>
              <a:rPr lang="en-US" sz="2400" smtClean="0">
                <a:latin typeface="Khmer OS Battambang" pitchFamily="2" charset="0"/>
                <a:cs typeface="Khmer OS Battambang" pitchFamily="2" charset="0"/>
                <a:sym typeface="Wingdings"/>
              </a:rPr>
              <a:t>……</a:t>
            </a: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សំគាល់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http://beginnersbook.com/java-collections-tutorials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http://javaconceptoftheday.com/fail-fast-and-fail-safe-iterators-in-java-with-examples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www3.ntu.edu.sg/home/ehchua/programming/java/J5c_Collection.html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www3.ntu.edu.sg/home/ehchua/programming/java/J5c_Collection.html#synchronized_collection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www.codejava.net/java-core/collections/overview-of-java-collections-framework-api-uml-diagram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www.dreamsyssoft.com/java-8-lambda-tutorial/filter-tutorial.php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docs.oracle.com/javase/8/docs/api/java/util/LinkedList.html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www.tutorialspoint.com/java/java_linkedlist_class.htm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www.tutorialspoint.com/java/java_hashset_class.htm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56" y="1640753"/>
            <a:ext cx="4753697" cy="4753697"/>
          </a:xfrm>
        </p:spPr>
      </p:pic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7" y="1444276"/>
            <a:ext cx="9176656" cy="4950174"/>
          </a:xfrm>
        </p:spPr>
      </p:pic>
    </p:spTree>
    <p:extLst>
      <p:ext uri="{BB962C8B-B14F-4D97-AF65-F5344CB8AC3E}">
        <p14:creationId xmlns:p14="http://schemas.microsoft.com/office/powerpoint/2010/main" val="11360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A list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ordered collection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 វាអាចផ្ទុកនូវធាតុជាន់គ្នាបាន ។ យើងអាចធ្វើការ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តាម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រយៈ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index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base interface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Abstract subclass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5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</a:p>
          <a:p>
            <a:pPr marL="0" indent="0">
              <a:buNone/>
            </a:pPr>
            <a:r>
              <a:rPr lang="en-US" sz="225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AbstractSequentialList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រួមទាំង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Concrete implementation classes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ដូចជា៖ </a:t>
            </a:r>
            <a:r>
              <a:rPr lang="en-US" sz="225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endParaRPr lang="km-KH" sz="225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Vector, </a:t>
            </a:r>
            <a:r>
              <a:rPr lang="en-US" sz="225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5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CopyOnwriteArrayList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List 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1" y="1468128"/>
            <a:ext cx="6351815" cy="533216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 Vector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dynamic array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 ដែលស្រដៀងនិង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ដែរ តែខុសគ្នាត្រង់</a:t>
            </a:r>
          </a:p>
          <a:p>
            <a:pPr marL="62865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synchronized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ដែលអាចប្រើជាមួយ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Multi-Thread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62865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legacy methods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ជាច្រើនដែលមិនមែនជាផ្នែកនៃ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collections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framework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elementAt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(),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removeElement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(),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firstElement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()……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62865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បង្ហាញឱ្យឃើញសារៈសំខាន់ក្នុងការប្រើ ប្រសិនបើអ្នកមិនដឹងពីទំហំធាតុនៃ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array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17145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ក្នុងន័យដើម្បីផ្លាស់ប្តូទំហំធាតុនៅពេល ដំនើរការ កម្មវិធី។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2587</Words>
  <Application>Microsoft Office PowerPoint</Application>
  <PresentationFormat>Widescreen</PresentationFormat>
  <Paragraphs>515</Paragraphs>
  <Slides>56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មាតិកា</vt:lpstr>
      <vt:lpstr> Collections </vt:lpstr>
      <vt:lpstr> Collection (តចប់) </vt:lpstr>
      <vt:lpstr> 1. List </vt:lpstr>
      <vt:lpstr> 1. List (តចប់) </vt:lpstr>
      <vt:lpstr> 1.1  Vector </vt:lpstr>
      <vt:lpstr>1.1 Vector (ត)</vt:lpstr>
      <vt:lpstr>1.1 Vector (ត)</vt:lpstr>
      <vt:lpstr> 1.1 Vector (តចប់)</vt:lpstr>
      <vt:lpstr>1.2 ArrayList</vt:lpstr>
      <vt:lpstr>1.2 ArrayList(ត)</vt:lpstr>
      <vt:lpstr>1.2 ArrayList(ត)</vt:lpstr>
      <vt:lpstr> 1.2 ArrayList (តចប់)</vt:lpstr>
      <vt:lpstr> 1.3 LinkedList</vt:lpstr>
      <vt:lpstr>1.3 LinkedList(ត)</vt:lpstr>
      <vt:lpstr> 1.3 LinkedList (តចប់)</vt:lpstr>
      <vt:lpstr>1.4 ប្រៀបធៀប Array​ List និង linked List</vt:lpstr>
      <vt:lpstr>1.4 ប្រៀបធៀប Array​ List និង linked List(ត)</vt:lpstr>
      <vt:lpstr> 1.4 ប្រៀបធៀប Array​ List និង linked List(តចប់)</vt:lpstr>
      <vt:lpstr>2. Set</vt:lpstr>
      <vt:lpstr> 2. Set (តចប់)</vt:lpstr>
      <vt:lpstr>2.1 HashSet</vt:lpstr>
      <vt:lpstr>2.1 HashSet (ត)</vt:lpstr>
      <vt:lpstr>2.1 HashSet​ (ត)</vt:lpstr>
      <vt:lpstr>2.1 HashSet (តចប់)</vt:lpstr>
      <vt:lpstr>2.2 TreeSet</vt:lpstr>
      <vt:lpstr>2.2 TreeSet (ត)</vt:lpstr>
      <vt:lpstr>2.2 TreeSet (ត)</vt:lpstr>
      <vt:lpstr>2.2 TreeSet (តចប់)</vt:lpstr>
      <vt:lpstr>2.3. ប្រៀបធៀប  HashSetនិង TreeSet</vt:lpstr>
      <vt:lpstr>3.4 ប្រៀបធៀប  HashSetនិង TreeSet</vt:lpstr>
      <vt:lpstr> 3. Map </vt:lpstr>
      <vt:lpstr> 3. Map (ត) </vt:lpstr>
      <vt:lpstr> 3.1. Tree Map </vt:lpstr>
      <vt:lpstr> 3.1. Tree Map (ត) </vt:lpstr>
      <vt:lpstr> 3.1. Tree Map (ត) </vt:lpstr>
      <vt:lpstr> 3.1. Tree Map (ត) </vt:lpstr>
      <vt:lpstr> 3.1. Tree Map (ត) </vt:lpstr>
      <vt:lpstr> 3.1. Tree Map (ត) </vt:lpstr>
      <vt:lpstr>PowerPoint Presentation</vt:lpstr>
      <vt:lpstr>PowerPoint Presentation</vt:lpstr>
      <vt:lpstr> 3.2. HasTable </vt:lpstr>
      <vt:lpstr> 3.2. HashTable (ត) </vt:lpstr>
      <vt:lpstr> 3.2. HashTable (ត) </vt:lpstr>
      <vt:lpstr> 3.2. HashTable (ត) </vt:lpstr>
      <vt:lpstr> 3.2. HashTable (ត) </vt:lpstr>
      <vt:lpstr> 3.2. HashTable (ត) </vt:lpstr>
      <vt:lpstr> 3.2. HashTable (តចប់) </vt:lpstr>
      <vt:lpstr> សំគាល់ </vt:lpstr>
      <vt:lpstr> 3. ប្រភពឯកសារ </vt:lpstr>
      <vt:lpstr> 3. ប្រភពឯកសារ </vt:lpstr>
      <vt:lpstr> 8. សំណួរ ចម្លើយ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