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4"/>
  </p:notesMasterIdLst>
  <p:handoutMasterIdLst>
    <p:handoutMasterId r:id="rId45"/>
  </p:handoutMasterIdLst>
  <p:sldIdLst>
    <p:sldId id="503" r:id="rId3"/>
    <p:sldId id="505" r:id="rId4"/>
    <p:sldId id="426" r:id="rId5"/>
    <p:sldId id="428" r:id="rId6"/>
    <p:sldId id="506" r:id="rId7"/>
    <p:sldId id="507" r:id="rId8"/>
    <p:sldId id="508" r:id="rId9"/>
    <p:sldId id="522" r:id="rId10"/>
    <p:sldId id="509" r:id="rId11"/>
    <p:sldId id="521" r:id="rId12"/>
    <p:sldId id="510" r:id="rId13"/>
    <p:sldId id="511" r:id="rId14"/>
    <p:sldId id="512" r:id="rId15"/>
    <p:sldId id="541" r:id="rId16"/>
    <p:sldId id="513" r:id="rId17"/>
    <p:sldId id="514" r:id="rId18"/>
    <p:sldId id="540" r:id="rId19"/>
    <p:sldId id="515" r:id="rId20"/>
    <p:sldId id="516" r:id="rId21"/>
    <p:sldId id="520" r:id="rId22"/>
    <p:sldId id="539" r:id="rId23"/>
    <p:sldId id="518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439" r:id="rId41"/>
    <p:sldId id="517" r:id="rId42"/>
    <p:sldId id="42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3478" autoAdjust="0"/>
  </p:normalViewPr>
  <p:slideViewPr>
    <p:cSldViewPr snapToGrid="0">
      <p:cViewPr varScale="1">
        <p:scale>
          <a:sx n="60" d="100"/>
          <a:sy n="60" d="100"/>
        </p:scale>
        <p:origin x="492" y="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7.xml"/><Relationship Id="rId4" Type="http://schemas.openxmlformats.org/officeDocument/2006/relationships/slide" Target="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TreeMap.html#TreeMap-java.util.SortedMap-" TargetMode="External"/><Relationship Id="rId3" Type="http://schemas.openxmlformats.org/officeDocument/2006/relationships/hyperlink" Target="https://docs.oracle.com/javase/8/docs/api/java/util/TreeMap.html#TreeMap-java.util.Comparator-" TargetMode="External"/><Relationship Id="rId7" Type="http://schemas.openxmlformats.org/officeDocument/2006/relationships/hyperlink" Target="https://docs.oracle.com/javase/8/docs/api/java/util/Map.html" TargetMode="External"/><Relationship Id="rId2" Type="http://schemas.openxmlformats.org/officeDocument/2006/relationships/hyperlink" Target="https://docs.oracle.com/javase/8/docs/api/java/util/TreeMap.html#TreeMap--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8/docs/api/java/util/TreeMap.html#TreeMap-java.util.Map-" TargetMode="External"/><Relationship Id="rId5" Type="http://schemas.openxmlformats.org/officeDocument/2006/relationships/hyperlink" Target="https://docs.oracle.com/javase/8/docs/api/java/util/TreeMap.html" TargetMode="External"/><Relationship Id="rId4" Type="http://schemas.openxmlformats.org/officeDocument/2006/relationships/hyperlink" Target="https://docs.oracle.com/javase/8/docs/api/java/util/Comparator.html" TargetMode="External"/><Relationship Id="rId9" Type="http://schemas.openxmlformats.org/officeDocument/2006/relationships/hyperlink" Target="https://docs.oracle.com/javase/8/docs/api/java/util/SortedMap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Hashtable.html#Hashtable-int-" TargetMode="External"/><Relationship Id="rId2" Type="http://schemas.openxmlformats.org/officeDocument/2006/relationships/hyperlink" Target="https://docs.oracle.com/javase/8/docs/api/java/util/TreeMap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java/util/Hashtable.html#Hashtable-int-float-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ava/java_collections.htm" TargetMode="External"/><Relationship Id="rId3" Type="http://schemas.openxmlformats.org/officeDocument/2006/relationships/hyperlink" Target="https://docs.oracle.com/" TargetMode="External"/><Relationship Id="rId7" Type="http://schemas.openxmlformats.org/officeDocument/2006/relationships/hyperlink" Target="https://docs.oracle.com/javase/7/docs/api/java/util/Collection.html" TargetMode="External"/><Relationship Id="rId2" Type="http://schemas.openxmlformats.org/officeDocument/2006/relationships/hyperlink" Target="http://www.javatpoin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collections/interfaces/map.html" TargetMode="External"/><Relationship Id="rId5" Type="http://schemas.openxmlformats.org/officeDocument/2006/relationships/hyperlink" Target="http://stackoverflow.com/" TargetMode="External"/><Relationship Id="rId10" Type="http://schemas.openxmlformats.org/officeDocument/2006/relationships/hyperlink" Target="http://www.beingjavaguys.com/2013/03/java-collection-framework.html" TargetMode="External"/><Relationship Id="rId4" Type="http://schemas.openxmlformats.org/officeDocument/2006/relationships/hyperlink" Target="http://www.tutorialspoint.com/" TargetMode="External"/><Relationship Id="rId9" Type="http://schemas.openxmlformats.org/officeDocument/2006/relationships/hyperlink" Target="http://www.javatpoint.com/collections-in-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35" y="4163414"/>
            <a:ext cx="24881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រ៉ាត ភារុន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អាង តិចជន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អាំង តឹកជុ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កញ្ញា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អៀត ម៉ានិត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km-KH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033674"/>
              </p:ext>
            </p:extLst>
          </p:nvPr>
        </p:nvGraphicFramePr>
        <p:xfrm>
          <a:off x="863599" y="1509487"/>
          <a:ext cx="10341429" cy="515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icture" r:id="rId3" imgW="4172040" imgH="2571840" progId="Word.Picture.8">
                  <p:embed/>
                </p:oleObj>
              </mc:Choice>
              <mc:Fallback>
                <p:oleObj name="Picture" r:id="rId3" imgW="4172040" imgH="25718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99" y="1509487"/>
                        <a:ext cx="10341429" cy="51592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4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concrete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implement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list interface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Rectangle 2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69676" y="4436609"/>
            <a:ext cx="2377440" cy="64008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dirty="0" err="1">
                <a:solidFill>
                  <a:srgbClr val="630F1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2400" b="1" dirty="0">
              <a:solidFill>
                <a:srgbClr val="630F17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2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15376" y="4447721"/>
            <a:ext cx="2377440" cy="64008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rIns="0"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dirty="0">
                <a:solidFill>
                  <a:srgbClr val="630F1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</a:p>
        </p:txBody>
      </p:sp>
      <p:sp>
        <p:nvSpPr>
          <p:cNvPr id="10" name="Rectangle 2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73776" y="4436609"/>
            <a:ext cx="2377440" cy="64008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dirty="0" err="1">
                <a:solidFill>
                  <a:srgbClr val="630F1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400" b="1" dirty="0">
              <a:solidFill>
                <a:srgbClr val="630F17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Rectangle 2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15376" y="2469305"/>
            <a:ext cx="2377440" cy="64008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rIns="0"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dirty="0" smtClean="0">
                <a:solidFill>
                  <a:srgbClr val="630F1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endParaRPr lang="en-US" sz="2400" b="1" dirty="0">
              <a:solidFill>
                <a:srgbClr val="630F17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436164" y="3109385"/>
            <a:ext cx="0" cy="548640"/>
          </a:xfrm>
          <a:prstGeom prst="straightConnector1">
            <a:avLst/>
          </a:prstGeom>
          <a:ln w="28575" cap="flat">
            <a:prstDash val="sysDash"/>
            <a:miter lim="800000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62496" y="3658025"/>
            <a:ext cx="546858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0" idx="0"/>
          </p:cNvCxnSpPr>
          <p:nvPr/>
        </p:nvCxnSpPr>
        <p:spPr>
          <a:xfrm>
            <a:off x="3762496" y="3658025"/>
            <a:ext cx="0" cy="778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29170" y="3658025"/>
            <a:ext cx="0" cy="778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216565" y="3644568"/>
            <a:ext cx="0" cy="778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5086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dynamic array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សំរាប់ធ្វើការរក្សា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ទុកទិន្នន័យ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(storing the elements)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ហើយវា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abstractList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implements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ចេញពី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List interface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ផ្ទុកទិន្នន័យដូច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គ្នាបាន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(duplicate elements)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maintains insertion order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non synchronized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allow random access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manipulation is slow because a lot of shifting needs to be occurred if any element is removed from the array list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37173"/>
              </p:ext>
            </p:extLst>
          </p:nvPr>
        </p:nvGraphicFramePr>
        <p:xfrm>
          <a:off x="2452914" y="1957252"/>
          <a:ext cx="9434286" cy="471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Picture" r:id="rId3" imgW="4136861" imgH="2297411" progId="Word.Picture.8">
                  <p:embed/>
                </p:oleObj>
              </mc:Choice>
              <mc:Fallback>
                <p:oleObj name="Picture" r:id="rId3" imgW="4136861" imgH="229741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914" y="1957252"/>
                        <a:ext cx="9434286" cy="4711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24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39153"/>
            <a:ext cx="11020927" cy="4482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Example: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1382" y="2183674"/>
            <a:ext cx="5721927" cy="397031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&lt;Integer&gt;();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al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al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al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al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(4);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al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(5);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al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(6);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al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(6);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Iterator&lt;Integer&gt;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iter1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al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.iterator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iter1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.hasNext()){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iter1</a:t>
            </a:r>
            <a:r>
              <a:rPr lang="en-US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0880" y="2183674"/>
            <a:ext cx="1770611" cy="26468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Output</a:t>
            </a:r>
          </a:p>
          <a:p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657350"/>
            <a:ext cx="11020927" cy="5200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doubly linked list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សំរាប់ធ្វើការរក្សា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ទុកទិន្នន័យ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(storing the elements)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ហើយវា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abstractList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implements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ចេញពី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List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interface and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Deque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interface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ផ្ទុកទិន្នន័យដូច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គ្នាបាន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(duplicate elements)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maintains insertion order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non synchronized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smtClean="0">
                <a:latin typeface="Khmer OS Battambang" pitchFamily="2" charset="0"/>
                <a:cs typeface="Khmer OS Battambang" pitchFamily="2" charset="0"/>
              </a:rPr>
              <a:t>អាចប្រើ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list, stack or queue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manipulation is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fast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because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no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shifting needs to be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occurred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29042"/>
              </p:ext>
            </p:extLst>
          </p:nvPr>
        </p:nvGraphicFramePr>
        <p:xfrm>
          <a:off x="2230656" y="1771049"/>
          <a:ext cx="9961344" cy="489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Picture" r:id="rId3" imgW="4034923" imgH="2805580" progId="Word.Picture.8">
                  <p:embed/>
                </p:oleObj>
              </mc:Choice>
              <mc:Fallback>
                <p:oleObj name="Picture" r:id="rId3" imgW="4034923" imgH="28055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656" y="1771049"/>
                        <a:ext cx="9961344" cy="4897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0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39153"/>
            <a:ext cx="11020927" cy="4482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Example: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1381" y="2183674"/>
            <a:ext cx="6054437" cy="397031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&lt;Integer&gt;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LinkedList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&lt;Integer&gt;();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ll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ll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ll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ll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(4);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ll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(5);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ll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(6);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ll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(6);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Iterator&lt;Integer&gt;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iter2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ll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.iterator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iter2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.hasNext()){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iter2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.next());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599" y="2183674"/>
            <a:ext cx="1637607" cy="2369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74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VS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47879"/>
              </p:ext>
            </p:extLst>
          </p:nvPr>
        </p:nvGraphicFramePr>
        <p:xfrm>
          <a:off x="590550" y="2343150"/>
          <a:ext cx="11315700" cy="3965879"/>
        </p:xfrm>
        <a:graphic>
          <a:graphicData uri="http://schemas.openxmlformats.org/drawingml/2006/table">
            <a:tbl>
              <a:tblPr/>
              <a:tblGrid>
                <a:gridCol w="5670550"/>
                <a:gridCol w="5645150"/>
              </a:tblGrid>
              <a:tr h="460306">
                <a:tc>
                  <a:txBody>
                    <a:bodyPr/>
                    <a:lstStyle/>
                    <a:p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ArrayList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LinkedList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306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1)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internally uses dynamic array to store the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LinkedList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internally uses doubly linked list to store the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653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2) Manipulation with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is slow because it internally uses array. If any element is removed from the array, all the bits are shifted in memory.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Manipulation with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LinkedList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is faster than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because it uses doubly linked list so no bit shifting is required in memory.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8979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3)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class can act as a list only because it implements List only.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LinkedList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class can act as a list and queue both because it implements List and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Deque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interfaces.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306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4)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is better for storing and accessing 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LinkedList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is better for manipulating 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2526650"/>
            <a:ext cx="11020927" cy="2458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Vector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dynamic array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សំរាប់ធ្វើការរក្សា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ទុកទិន្នន័យ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(storing the elements)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ហើយ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មានមានលក្ខណៈដូច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ខុសត្រង់ថា៖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lvl="3">
              <a:buFont typeface="Wingdings 3" panose="05040102010807070707" pitchFamily="18" charset="2"/>
              <a:buChar char="a"/>
            </a:pP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synchronised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C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ollections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8214" y="496856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ជា ភក្តី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ហ៊ីម​ ខេមរា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ម៉េងតាំង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សំអុល​ សំអន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ឈៀង សុវណ្ណវាសនា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09600" y="1466850"/>
            <a:ext cx="11020927" cy="539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Vector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09442"/>
              </p:ext>
            </p:extLst>
          </p:nvPr>
        </p:nvGraphicFramePr>
        <p:xfrm>
          <a:off x="2057401" y="1466851"/>
          <a:ext cx="10093794" cy="520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Picture" r:id="rId3" imgW="4779264" imgH="3941064" progId="Word.Picture.8">
                  <p:embed/>
                </p:oleObj>
              </mc:Choice>
              <mc:Fallback>
                <p:oleObj name="Picture" r:id="rId3" imgW="4779264" imgH="39410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466851"/>
                        <a:ext cx="10093794" cy="5201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3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39153"/>
            <a:ext cx="11020927" cy="4482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Vector Example: 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312" y="2190181"/>
            <a:ext cx="6096000" cy="427809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7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initial size is 3, increment is 2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7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Vector&lt;Integer&gt;(3,2);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7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7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"Initial size: "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7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.size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7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7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"Initial capacity: "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7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.capacity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.addElement</a:t>
            </a:r>
            <a:r>
              <a:rPr lang="en-US" sz="17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Integer(1));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.addElement</a:t>
            </a:r>
            <a:r>
              <a:rPr lang="en-US" sz="17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Integer(2));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.addElement</a:t>
            </a:r>
            <a:r>
              <a:rPr lang="en-US" sz="17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Integer(3));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.addElement</a:t>
            </a:r>
            <a:r>
              <a:rPr lang="en-US" sz="17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i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Integer(4));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7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7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"Initial size: "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7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.size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700" b="1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7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"Capacity after four additions: "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7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.capacity</a:t>
            </a:r>
            <a:r>
              <a:rPr lang="en-US" sz="17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Enumeration&lt;Integer&gt; </a:t>
            </a:r>
            <a:r>
              <a:rPr lang="en-US" sz="17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7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.elements</a:t>
            </a:r>
            <a:r>
              <a:rPr lang="en-US" sz="17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b="1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7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.hasMoreElements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700" b="1" i="1" dirty="0" err="1" smtClean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7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7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i="1" dirty="0" err="1" smtClean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7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.nextElement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1700" b="1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17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8574" y="2190181"/>
            <a:ext cx="3313728" cy="26468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/>
              <a:t>Initial </a:t>
            </a:r>
            <a:r>
              <a:rPr lang="en-US" dirty="0"/>
              <a:t>size: 0</a:t>
            </a:r>
          </a:p>
          <a:p>
            <a:r>
              <a:rPr lang="en-US" dirty="0"/>
              <a:t>Initial capacity: 3</a:t>
            </a:r>
          </a:p>
          <a:p>
            <a:r>
              <a:rPr lang="en-US" dirty="0"/>
              <a:t>Initial size: 4</a:t>
            </a:r>
          </a:p>
          <a:p>
            <a:r>
              <a:rPr lang="en-US" dirty="0"/>
              <a:t>Capacity after four additions: 5</a:t>
            </a:r>
          </a:p>
          <a:p>
            <a:r>
              <a:rPr lang="en-US" dirty="0"/>
              <a:t>1 </a:t>
            </a:r>
          </a:p>
          <a:p>
            <a:r>
              <a:rPr lang="en-US" dirty="0"/>
              <a:t>2 </a:t>
            </a:r>
          </a:p>
          <a:p>
            <a:r>
              <a:rPr lang="en-US" dirty="0"/>
              <a:t>3 </a:t>
            </a:r>
          </a:p>
          <a:p>
            <a:r>
              <a:rPr lang="en-US" dirty="0"/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5513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2416507"/>
            <a:ext cx="11020927" cy="342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ដែលមិនអាចផ្ទុក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duplicate elements.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ហើយ​វា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extends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ចេញពី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Collection interface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មិនបង្កើត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ថ្មី ឬ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constants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ថ្មី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Set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អាចផ្ទុក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duplicate elements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រាល់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concrete classes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ដែលបាន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គឺមិនអនុញ្ញាតឲ្យមាននូវ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duplicate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elements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នោះទេ។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23999"/>
            <a:ext cx="11020927" cy="4320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	    Set Interface Hierarchy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900590"/>
              </p:ext>
            </p:extLst>
          </p:nvPr>
        </p:nvGraphicFramePr>
        <p:xfrm>
          <a:off x="818866" y="1974532"/>
          <a:ext cx="11180151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Picture" r:id="rId3" imgW="5162328" imgH="2744721" progId="Word.Picture.8">
                  <p:embed/>
                </p:oleObj>
              </mc:Choice>
              <mc:Fallback>
                <p:oleObj name="Picture" r:id="rId3" imgW="5162328" imgH="274472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66" y="1974532"/>
                        <a:ext cx="11180151" cy="4694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1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83141"/>
            <a:ext cx="11020927" cy="4589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61525" y="1597868"/>
            <a:ext cx="8135937" cy="5027612"/>
          </a:xfrm>
          <a:prstGeom prst="rect">
            <a:avLst/>
          </a:prstGeom>
          <a:solidFill>
            <a:srgbClr val="339933">
              <a:alpha val="23921"/>
            </a:srgbClr>
          </a:solidFill>
          <a:ln w="50800">
            <a:solidFill>
              <a:srgbClr val="79B474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960356" y="2527703"/>
            <a:ext cx="7135812" cy="1616075"/>
          </a:xfrm>
          <a:custGeom>
            <a:avLst/>
            <a:gdLst>
              <a:gd name="T0" fmla="*/ 2147483647 w 4021"/>
              <a:gd name="T1" fmla="*/ 2147483647 h 1472"/>
              <a:gd name="T2" fmla="*/ 2147483647 w 4021"/>
              <a:gd name="T3" fmla="*/ 2147483647 h 1472"/>
              <a:gd name="T4" fmla="*/ 2147483647 w 4021"/>
              <a:gd name="T5" fmla="*/ 2147483647 h 1472"/>
              <a:gd name="T6" fmla="*/ 2147483647 w 4021"/>
              <a:gd name="T7" fmla="*/ 2147483647 h 1472"/>
              <a:gd name="T8" fmla="*/ 2147483647 w 4021"/>
              <a:gd name="T9" fmla="*/ 2147483647 h 1472"/>
              <a:gd name="T10" fmla="*/ 2147483647 w 4021"/>
              <a:gd name="T11" fmla="*/ 2147483647 h 1472"/>
              <a:gd name="T12" fmla="*/ 2147483647 w 4021"/>
              <a:gd name="T13" fmla="*/ 2147483647 h 1472"/>
              <a:gd name="T14" fmla="*/ 2147483647 w 4021"/>
              <a:gd name="T15" fmla="*/ 2147483647 h 1472"/>
              <a:gd name="T16" fmla="*/ 2147483647 w 4021"/>
              <a:gd name="T17" fmla="*/ 2147483647 h 1472"/>
              <a:gd name="T18" fmla="*/ 2147483647 w 4021"/>
              <a:gd name="T19" fmla="*/ 2147483647 h 1472"/>
              <a:gd name="T20" fmla="*/ 2147483647 w 4021"/>
              <a:gd name="T21" fmla="*/ 2147483647 h 1472"/>
              <a:gd name="T22" fmla="*/ 2147483647 w 4021"/>
              <a:gd name="T23" fmla="*/ 2147483647 h 1472"/>
              <a:gd name="T24" fmla="*/ 2147483647 w 4021"/>
              <a:gd name="T25" fmla="*/ 2147483647 h 1472"/>
              <a:gd name="T26" fmla="*/ 2147483647 w 4021"/>
              <a:gd name="T27" fmla="*/ 2147483647 h 1472"/>
              <a:gd name="T28" fmla="*/ 2147483647 w 4021"/>
              <a:gd name="T29" fmla="*/ 2147483647 h 1472"/>
              <a:gd name="T30" fmla="*/ 2147483647 w 4021"/>
              <a:gd name="T31" fmla="*/ 2147483647 h 1472"/>
              <a:gd name="T32" fmla="*/ 2147483647 w 4021"/>
              <a:gd name="T33" fmla="*/ 2147483647 h 1472"/>
              <a:gd name="T34" fmla="*/ 2147483647 w 4021"/>
              <a:gd name="T35" fmla="*/ 2147483647 h 1472"/>
              <a:gd name="T36" fmla="*/ 2147483647 w 4021"/>
              <a:gd name="T37" fmla="*/ 2147483647 h 1472"/>
              <a:gd name="T38" fmla="*/ 2147483647 w 4021"/>
              <a:gd name="T39" fmla="*/ 2147483647 h 1472"/>
              <a:gd name="T40" fmla="*/ 2147483647 w 4021"/>
              <a:gd name="T41" fmla="*/ 2147483647 h 1472"/>
              <a:gd name="T42" fmla="*/ 2147483647 w 4021"/>
              <a:gd name="T43" fmla="*/ 2147483647 h 1472"/>
              <a:gd name="T44" fmla="*/ 2147483647 w 4021"/>
              <a:gd name="T45" fmla="*/ 2147483647 h 1472"/>
              <a:gd name="T46" fmla="*/ 2147483647 w 4021"/>
              <a:gd name="T47" fmla="*/ 2147483647 h 1472"/>
              <a:gd name="T48" fmla="*/ 2147483647 w 4021"/>
              <a:gd name="T49" fmla="*/ 2147483647 h 1472"/>
              <a:gd name="T50" fmla="*/ 2147483647 w 4021"/>
              <a:gd name="T51" fmla="*/ 2147483647 h 1472"/>
              <a:gd name="T52" fmla="*/ 2147483647 w 4021"/>
              <a:gd name="T53" fmla="*/ 2147483647 h 1472"/>
              <a:gd name="T54" fmla="*/ 2147483647 w 4021"/>
              <a:gd name="T55" fmla="*/ 2147483647 h 1472"/>
              <a:gd name="T56" fmla="*/ 2147483647 w 4021"/>
              <a:gd name="T57" fmla="*/ 2147483647 h 1472"/>
              <a:gd name="T58" fmla="*/ 2147483647 w 4021"/>
              <a:gd name="T59" fmla="*/ 2147483647 h 1472"/>
              <a:gd name="T60" fmla="*/ 2147483647 w 4021"/>
              <a:gd name="T61" fmla="*/ 2147483647 h 1472"/>
              <a:gd name="T62" fmla="*/ 2147483647 w 4021"/>
              <a:gd name="T63" fmla="*/ 2147483647 h 1472"/>
              <a:gd name="T64" fmla="*/ 2147483647 w 4021"/>
              <a:gd name="T65" fmla="*/ 2147483647 h 1472"/>
              <a:gd name="T66" fmla="*/ 2147483647 w 4021"/>
              <a:gd name="T67" fmla="*/ 2147483647 h 1472"/>
              <a:gd name="T68" fmla="*/ 2147483647 w 4021"/>
              <a:gd name="T69" fmla="*/ 2147483647 h 1472"/>
              <a:gd name="T70" fmla="*/ 2147483647 w 4021"/>
              <a:gd name="T71" fmla="*/ 2147483647 h 1472"/>
              <a:gd name="T72" fmla="*/ 2147483647 w 4021"/>
              <a:gd name="T73" fmla="*/ 2147483647 h 1472"/>
              <a:gd name="T74" fmla="*/ 2147483647 w 4021"/>
              <a:gd name="T75" fmla="*/ 2147483647 h 1472"/>
              <a:gd name="T76" fmla="*/ 2147483647 w 4021"/>
              <a:gd name="T77" fmla="*/ 2147483647 h 1472"/>
              <a:gd name="T78" fmla="*/ 2147483647 w 4021"/>
              <a:gd name="T79" fmla="*/ 2147483647 h 1472"/>
              <a:gd name="T80" fmla="*/ 2147483647 w 4021"/>
              <a:gd name="T81" fmla="*/ 2147483647 h 1472"/>
              <a:gd name="T82" fmla="*/ 2147483647 w 4021"/>
              <a:gd name="T83" fmla="*/ 2147483647 h 1472"/>
              <a:gd name="T84" fmla="*/ 2147483647 w 4021"/>
              <a:gd name="T85" fmla="*/ 2147483647 h 1472"/>
              <a:gd name="T86" fmla="*/ 2147483647 w 4021"/>
              <a:gd name="T87" fmla="*/ 2147483647 h 1472"/>
              <a:gd name="T88" fmla="*/ 2147483647 w 4021"/>
              <a:gd name="T89" fmla="*/ 2147483647 h 1472"/>
              <a:gd name="T90" fmla="*/ 0 w 4021"/>
              <a:gd name="T91" fmla="*/ 2147483647 h 1472"/>
              <a:gd name="T92" fmla="*/ 2147483647 w 4021"/>
              <a:gd name="T93" fmla="*/ 2147483647 h 1472"/>
              <a:gd name="T94" fmla="*/ 2147483647 w 4021"/>
              <a:gd name="T95" fmla="*/ 2147483647 h 1472"/>
              <a:gd name="T96" fmla="*/ 2147483647 w 4021"/>
              <a:gd name="T97" fmla="*/ 2147483647 h 1472"/>
              <a:gd name="T98" fmla="*/ 2147483647 w 4021"/>
              <a:gd name="T99" fmla="*/ 2147483647 h 147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021"/>
              <a:gd name="T151" fmla="*/ 0 h 1472"/>
              <a:gd name="T152" fmla="*/ 4021 w 4021"/>
              <a:gd name="T153" fmla="*/ 1472 h 147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021" h="1472">
                <a:moveTo>
                  <a:pt x="214" y="1036"/>
                </a:moveTo>
                <a:cubicBezTo>
                  <a:pt x="246" y="1056"/>
                  <a:pt x="252" y="1080"/>
                  <a:pt x="288" y="1091"/>
                </a:cubicBezTo>
                <a:cubicBezTo>
                  <a:pt x="311" y="1125"/>
                  <a:pt x="350" y="1143"/>
                  <a:pt x="390" y="1156"/>
                </a:cubicBezTo>
                <a:cubicBezTo>
                  <a:pt x="399" y="1162"/>
                  <a:pt x="410" y="1167"/>
                  <a:pt x="418" y="1175"/>
                </a:cubicBezTo>
                <a:cubicBezTo>
                  <a:pt x="426" y="1183"/>
                  <a:pt x="429" y="1196"/>
                  <a:pt x="437" y="1203"/>
                </a:cubicBezTo>
                <a:cubicBezTo>
                  <a:pt x="482" y="1243"/>
                  <a:pt x="538" y="1276"/>
                  <a:pt x="595" y="1296"/>
                </a:cubicBezTo>
                <a:cubicBezTo>
                  <a:pt x="607" y="1305"/>
                  <a:pt x="618" y="1317"/>
                  <a:pt x="632" y="1324"/>
                </a:cubicBezTo>
                <a:cubicBezTo>
                  <a:pt x="649" y="1333"/>
                  <a:pt x="687" y="1342"/>
                  <a:pt x="687" y="1342"/>
                </a:cubicBezTo>
                <a:cubicBezTo>
                  <a:pt x="748" y="1383"/>
                  <a:pt x="830" y="1377"/>
                  <a:pt x="901" y="1389"/>
                </a:cubicBezTo>
                <a:cubicBezTo>
                  <a:pt x="1169" y="1435"/>
                  <a:pt x="1437" y="1437"/>
                  <a:pt x="1709" y="1444"/>
                </a:cubicBezTo>
                <a:cubicBezTo>
                  <a:pt x="1722" y="1441"/>
                  <a:pt x="1737" y="1443"/>
                  <a:pt x="1747" y="1435"/>
                </a:cubicBezTo>
                <a:cubicBezTo>
                  <a:pt x="1786" y="1405"/>
                  <a:pt x="1715" y="1400"/>
                  <a:pt x="1784" y="1379"/>
                </a:cubicBezTo>
                <a:cubicBezTo>
                  <a:pt x="1835" y="1363"/>
                  <a:pt x="1889" y="1368"/>
                  <a:pt x="1942" y="1361"/>
                </a:cubicBezTo>
                <a:cubicBezTo>
                  <a:pt x="2190" y="1372"/>
                  <a:pt x="2437" y="1398"/>
                  <a:pt x="2685" y="1416"/>
                </a:cubicBezTo>
                <a:cubicBezTo>
                  <a:pt x="2727" y="1427"/>
                  <a:pt x="2763" y="1438"/>
                  <a:pt x="2806" y="1444"/>
                </a:cubicBezTo>
                <a:cubicBezTo>
                  <a:pt x="2855" y="1451"/>
                  <a:pt x="2954" y="1463"/>
                  <a:pt x="2954" y="1463"/>
                </a:cubicBezTo>
                <a:cubicBezTo>
                  <a:pt x="3301" y="1455"/>
                  <a:pt x="3264" y="1472"/>
                  <a:pt x="3475" y="1416"/>
                </a:cubicBezTo>
                <a:cubicBezTo>
                  <a:pt x="3538" y="1374"/>
                  <a:pt x="3509" y="1386"/>
                  <a:pt x="3558" y="1370"/>
                </a:cubicBezTo>
                <a:cubicBezTo>
                  <a:pt x="3592" y="1320"/>
                  <a:pt x="3569" y="1350"/>
                  <a:pt x="3633" y="1286"/>
                </a:cubicBezTo>
                <a:cubicBezTo>
                  <a:pt x="3646" y="1273"/>
                  <a:pt x="3648" y="1254"/>
                  <a:pt x="3660" y="1240"/>
                </a:cubicBezTo>
                <a:cubicBezTo>
                  <a:pt x="3683" y="1213"/>
                  <a:pt x="3710" y="1191"/>
                  <a:pt x="3735" y="1166"/>
                </a:cubicBezTo>
                <a:cubicBezTo>
                  <a:pt x="3754" y="1147"/>
                  <a:pt x="3761" y="1119"/>
                  <a:pt x="3781" y="1101"/>
                </a:cubicBezTo>
                <a:cubicBezTo>
                  <a:pt x="3809" y="1076"/>
                  <a:pt x="3848" y="1063"/>
                  <a:pt x="3874" y="1036"/>
                </a:cubicBezTo>
                <a:cubicBezTo>
                  <a:pt x="3922" y="987"/>
                  <a:pt x="3897" y="1009"/>
                  <a:pt x="3948" y="970"/>
                </a:cubicBezTo>
                <a:cubicBezTo>
                  <a:pt x="3951" y="958"/>
                  <a:pt x="3952" y="944"/>
                  <a:pt x="3958" y="933"/>
                </a:cubicBezTo>
                <a:cubicBezTo>
                  <a:pt x="3968" y="913"/>
                  <a:pt x="3995" y="878"/>
                  <a:pt x="3995" y="878"/>
                </a:cubicBezTo>
                <a:cubicBezTo>
                  <a:pt x="4021" y="796"/>
                  <a:pt x="4009" y="844"/>
                  <a:pt x="3995" y="673"/>
                </a:cubicBezTo>
                <a:cubicBezTo>
                  <a:pt x="3992" y="643"/>
                  <a:pt x="3977" y="618"/>
                  <a:pt x="3967" y="590"/>
                </a:cubicBezTo>
                <a:cubicBezTo>
                  <a:pt x="3935" y="504"/>
                  <a:pt x="3966" y="561"/>
                  <a:pt x="3911" y="478"/>
                </a:cubicBezTo>
                <a:cubicBezTo>
                  <a:pt x="3905" y="470"/>
                  <a:pt x="3850" y="444"/>
                  <a:pt x="3846" y="441"/>
                </a:cubicBezTo>
                <a:cubicBezTo>
                  <a:pt x="3758" y="385"/>
                  <a:pt x="3654" y="370"/>
                  <a:pt x="3558" y="329"/>
                </a:cubicBezTo>
                <a:cubicBezTo>
                  <a:pt x="3456" y="285"/>
                  <a:pt x="3342" y="246"/>
                  <a:pt x="3233" y="227"/>
                </a:cubicBezTo>
                <a:cubicBezTo>
                  <a:pt x="3092" y="157"/>
                  <a:pt x="2924" y="155"/>
                  <a:pt x="2769" y="144"/>
                </a:cubicBezTo>
                <a:cubicBezTo>
                  <a:pt x="2719" y="133"/>
                  <a:pt x="2671" y="123"/>
                  <a:pt x="2620" y="116"/>
                </a:cubicBezTo>
                <a:cubicBezTo>
                  <a:pt x="2570" y="99"/>
                  <a:pt x="2523" y="73"/>
                  <a:pt x="2471" y="60"/>
                </a:cubicBezTo>
                <a:cubicBezTo>
                  <a:pt x="2391" y="41"/>
                  <a:pt x="2307" y="32"/>
                  <a:pt x="2230" y="4"/>
                </a:cubicBezTo>
                <a:cubicBezTo>
                  <a:pt x="2128" y="7"/>
                  <a:pt x="2024" y="0"/>
                  <a:pt x="1923" y="14"/>
                </a:cubicBezTo>
                <a:cubicBezTo>
                  <a:pt x="1893" y="18"/>
                  <a:pt x="1877" y="57"/>
                  <a:pt x="1849" y="69"/>
                </a:cubicBezTo>
                <a:cubicBezTo>
                  <a:pt x="1784" y="97"/>
                  <a:pt x="1705" y="130"/>
                  <a:pt x="1635" y="144"/>
                </a:cubicBezTo>
                <a:cubicBezTo>
                  <a:pt x="1373" y="196"/>
                  <a:pt x="1047" y="177"/>
                  <a:pt x="808" y="181"/>
                </a:cubicBezTo>
                <a:cubicBezTo>
                  <a:pt x="773" y="192"/>
                  <a:pt x="741" y="207"/>
                  <a:pt x="706" y="218"/>
                </a:cubicBezTo>
                <a:cubicBezTo>
                  <a:pt x="636" y="271"/>
                  <a:pt x="552" y="291"/>
                  <a:pt x="474" y="329"/>
                </a:cubicBezTo>
                <a:cubicBezTo>
                  <a:pt x="450" y="362"/>
                  <a:pt x="400" y="463"/>
                  <a:pt x="362" y="478"/>
                </a:cubicBezTo>
                <a:cubicBezTo>
                  <a:pt x="319" y="495"/>
                  <a:pt x="269" y="491"/>
                  <a:pt x="223" y="497"/>
                </a:cubicBezTo>
                <a:cubicBezTo>
                  <a:pt x="198" y="503"/>
                  <a:pt x="174" y="509"/>
                  <a:pt x="149" y="515"/>
                </a:cubicBezTo>
                <a:cubicBezTo>
                  <a:pt x="64" y="536"/>
                  <a:pt x="41" y="640"/>
                  <a:pt x="0" y="701"/>
                </a:cubicBezTo>
                <a:cubicBezTo>
                  <a:pt x="8" y="775"/>
                  <a:pt x="7" y="853"/>
                  <a:pt x="74" y="896"/>
                </a:cubicBezTo>
                <a:cubicBezTo>
                  <a:pt x="94" y="925"/>
                  <a:pt x="121" y="948"/>
                  <a:pt x="149" y="970"/>
                </a:cubicBezTo>
                <a:cubicBezTo>
                  <a:pt x="167" y="984"/>
                  <a:pt x="204" y="1008"/>
                  <a:pt x="204" y="1008"/>
                </a:cubicBezTo>
                <a:cubicBezTo>
                  <a:pt x="207" y="1017"/>
                  <a:pt x="214" y="1036"/>
                  <a:pt x="214" y="1036"/>
                </a:cubicBezTo>
                <a:close/>
              </a:path>
            </a:pathLst>
          </a:custGeom>
          <a:solidFill>
            <a:srgbClr val="FBFFFB"/>
          </a:solidFill>
          <a:ln>
            <a:noFill/>
          </a:ln>
          <a:effectLst>
            <a:prstShdw prst="shdw17" dist="17961" dir="13500000">
              <a:srgbClr val="979997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62093" y="3027766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“Paul”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194093" y="3429403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“Mark”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660693" y="2832503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“John”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438693" y="2862666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“Luke”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780006" y="3523066"/>
            <a:ext cx="871537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“Fred”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584368" y="3589741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“Peter”</a:t>
            </a:r>
          </a:p>
        </p:txBody>
      </p:sp>
      <p:sp>
        <p:nvSpPr>
          <p:cNvPr id="17" name="Rectangle 2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924012" y="5487697"/>
            <a:ext cx="2352675" cy="639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003300"/>
                </a:solidFill>
              </a:rPr>
              <a:t>TreeSet</a:t>
            </a:r>
          </a:p>
        </p:txBody>
      </p:sp>
      <p:sp>
        <p:nvSpPr>
          <p:cNvPr id="19" name="Rectangle 2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960356" y="5489593"/>
            <a:ext cx="2352675" cy="639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003300"/>
                </a:solidFill>
              </a:rPr>
              <a:t>HashSet</a:t>
            </a:r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>
          <a:xfrm>
            <a:off x="2538080" y="4758140"/>
            <a:ext cx="7312025" cy="438150"/>
          </a:xfrm>
          <a:prstGeom prst="rect">
            <a:avLst/>
          </a:prstGeom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282575" algn="ctr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4D4D4D"/>
                </a:solidFill>
              </a:rPr>
              <a:t>A Set cares about uniqueness, it doesn’t allow duplicates.</a:t>
            </a:r>
            <a:endParaRPr lang="en-US" sz="1800" b="1" dirty="0" smtClean="0">
              <a:solidFill>
                <a:srgbClr val="1044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2443752"/>
            <a:ext cx="11020927" cy="29709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 3" panose="05040102010807070707" pitchFamily="18" charset="2"/>
              <a:buChar char="a"/>
            </a:pP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/>
              <a:t>extends </a:t>
            </a:r>
            <a:r>
              <a:rPr lang="en-US" sz="2400" dirty="0" err="1"/>
              <a:t>AbstractSet</a:t>
            </a:r>
            <a:r>
              <a:rPr lang="en-US" sz="2400" dirty="0"/>
              <a:t> class and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implements Set interface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 3" panose="05040102010807070707" pitchFamily="18" charset="2"/>
              <a:buChar char="a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no duplicate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elements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/>
              <a:t>contains unique elements </a:t>
            </a:r>
            <a:r>
              <a:rPr lang="en-US" sz="2400" dirty="0" smtClean="0"/>
              <a:t>only</a:t>
            </a:r>
            <a:endParaRPr lang="en-US" sz="2400" dirty="0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39153"/>
            <a:ext cx="11020927" cy="4482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Example: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6" y="2152997"/>
            <a:ext cx="5688972" cy="42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735106" y="2581836"/>
            <a:ext cx="11020927" cy="20798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ហើយប្រើ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Store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Tree Algorithm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ផ្ទុកទិន្នន័យដោយ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ធ្វើការតំរៀបតាមលំដាប់ ។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39153"/>
            <a:ext cx="11020927" cy="4482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Example: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89" y="2119745"/>
            <a:ext cx="6388975" cy="45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77152" y="1579907"/>
            <a:ext cx="5369859" cy="635434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977152" y="2545976"/>
            <a:ext cx="5369859" cy="431202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Allow null Object</a:t>
            </a:r>
          </a:p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Insert is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much faster then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Store the object in the random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order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only add() and remove() methods exist</a:t>
            </a: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Uses equals() method for compare duplicate element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10979" y="1579907"/>
            <a:ext cx="5265868" cy="811583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/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710979" y="2545976"/>
            <a:ext cx="5265868" cy="4312024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Not Allow Null Object</a:t>
            </a:r>
          </a:p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Insert is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must slower then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sorted according to the natural ordering of its elements</a:t>
            </a: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Apart add and remove methods, also exist overloaded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subSet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(),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headSet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 and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tailSet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</a:t>
            </a: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Uses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compareTo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 method for compare duplicate element</a:t>
            </a:r>
          </a:p>
        </p:txBody>
      </p:sp>
    </p:spTree>
    <p:extLst>
      <p:ext uri="{BB962C8B-B14F-4D97-AF65-F5344CB8AC3E}">
        <p14:creationId xmlns:p14="http://schemas.microsoft.com/office/powerpoint/2010/main" val="8713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209177" y="1774885"/>
            <a:ext cx="3481942" cy="441813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Collection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List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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Vector</a:t>
            </a:r>
            <a:endParaRPr lang="en-US" sz="23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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3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3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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300" dirty="0" err="1" smtClean="0">
                <a:latin typeface="Khmer OS Battambang" pitchFamily="2" charset="0"/>
                <a:cs typeface="Khmer OS Battambang" pitchFamily="2" charset="0"/>
              </a:rPr>
              <a:t>LinkList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km-KH" sz="23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407729" y="1774885"/>
            <a:ext cx="2241240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lnSpc>
                <a:spcPct val="150000"/>
              </a:lnSpc>
              <a:spcBef>
                <a:spcPts val="1650"/>
              </a:spcBef>
              <a:buFont typeface="+mj-lt"/>
              <a:buAutoNum type="romanUcPeriod" startAt="3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Set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ca-ES" sz="23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300" dirty="0">
                <a:latin typeface="Khmer OS Battambang" pitchFamily="2" charset="0"/>
                <a:cs typeface="Khmer OS Battambang" pitchFamily="2" charset="0"/>
              </a:rPr>
              <a:t>HashSet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ca-ES" sz="2300" dirty="0">
                <a:latin typeface="Khmer OS Battambang" pitchFamily="2" charset="0"/>
                <a:cs typeface="Khmer OS Battambang" pitchFamily="2" charset="0"/>
              </a:rPr>
              <a:t> TreeSet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 startAt="4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Map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ca-E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300" dirty="0">
                <a:latin typeface="Khmer OS Battambang" pitchFamily="2" charset="0"/>
                <a:cs typeface="Khmer OS Battambang" pitchFamily="2" charset="0"/>
              </a:rPr>
              <a:t>TreeMap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ca-ES" sz="2300" dirty="0">
                <a:latin typeface="Khmer OS Battambang" pitchFamily="2" charset="0"/>
                <a:cs typeface="Khmer OS Battambang" pitchFamily="2" charset="0"/>
              </a:rPr>
              <a:t>HashTable </a:t>
            </a:r>
            <a:endParaRPr lang="km-KH" sz="23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Font typeface="Arial" pitchFamily="34" charset="0"/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39153"/>
            <a:ext cx="11020927" cy="4482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The Map interface maps keys to the elements</a:t>
            </a:r>
            <a:r>
              <a:rPr lang="en-US" sz="2400" dirty="0">
                <a:solidFill>
                  <a:schemeClr val="bg2"/>
                </a:solidFill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lvl="4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Keys are like indexes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</a:p>
          <a:p>
            <a:pPr lvl="4">
              <a:buFont typeface="Wingdings 3" panose="05040102010807070707" pitchFamily="18" charset="2"/>
              <a:buChar char="a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the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keys can be any objects</a:t>
            </a:r>
            <a:r>
              <a:rPr lang="en-US" sz="2400" dirty="0">
                <a:solidFill>
                  <a:schemeClr val="bg2"/>
                </a:solidFill>
                <a:cs typeface="Times New Roman" panose="02020603050405020304" pitchFamily="18" charset="0"/>
              </a:rPr>
              <a:t>.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028492"/>
              </p:ext>
            </p:extLst>
          </p:nvPr>
        </p:nvGraphicFramePr>
        <p:xfrm>
          <a:off x="5791200" y="2292658"/>
          <a:ext cx="6221506" cy="423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Picture" r:id="rId3" imgW="2255520" imgH="1636776" progId="Word.Picture.8">
                  <p:embed/>
                </p:oleObj>
              </mc:Choice>
              <mc:Fallback>
                <p:oleObj name="Picture" r:id="rId3" imgW="2255520" imgH="16367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92658"/>
                        <a:ext cx="6221506" cy="42389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1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898955"/>
              </p:ext>
            </p:extLst>
          </p:nvPr>
        </p:nvGraphicFramePr>
        <p:xfrm>
          <a:off x="968188" y="1541929"/>
          <a:ext cx="9986682" cy="5126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Picture" r:id="rId3" imgW="4232148" imgH="2410968" progId="Word.Picture.8">
                  <p:embed/>
                </p:oleObj>
              </mc:Choice>
              <mc:Fallback>
                <p:oleObj name="Picture" r:id="rId3" imgW="4232148" imgH="241096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88" y="1541929"/>
                        <a:ext cx="9986682" cy="5126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7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495425"/>
            <a:ext cx="11020927" cy="4726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Concrete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Map classes </a:t>
            </a:r>
          </a:p>
          <a:p>
            <a:pPr marL="891540" lvl="4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864629" y="1641157"/>
            <a:ext cx="8135937" cy="5027613"/>
          </a:xfrm>
          <a:prstGeom prst="rect">
            <a:avLst/>
          </a:prstGeom>
          <a:solidFill>
            <a:srgbClr val="3366FF">
              <a:alpha val="23921"/>
            </a:srgbClr>
          </a:solidFill>
          <a:ln w="44450" algn="ctr">
            <a:solidFill>
              <a:srgbClr val="90A6DE"/>
            </a:solidFill>
            <a:miter lim="800000"/>
            <a:headEnd/>
            <a:tailEnd/>
          </a:ln>
        </p:spPr>
        <p:txBody>
          <a:bodyPr lIns="0" r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321829" y="2185096"/>
            <a:ext cx="7181850" cy="1444625"/>
          </a:xfrm>
          <a:prstGeom prst="rect">
            <a:avLst/>
          </a:prstGeom>
          <a:solidFill>
            <a:srgbClr val="FBFD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8" dist="17961" dir="135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596591" y="2971284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“Paul”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818966" y="2968109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“Mark”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025466" y="2969697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“John”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206566" y="2963347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“Paul”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0384491" y="2968109"/>
            <a:ext cx="871538" cy="346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“Luke”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42466" y="2247384"/>
            <a:ext cx="10334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key</a:t>
            </a:r>
          </a:p>
          <a:p>
            <a:pPr>
              <a:spcBef>
                <a:spcPct val="50000"/>
              </a:spcBef>
            </a:pPr>
            <a:endParaRPr lang="en-US" sz="1600" b="1"/>
          </a:p>
          <a:p>
            <a:pPr>
              <a:spcBef>
                <a:spcPct val="50000"/>
              </a:spcBef>
            </a:pPr>
            <a:r>
              <a:rPr lang="en-US" sz="1600" b="1"/>
              <a:t>value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715654" y="2250559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“Pl”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938029" y="2247384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“Ma”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8144529" y="2248972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“Jn”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325629" y="2242622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“ul”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0503554" y="2247384"/>
            <a:ext cx="6223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“Le”</a:t>
            </a:r>
          </a:p>
        </p:txBody>
      </p:sp>
      <p:sp>
        <p:nvSpPr>
          <p:cNvPr id="22" name="Rectangle 2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31804" y="5360472"/>
            <a:ext cx="1949450" cy="639762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1D3A6F"/>
                </a:solidFill>
              </a:rPr>
              <a:t>LinkedHashMap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98741" y="5371584"/>
            <a:ext cx="1730375" cy="63976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1D3A6F"/>
                </a:solidFill>
              </a:rPr>
              <a:t>TreeMap</a:t>
            </a:r>
          </a:p>
        </p:txBody>
      </p:sp>
      <p:sp>
        <p:nvSpPr>
          <p:cNvPr id="24" name="Rectangle 2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998229" y="5371584"/>
            <a:ext cx="1730375" cy="63976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1D3A6F"/>
                </a:solidFill>
              </a:rPr>
              <a:t>Hashtable</a:t>
            </a:r>
          </a:p>
        </p:txBody>
      </p:sp>
      <p:sp>
        <p:nvSpPr>
          <p:cNvPr id="25" name="Rectangle 2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069416" y="5371584"/>
            <a:ext cx="1730375" cy="63976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b="1">
                <a:solidFill>
                  <a:srgbClr val="1D3A6F"/>
                </a:solidFill>
              </a:rPr>
              <a:t>HashMap</a:t>
            </a:r>
          </a:p>
        </p:txBody>
      </p:sp>
      <p:sp>
        <p:nvSpPr>
          <p:cNvPr id="26" name="Rectangle 18"/>
          <p:cNvSpPr txBox="1">
            <a:spLocks noChangeArrowheads="1"/>
          </p:cNvSpPr>
          <p:nvPr/>
        </p:nvSpPr>
        <p:spPr>
          <a:xfrm>
            <a:off x="4320090" y="4236521"/>
            <a:ext cx="7310437" cy="420688"/>
          </a:xfrm>
          <a:prstGeom prst="rect">
            <a:avLst/>
          </a:prstGeom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normAutofit fontScale="92500" lnSpcReduction="2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 algn="ctr">
              <a:buFontTx/>
              <a:buNone/>
              <a:defRPr/>
            </a:pPr>
            <a:r>
              <a:rPr lang="en-US" sz="2800" b="1" smtClean="0">
                <a:solidFill>
                  <a:srgbClr val="4D4D4D"/>
                </a:solidFill>
              </a:rPr>
              <a:t>A Map cares about unique identifiers.</a:t>
            </a:r>
            <a:endParaRPr lang="en-US" sz="28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2581299"/>
            <a:ext cx="11020927" cy="23487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/>
              <a:t>contains values based on the </a:t>
            </a:r>
            <a:r>
              <a:rPr lang="en-US" sz="2400" dirty="0" smtClean="0"/>
              <a:t>key and </a:t>
            </a:r>
            <a:r>
              <a:rPr lang="en-US" sz="2400" dirty="0"/>
              <a:t>extends </a:t>
            </a:r>
            <a:r>
              <a:rPr lang="en-US" sz="2400" dirty="0" err="1"/>
              <a:t>AbstractMap</a:t>
            </a:r>
            <a:r>
              <a:rPr lang="en-US" sz="2400" dirty="0"/>
              <a:t> class.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 smtClean="0"/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contains only unique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elements</a:t>
            </a:r>
            <a:endParaRPr lang="en-US" sz="2400" dirty="0" smtClean="0"/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/>
              <a:t>cannot have null key but can have multiple null values</a:t>
            </a:r>
            <a:endParaRPr lang="en-US" sz="2400" dirty="0" smtClean="0"/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 smtClean="0"/>
              <a:t> maintains </a:t>
            </a:r>
            <a:r>
              <a:rPr lang="en-US" sz="2400" dirty="0"/>
              <a:t>ascending order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marL="891540" lvl="4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11020927" cy="4625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36675"/>
              </p:ext>
            </p:extLst>
          </p:nvPr>
        </p:nvGraphicFramePr>
        <p:xfrm>
          <a:off x="591671" y="2026023"/>
          <a:ext cx="11187953" cy="430911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187953"/>
              </a:tblGrid>
              <a:tr h="410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Constructor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and Description</a:t>
                      </a:r>
                    </a:p>
                  </a:txBody>
                  <a:tcPr marL="28575" marR="28575" marT="28575" marB="28575" anchor="ctr"/>
                </a:tc>
              </a:tr>
              <a:tr h="753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2"/>
                        </a:rPr>
                        <a:t>TreeMap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()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Constructs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 new, empty tree map, using the natural ordering of its keys.</a:t>
                      </a:r>
                    </a:p>
                  </a:txBody>
                  <a:tcPr marL="28575" marR="28575" marT="28575" marB="28575" anchor="ctr"/>
                </a:tc>
              </a:tr>
              <a:tr h="753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3"/>
                        </a:rPr>
                        <a:t>TreeMap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(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4" tooltip="interface in java.util"/>
                        </a:rPr>
                        <a:t>Comparator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&lt;? super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5" tooltip="type parameter in TreeMap"/>
                        </a:rPr>
                        <a:t>K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&gt; comparator)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Constructs a new, empty tree map, ordered according to the given comparator.</a:t>
                      </a:r>
                    </a:p>
                  </a:txBody>
                  <a:tcPr marL="28575" marR="28575" marT="28575" marB="28575" anchor="ctr"/>
                </a:tc>
              </a:tr>
              <a:tr h="11029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6"/>
                        </a:rPr>
                        <a:t>TreeMap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(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7" tooltip="interface in java.util"/>
                        </a:rPr>
                        <a:t>Map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&lt;? extends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5" tooltip="type parameter in TreeMap"/>
                        </a:rPr>
                        <a:t>K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,? extends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5" tooltip="type parameter in TreeMap"/>
                        </a:rPr>
                        <a:t>V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&gt; m)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Constructs a new tree map containing the same mappings as the given map, ordered according to the natural ordering of its keys.</a:t>
                      </a:r>
                    </a:p>
                  </a:txBody>
                  <a:tcPr marL="28575" marR="28575" marT="28575" marB="28575" anchor="ctr"/>
                </a:tc>
              </a:tr>
              <a:tr h="11029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8"/>
                        </a:rPr>
                        <a:t>TreeMap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9" tooltip="interface in java.util"/>
                        </a:rPr>
                        <a:t>SortedMap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&lt;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5" tooltip="type parameter in TreeMap"/>
                        </a:rPr>
                        <a:t>K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,? extends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5" tooltip="type parameter in TreeMap"/>
                        </a:rPr>
                        <a:t>V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&gt; m)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Constructs a new tree map containing the same mappings and using the same ordering as the specified sorted map.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39153"/>
            <a:ext cx="11020927" cy="4482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Example: </a:t>
            </a:r>
          </a:p>
        </p:txBody>
      </p:sp>
      <p:sp>
        <p:nvSpPr>
          <p:cNvPr id="2" name="Rectangle 1"/>
          <p:cNvSpPr/>
          <p:nvPr/>
        </p:nvSpPr>
        <p:spPr>
          <a:xfrm>
            <a:off x="953193" y="2258360"/>
            <a:ext cx="6096000" cy="369331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Map&lt;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String,String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TreeMap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String,String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&gt;();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"Zara"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"8"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Mahnaz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"31"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Ayan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"12"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"Daisy"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"14"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"Map Elements"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Map.Entry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String,String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.entrySet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.getKey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 + 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.getValue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2786" y="2258360"/>
            <a:ext cx="1221971" cy="2369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Daisy 14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Mahnaz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Zara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2572335"/>
            <a:ext cx="11020927" cy="23666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array of list and implements the Map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only unique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not have any null key 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synchronized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11020927" cy="4625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35570"/>
              </p:ext>
            </p:extLst>
          </p:nvPr>
        </p:nvGraphicFramePr>
        <p:xfrm>
          <a:off x="539262" y="2026023"/>
          <a:ext cx="11240362" cy="451369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240362"/>
              </a:tblGrid>
              <a:tr h="3722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Constructor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and Description</a:t>
                      </a:r>
                    </a:p>
                  </a:txBody>
                  <a:tcPr marL="28575" marR="28575" marT="28575" marB="28575" anchor="ctr"/>
                </a:tc>
              </a:tr>
              <a:tr h="1270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Hashtable</a:t>
                      </a:r>
                      <a:r>
                        <a:rPr lang="en-US" sz="2400" b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() </a:t>
                      </a:r>
                      <a:endParaRPr lang="en-US" sz="24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Constructs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a new, empty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hashtable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, with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a default initial capacity(11) and load factor (0.75)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 marL="28575" marR="28575" marT="28575" marB="28575" anchor="ctr"/>
                </a:tc>
              </a:tr>
              <a:tr h="6941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Hashtable</a:t>
                      </a:r>
                      <a:r>
                        <a:rPr lang="en-US" sz="2400" b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(Map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&lt;? extends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2" tooltip="type parameter in TreeMap"/>
                        </a:rPr>
                        <a:t>K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,?&gt;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 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float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loadfactor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) 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Constructs a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new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hashtable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with the same mappings as the given Map.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 marL="28575" marR="28575" marT="28575" marB="28575" anchor="ctr"/>
                </a:tc>
              </a:tr>
              <a:tr h="1016011">
                <a:tc>
                  <a:txBody>
                    <a:bodyPr/>
                    <a:lstStyle/>
                    <a:p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3"/>
                        </a:rPr>
                        <a:t>Hashtable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(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int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 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initialCapacity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) Constructs a new, empty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hashtable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with the specified initial capacity and default load factor (0.75).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 marL="28575" marR="28575" marT="28575" marB="28575" anchor="ctr"/>
                </a:tc>
              </a:tr>
              <a:tr h="1016011">
                <a:tc>
                  <a:txBody>
                    <a:bodyPr/>
                    <a:lstStyle/>
                    <a:p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  <a:hlinkClick r:id="rId4"/>
                        </a:rPr>
                        <a:t>Hashtable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(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int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 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initialCapacity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, float 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loadFactor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) Constructs a new, empty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hashtable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 with the specified initial capacity and the specified load factor.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3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39153"/>
            <a:ext cx="11020927" cy="4482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F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Example: </a:t>
            </a:r>
          </a:p>
        </p:txBody>
      </p:sp>
      <p:sp>
        <p:nvSpPr>
          <p:cNvPr id="2" name="Rectangle 1"/>
          <p:cNvSpPr/>
          <p:nvPr/>
        </p:nvSpPr>
        <p:spPr>
          <a:xfrm>
            <a:off x="928254" y="2280610"/>
            <a:ext cx="5530735" cy="369331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Integer,String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Hashtable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Integer,String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&gt;();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(100,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"Amit"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(102,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"Ravi"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(101,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"Vijay"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(103,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"Rahul"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Map.Entry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Integer,String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hm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.entrySet()){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.getKey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()+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.getValue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33557" y="2280610"/>
            <a:ext cx="1396538" cy="153888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/>
              <a:t>103 </a:t>
            </a:r>
            <a:r>
              <a:rPr lang="en-US" dirty="0"/>
              <a:t>Rahul</a:t>
            </a:r>
          </a:p>
          <a:p>
            <a:r>
              <a:rPr lang="en-US" dirty="0"/>
              <a:t>102 Ravi</a:t>
            </a:r>
          </a:p>
          <a:p>
            <a:r>
              <a:rPr lang="en-US" dirty="0"/>
              <a:t>101 Vijay</a:t>
            </a:r>
          </a:p>
          <a:p>
            <a:r>
              <a:rPr lang="en-US" dirty="0"/>
              <a:t>100 Amit</a:t>
            </a:r>
          </a:p>
        </p:txBody>
      </p:sp>
    </p:spTree>
    <p:extLst>
      <p:ext uri="{BB962C8B-B14F-4D97-AF65-F5344CB8AC3E}">
        <p14:creationId xmlns:p14="http://schemas.microsoft.com/office/powerpoint/2010/main" val="13552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7043658" cy="43122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www.tutorialspoint.com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stackoverflow.com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u="sng" dirty="0">
                <a:hlinkClick r:id="rId6"/>
              </a:rPr>
              <a:t>https://docs.oracle.com/javase/tutorial/collections/interfaces/map.html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7"/>
              </a:rPr>
              <a:t>https://docs.oracle.com/javase/7/docs/api/java/util/Collection.html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8"/>
              </a:rPr>
              <a:t>http://www.tutorialspoint.com/java/java_collections.htm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9"/>
              </a:rPr>
              <a:t>http://www.javatpoint.com/collections-in-java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10"/>
              </a:rPr>
              <a:t>http://www.beingjavaguys.com/2013/03/java-collection-framework.html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50052" y="1771047"/>
            <a:ext cx="4251989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Essential Classes &amp; 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book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Introduction to Programming with Java book</a:t>
            </a:r>
            <a:endParaRPr lang="en-US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324350" cy="462340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ជាកន្លែងផ្ទុក​ 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(container) 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នូវបណ្តុំនៃ</a:t>
            </a:r>
            <a:r>
              <a:rPr lang="en-US" sz="96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objects 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ឲ្យឋិតនៅក្នុងប្រភេទនៃ</a:t>
            </a:r>
            <a:endParaRPr lang="en-US" sz="96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ណាមួយជាក់លាក់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 (single unit)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km-KH" sz="9600" dirty="0" smtClean="0"/>
              <a:t>​ 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km-KH" sz="9600" dirty="0">
                <a:latin typeface="Khmer OS Battambang" pitchFamily="2" charset="0"/>
                <a:cs typeface="Khmer OS Battambang" pitchFamily="2" charset="0"/>
              </a:rPr>
              <a:t>ប្រាស់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វាសំរាប់៖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9600" dirty="0">
                <a:latin typeface="Khmer OS Battambang" pitchFamily="2" charset="0"/>
                <a:cs typeface="Khmer OS Battambang" pitchFamily="2" charset="0"/>
              </a:rPr>
              <a:t>ធ្វើការរក្សា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ទុកទិន្នន័យ(</a:t>
            </a:r>
            <a:r>
              <a:rPr lang="en-US" sz="9600" dirty="0">
                <a:latin typeface="Khmer OS Battambang" pitchFamily="2" charset="0"/>
                <a:cs typeface="Khmer OS Battambang" pitchFamily="2" charset="0"/>
              </a:rPr>
              <a:t>store data</a:t>
            </a:r>
            <a:r>
              <a:rPr lang="km-KH" sz="9600" dirty="0">
                <a:latin typeface="Khmer OS Battambang" pitchFamily="2" charset="0"/>
                <a:cs typeface="Khmer OS Battambang" pitchFamily="2" charset="0"/>
              </a:rPr>
              <a:t>) 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9600" dirty="0">
                <a:latin typeface="Khmer OS Battambang" pitchFamily="2" charset="0"/>
                <a:cs typeface="Khmer OS Battambang" pitchFamily="2" charset="0"/>
              </a:rPr>
              <a:t>ទាញ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យកទិន្នន័យ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(retrieve) </a:t>
            </a:r>
            <a:endParaRPr lang="km-KH" sz="96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9600" dirty="0">
                <a:latin typeface="Khmer OS Battambang" pitchFamily="2" charset="0"/>
                <a:cs typeface="Khmer OS Battambang" pitchFamily="2" charset="0"/>
              </a:rPr>
              <a:t>ធ្វើប្រមាណវិធីទៅ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លើទិន្នន័យ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(manipulate) </a:t>
            </a:r>
            <a:endParaRPr lang="km-KH" sz="96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9600" dirty="0">
                <a:latin typeface="Khmer OS Battambang" pitchFamily="2" charset="0"/>
                <a:cs typeface="Khmer OS Battambang" pitchFamily="2" charset="0"/>
              </a:rPr>
              <a:t>ស្វែងរក</a:t>
            </a:r>
            <a:r>
              <a:rPr lang="en-US" sz="9600" dirty="0">
                <a:latin typeface="Khmer OS Battambang" pitchFamily="2" charset="0"/>
                <a:cs typeface="Khmer OS Battambang" pitchFamily="2" charset="0"/>
              </a:rPr>
              <a:t>(search) </a:t>
            </a:r>
            <a:endParaRPr lang="km-KH" sz="96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9600" dirty="0">
                <a:latin typeface="Khmer OS Battambang" pitchFamily="2" charset="0"/>
                <a:cs typeface="Khmer OS Battambang" pitchFamily="2" charset="0"/>
              </a:rPr>
              <a:t>លុប</a:t>
            </a:r>
            <a:r>
              <a:rPr lang="en-US" sz="9600" dirty="0">
                <a:latin typeface="Khmer OS Battambang" pitchFamily="2" charset="0"/>
                <a:cs typeface="Khmer OS Battambang" pitchFamily="2" charset="0"/>
              </a:rPr>
              <a:t>(delete) </a:t>
            </a:r>
            <a:endParaRPr lang="km-KH" sz="96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9600" dirty="0">
                <a:latin typeface="Khmer OS Battambang" pitchFamily="2" charset="0"/>
                <a:cs typeface="Khmer OS Battambang" pitchFamily="2" charset="0"/>
              </a:rPr>
              <a:t>តំ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រៀបទិន្នន័យ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(sort) </a:t>
            </a:r>
            <a:r>
              <a:rPr lang="km-KH" sz="9600" dirty="0">
                <a:latin typeface="Khmer OS Battambang" pitchFamily="2" charset="0"/>
                <a:cs typeface="Khmer OS Battambang" pitchFamily="2" charset="0"/>
              </a:rPr>
              <a:t>ជាដើម។ </a:t>
            </a:r>
            <a:endParaRPr lang="en-US" sz="96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សំនួរ ចម្លើយ!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48" y="1492692"/>
            <a:ext cx="5824929" cy="4901758"/>
          </a:xfrm>
          <a:prstGeom prst="rect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  <a:reflection stA="60000" endPos="65000" dist="50800" dir="5400000" sy="-100000" algn="bl" rotWithShape="0"/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33664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ប្រយោជន៍នៃការប្រើប្រាស់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Collection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4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Reduces programming effort</a:t>
            </a:r>
          </a:p>
          <a:p>
            <a:pPr lvl="4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Increase program speed and quality</a:t>
            </a:r>
          </a:p>
          <a:p>
            <a:pPr lvl="4">
              <a:buFont typeface="Wingdings 3" panose="05040102010807070707" pitchFamily="18" charset="2"/>
              <a:buChar char="a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Reduces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effort to learn and to use new APIs</a:t>
            </a:r>
          </a:p>
          <a:p>
            <a:pPr lvl="4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Reduces effort to design new APIs</a:t>
            </a:r>
          </a:p>
          <a:p>
            <a:pPr lvl="4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Fosters software reuse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Collection Framework hierarchy. Set and List are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subinterfaces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of Collection,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50975"/>
              </p:ext>
            </p:extLst>
          </p:nvPr>
        </p:nvGraphicFramePr>
        <p:xfrm>
          <a:off x="606393" y="2220687"/>
          <a:ext cx="11484007" cy="450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icture" r:id="rId3" imgW="5029200" imgH="2057400" progId="Word.Picture.8">
                  <p:embed/>
                </p:oleObj>
              </mc:Choice>
              <mc:Fallback>
                <p:oleObj name="Picture" r:id="rId3" imgW="50292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93" y="2220687"/>
                        <a:ext cx="11484007" cy="4502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8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តំណាងឲ្យបណ្តុំនៃ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ដែលរាល់​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នីមួយៗវាត្រូវមានទំនាក់ទំនងជាមួយ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 value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key value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ដើម្បីដាក់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object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ចូលទៅក្នុង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map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ហើយត្រូវប្រើ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key value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ដើម្បីទាញយក​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ចេញពីក្នុង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វិញ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3" y="3672113"/>
            <a:ext cx="10754777" cy="3065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0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581235"/>
              </p:ext>
            </p:extLst>
          </p:nvPr>
        </p:nvGraphicFramePr>
        <p:xfrm>
          <a:off x="754743" y="1456394"/>
          <a:ext cx="10871199" cy="518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Picture" r:id="rId3" imgW="4762500" imgH="3718560" progId="Word.Picture.8">
                  <p:embed/>
                </p:oleObj>
              </mc:Choice>
              <mc:Fallback>
                <p:oleObj name="Picture" r:id="rId3" imgW="4762500" imgH="37185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43" y="1456394"/>
                        <a:ext cx="10871199" cy="5188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23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order collection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ដែលអាចផ្ទុកនូវទិន្នន័យដូចគ្នាបាន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(duplicate elements)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collection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អាចផ្ទុក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នូវទិន្នន័យដូច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គ្នាបាន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(duplicate elements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អាចឲ្យ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user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កំណត់កន្លែងជាក់លាក់សំរាប់ទុកទិន្នន័យ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(store data)</a:t>
            </a:r>
          </a:p>
          <a:p>
            <a:pPr lvl="1">
              <a:buFont typeface="Wingdings 3" panose="05040102010807070707" pitchFamily="18" charset="2"/>
              <a:buChar char="a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អាចឲ្យ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user access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ធាតុតាមរយៈ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index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របស់វា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ស្វែងរកទិន្នន័យជាក់លាក់តាមរយៈ 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index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របស់វា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 3" panose="05040102010807070707" pitchFamily="18" charset="2"/>
              <a:buChar char="a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35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1205</Words>
  <Application>Microsoft Office PowerPoint</Application>
  <PresentationFormat>Widescreen</PresentationFormat>
  <Paragraphs>386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Times New Roman</vt:lpstr>
      <vt:lpstr>Wingdings</vt:lpstr>
      <vt:lpstr>Wingdings 3</vt:lpstr>
      <vt:lpstr>TS102922647</vt:lpstr>
      <vt:lpstr>Picture</vt:lpstr>
      <vt:lpstr>PowerPoint Presentation</vt:lpstr>
      <vt:lpstr>ថ្នាក់ បាត់ដំបង</vt:lpstr>
      <vt:lpstr>មាតិកា</vt:lpstr>
      <vt:lpstr> I.  Collection </vt:lpstr>
      <vt:lpstr> I.  Collection </vt:lpstr>
      <vt:lpstr> I.  Collection </vt:lpstr>
      <vt:lpstr> I.  Collection </vt:lpstr>
      <vt:lpstr> I.  Collection </vt:lpstr>
      <vt:lpstr> II.  List </vt:lpstr>
      <vt:lpstr> II.  List </vt:lpstr>
      <vt:lpstr> II.  List </vt:lpstr>
      <vt:lpstr> II.  List </vt:lpstr>
      <vt:lpstr> II.  List </vt:lpstr>
      <vt:lpstr>PowerPoint Presentation</vt:lpstr>
      <vt:lpstr> II.  List </vt:lpstr>
      <vt:lpstr> II.  List </vt:lpstr>
      <vt:lpstr>PowerPoint Presentation</vt:lpstr>
      <vt:lpstr> II.  List </vt:lpstr>
      <vt:lpstr> II. List   </vt:lpstr>
      <vt:lpstr> II. 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10. ប្រភពឯកសារ </vt:lpstr>
      <vt:lpstr> សំនួរ ចម្លើយ!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2016-05-03T01:01:53Z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