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503" r:id="rId3"/>
    <p:sldId id="505" r:id="rId4"/>
    <p:sldId id="426" r:id="rId5"/>
    <p:sldId id="554" r:id="rId6"/>
    <p:sldId id="588" r:id="rId7"/>
    <p:sldId id="561" r:id="rId8"/>
    <p:sldId id="589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80" r:id="rId21"/>
    <p:sldId id="579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60" r:id="rId30"/>
    <p:sldId id="562" r:id="rId31"/>
    <p:sldId id="563" r:id="rId32"/>
    <p:sldId id="564" r:id="rId33"/>
    <p:sldId id="565" r:id="rId34"/>
    <p:sldId id="566" r:id="rId35"/>
    <p:sldId id="567" r:id="rId36"/>
    <p:sldId id="559" r:id="rId37"/>
    <p:sldId id="42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91023F-D31D-4AEF-B61F-36DC045A8D5C}">
          <p14:sldIdLst>
            <p14:sldId id="503"/>
            <p14:sldId id="505"/>
            <p14:sldId id="426"/>
            <p14:sldId id="554"/>
            <p14:sldId id="588"/>
            <p14:sldId id="561"/>
            <p14:sldId id="589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87"/>
            <p14:sldId id="560"/>
            <p14:sldId id="562"/>
            <p14:sldId id="563"/>
            <p14:sldId id="564"/>
            <p14:sldId id="565"/>
            <p14:sldId id="566"/>
            <p14:sldId id="567"/>
            <p14:sldId id="559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0494" autoAdjust="0"/>
  </p:normalViewPr>
  <p:slideViewPr>
    <p:cSldViewPr snapToGrid="0">
      <p:cViewPr varScale="1">
        <p:scale>
          <a:sx n="67" d="100"/>
          <a:sy n="67" d="100"/>
        </p:scale>
        <p:origin x="90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02-May-16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02-May-16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0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02-May-16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02-May-16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02-May-16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02-May-16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02-May-16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02-May-16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02-May-16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02-May-16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02-May-16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12/vector-in-java/" TargetMode="External"/><Relationship Id="rId2" Type="http://schemas.openxmlformats.org/officeDocument/2006/relationships/hyperlink" Target="http://www.tutorialspoint.com/java/java_vector_class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utorialspoint.com/java/util/vector_addelement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725" y="808496"/>
            <a:ext cx="8478392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endParaRPr lang="ca-ES" sz="24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 fontAlgn="t">
              <a:buNone/>
            </a:pPr>
            <a:r>
              <a:rPr lang="ca-E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Methods</a:t>
            </a:r>
            <a:r>
              <a:rPr lang="ca-E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មួយចំនួនរបស់​ </a:t>
            </a:r>
            <a:r>
              <a:rPr lang="en-US" sz="24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៖</a:t>
            </a:r>
          </a:p>
          <a:p>
            <a:pPr marL="0" indent="0" fontAlgn="t">
              <a:buNone/>
            </a:pPr>
            <a:r>
              <a:rPr lang="km-KH" sz="1400" dirty="0"/>
              <a:t>					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7045"/>
              </p:ext>
            </p:extLst>
          </p:nvPr>
        </p:nvGraphicFramePr>
        <p:xfrm>
          <a:off x="609600" y="3102610"/>
          <a:ext cx="10769600" cy="3291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84800"/>
                <a:gridCol w="5384800"/>
              </a:tblGrid>
              <a:tr h="2073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 Name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/>
                </a:tc>
              </a:tr>
              <a:tr h="4474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void </a:t>
                      </a:r>
                      <a:r>
                        <a:rPr lang="en-US" sz="1600" dirty="0" err="1" smtClean="0"/>
                        <a:t>addElement</a:t>
                      </a:r>
                      <a:r>
                        <a:rPr lang="en-US" sz="1600" dirty="0" smtClean="0"/>
                        <a:t>(Object </a:t>
                      </a:r>
                      <a:r>
                        <a:rPr lang="en-US" sz="1600" dirty="0" err="1" smtClean="0"/>
                        <a:t>obj</a:t>
                      </a:r>
                      <a:r>
                        <a:rPr lang="en-US" sz="1600" dirty="0" smtClean="0"/>
                        <a:t>)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បន្ថែមនូវ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សមាសធាតុ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នៅខាងក្រោយ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vector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កើនធាតុមួយ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</a:t>
                      </a:r>
                      <a:r>
                        <a:rPr lang="en-US" sz="1600" dirty="0" err="1" smtClean="0"/>
                        <a:t>elementAt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index)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សមាសធាតុ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2636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get(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index)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	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index element​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Vector</a:t>
                      </a:r>
                    </a:p>
                    <a:p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29909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capacity() 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current capacity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vector</a:t>
                      </a:r>
                    </a:p>
                    <a:p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4095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clone()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Returns clone vector</a:t>
                      </a:r>
                    </a:p>
                    <a:p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725" y="808496"/>
            <a:ext cx="8597384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r>
              <a:rPr lang="km-KH" sz="1400" dirty="0"/>
              <a:t>	</a:t>
            </a:r>
            <a:endParaRPr lang="en-US" sz="1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fontAlgn="t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r>
              <a:rPr lang="km-KH" sz="1400" dirty="0"/>
              <a:t>			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06" y="2596691"/>
            <a:ext cx="8324660" cy="39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725" y="808496"/>
            <a:ext cx="8478392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Vector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fontAlgn="t"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លទ្ធផល៖</a:t>
            </a:r>
            <a:r>
              <a:rPr lang="km-KH" sz="1400" dirty="0"/>
              <a:t>		</a:t>
            </a:r>
            <a:endParaRPr lang="en-US" sz="1400" dirty="0" smtClean="0"/>
          </a:p>
          <a:p>
            <a:pPr marL="0" indent="0" fontAlgn="t">
              <a:buNone/>
            </a:pPr>
            <a:r>
              <a:rPr lang="km-KH" sz="1400" dirty="0"/>
              <a:t>	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38" y="2807862"/>
            <a:ext cx="9955805" cy="31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 lnSpcReduction="10000"/>
          </a:bodyPr>
          <a:lstStyle/>
          <a:p>
            <a:pPr marL="493633" lvl="1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Array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list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មួយដែល </a:t>
            </a:r>
            <a:r>
              <a:rPr lang="en-US" sz="2200" dirty="0" smtClean="0"/>
              <a:t>extends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 err="1" smtClean="0"/>
              <a:t>AbstractList</a:t>
            </a:r>
            <a:r>
              <a:rPr lang="km-KH" sz="2200" dirty="0" smtClean="0"/>
              <a:t> និង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implements List interface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 </a:t>
            </a: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list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គឺបង្កើត​ឡើងជាមួយ និង​ ការកំណត់ទំហំ។ ហើយទំហំរបស់វាអាច ពង្រើក បង្រួមបាននៅពេលដែលយើងបញ្ចូលតម្លៃលើស ឬ លុប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ចោលវិញ។</a:t>
            </a: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លក្ខណៈរបស់វាមាន៖ </a:t>
            </a:r>
          </a:p>
          <a:p>
            <a:pPr marL="1828800" lvl="7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support dynamic array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ដែលមិនកំណត់ចំនួនធាតុ</a:t>
            </a:r>
            <a:endParaRPr lang="km-KH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1828800" lvl="7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អាចផ្ទុកធាតុដែលមានតម្លៃដូចគ្នា</a:t>
            </a:r>
            <a:endParaRPr lang="km-KH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1828800" lvl="7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រក្សាលំដាប់លំដោយនៃការបន្ថែមធាតុ</a:t>
            </a:r>
          </a:p>
          <a:p>
            <a:pPr marL="1828800" lvl="7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អនុញ្ញាតឲ្យ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ជាលក្ខណៈ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random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index</a:t>
            </a:r>
            <a:endParaRPr lang="ca-E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6255" y="442402"/>
            <a:ext cx="11491506" cy="98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42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7" y="367560"/>
            <a:ext cx="8245595" cy="1055877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Array List (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របស់​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2863121"/>
            <a:ext cx="10402360" cy="28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" y="352056"/>
            <a:ext cx="11228973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18938"/>
            <a:ext cx="11017720" cy="50648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Array List (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Methods </a:t>
            </a: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មួយចំនួនរបស់​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ArrayList </a:t>
            </a:r>
            <a:r>
              <a:rPr lang="ca-ES" sz="20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" y="2771775"/>
            <a:ext cx="9235184" cy="3467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8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54833"/>
            <a:ext cx="10994127" cy="112354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List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Array List (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ឧទាហ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រ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ណ៍ៈ</a:t>
            </a:r>
          </a:p>
          <a:p>
            <a:pPr marL="0" indent="0"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ca-ES" sz="20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50" y="2788170"/>
            <a:ext cx="6562658" cy="3295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8" y="2674468"/>
            <a:ext cx="2991393" cy="21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174" y="446006"/>
            <a:ext cx="11282546" cy="86943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04793" y="1698817"/>
            <a:ext cx="11020927" cy="496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 </a:t>
            </a:r>
            <a:r>
              <a:rPr lang="en-US" sz="24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endParaRPr lang="en-US" sz="24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និយម</a:t>
            </a:r>
            <a:r>
              <a:rPr lang="km-KH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ន័យ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extends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AbstractSequentialList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and implements the List interface.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យើងអាចនឹងប្រើប្រាស់វានៅពេលដែលយើងត្រូវការលុប​ ឫធ្វើការកែប្រែធាតុដំបូង ឫធាតុចុងក្រោយនៃ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List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ដោយប្រើពេលខ្លី។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Build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Emply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(Collection c): ():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Build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Emply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initialized element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5904"/>
            <a:ext cx="8263384" cy="10472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45021"/>
            <a:ext cx="11319718" cy="4981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LinkedList(</a:t>
            </a:r>
            <a:r>
              <a:rPr lang="km-KH" sz="2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2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 </a:t>
            </a:r>
            <a:endParaRPr lang="en-US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ក្រៅពី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inherited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parent classes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,​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defines methods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ដូចខាងក្រោម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66252" y="1971079"/>
            <a:ext cx="569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m-KH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6258"/>
              </p:ext>
            </p:extLst>
          </p:nvPr>
        </p:nvGraphicFramePr>
        <p:xfrm>
          <a:off x="817797" y="3043468"/>
          <a:ext cx="11141188" cy="36253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70594"/>
                <a:gridCol w="5570594"/>
              </a:tblGrid>
              <a:tr h="362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Descrition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add(int index, Object element)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ចូលទីតាំងណាមួយ</a:t>
                      </a: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add(Object c)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ដាក់ធាតុ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ចូលទីតាំងចុងក្រោយរបស់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នោះ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</a:t>
                      </a:r>
                      <a:r>
                        <a:rPr lang="en-US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addAll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 c)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ដាក់ធាតុ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ទាំងអស់ ចូលទីតាំចុងក្រោយរបស់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នោះ</a:t>
                      </a: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</a:t>
                      </a:r>
                      <a:r>
                        <a:rPr lang="en-US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addAll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(int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index,Object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ដាក់ធាតុទាំងអស់ចូលទីតាំងចុងក្រោយរបស់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List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ដោយចាប់ផ្តើមពី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ណា១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o)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ដាក់ធាតុចូលទីតាំងតំបូង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addLast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(Object o)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ដាក់ធាតុចូលទីតាំងចុងក្រោយ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clear()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Clear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from list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 contain(Object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c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 true if list has a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element.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625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get(in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 index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2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284721"/>
            <a:ext cx="8263384" cy="1047271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45021"/>
            <a:ext cx="11319718" cy="4981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 LinkedList(</a:t>
            </a:r>
            <a:r>
              <a:rPr lang="km-KH" sz="2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</a:t>
            </a:r>
            <a:r>
              <a:rPr lang="en-US" sz="2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) </a:t>
            </a:r>
            <a:endParaRPr lang="en-US" sz="2400" b="1" dirty="0" smtClean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ក្រៅពី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inherited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parent classes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,​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defines methods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ដូចខាងក្រោម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66252" y="1971079"/>
            <a:ext cx="569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m-KH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06050"/>
              </p:ext>
            </p:extLst>
          </p:nvPr>
        </p:nvGraphicFramePr>
        <p:xfrm>
          <a:off x="606393" y="2843698"/>
          <a:ext cx="11374202" cy="38250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87101"/>
                <a:gridCol w="5687101"/>
              </a:tblGrid>
              <a:tr h="3524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Method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Descrition</a:t>
                      </a:r>
                      <a:endParaRPr lang="en-US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Object </a:t>
                      </a:r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getFirst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()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យកធាតុ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ដែលនៅទីតាំងតំបូង</a:t>
                      </a: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getLast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យកធាតុ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ដែលនៅទីតំាងចុងក្រោយ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indexOf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(Object element)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យក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ដែលនៅក្នុងធាតុណា១</a:t>
                      </a: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element)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យក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Index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ដែលនៅក្នុងធាតុណា១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ដែលនៅចុងក្រោយ</a:t>
                      </a:r>
                    </a:p>
                  </a:txBody>
                  <a:tcPr/>
                </a:tc>
              </a:tr>
              <a:tr h="488873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</a:t>
                      </a:r>
                      <a:r>
                        <a:rPr lang="en-US" sz="135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index)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list-iterator of the elements in this list (in proper sequence), starting at the specified position in the list.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Object remove(int index)</a:t>
                      </a:r>
                      <a:endParaRPr lang="en-US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Remove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from list with specific index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remove(Int index)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Return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true if element has been removed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488873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</a:rPr>
                        <a:t>Object </a:t>
                      </a:r>
                      <a:r>
                        <a:rPr lang="en-US" b="0" dirty="0">
                          <a:effectLst/>
                        </a:rPr>
                        <a:t>set(int index, Object element)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element at the specified position in this list with the specified element.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5240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get(in</a:t>
                      </a:r>
                      <a:r>
                        <a:rPr lang="en-US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t index</a:t>
                      </a:r>
                      <a:r>
                        <a:rPr lang="en-US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size()</a:t>
                      </a:r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elements in this list.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095432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ហ្វិកគ្រី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វ៉យ រតនា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2412"/>
          <a:stretch/>
        </p:blipFill>
        <p:spPr>
          <a:xfrm>
            <a:off x="340601" y="2533338"/>
            <a:ext cx="5617944" cy="413543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3" r="5022"/>
          <a:stretch/>
        </p:blipFill>
        <p:spPr>
          <a:xfrm>
            <a:off x="6290441" y="2052586"/>
            <a:ext cx="5754414" cy="2950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41" y="5372096"/>
            <a:ext cx="5855593" cy="1177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90441" y="500276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670" y="1543987"/>
            <a:ext cx="513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1.3. </a:t>
            </a:r>
            <a:r>
              <a:rPr lang="en-US" sz="24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</a:t>
            </a:r>
            <a:r>
              <a:rPr lang="en-US" sz="24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ed</a:t>
            </a:r>
            <a:r>
              <a:rPr lang="en-US" sz="24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List</a:t>
            </a:r>
            <a:endParaRPr lang="en-US" sz="24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Example</a:t>
            </a:r>
            <a:r>
              <a:rPr lang="en-US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7670" y="341103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មួយ​ដែល​ វា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items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 មិន​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 elements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​។​ 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ទាំងឡាយ​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Interface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គឺមានត្រឹមតែ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របស់វាផ្តល់ ​​ ​​​         	ឲ្យប៉ុណ្ណោះ​​ 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element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បានតែមួយទេ។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06393" y="469421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06393" y="443762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4465" y="3172886"/>
            <a:ext cx="1803400" cy="8423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Set&lt;E&gt;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4601" y="4314524"/>
            <a:ext cx="1803400" cy="8423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5300" y="1422242"/>
            <a:ext cx="2159000" cy="10745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4601" y="5826463"/>
            <a:ext cx="1803400" cy="8423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574" y="2619375"/>
            <a:ext cx="16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</a:t>
            </a:r>
          </a:p>
        </p:txBody>
      </p: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5376165" y="2496752"/>
            <a:ext cx="8635" cy="67613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66598" y="4355756"/>
            <a:ext cx="2008899" cy="9940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3993" y="377518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277866" y="3730199"/>
            <a:ext cx="1126234" cy="58432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41852" y="5156831"/>
            <a:ext cx="8383" cy="667905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48525" y="3777183"/>
            <a:ext cx="1025939" cy="578573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5086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ភាពដូចគ្នា រវាង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and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resize automatically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 and remove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606393" y="469420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2406" y="1372740"/>
            <a:ext cx="1102092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 រវាង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502406" y="505311"/>
            <a:ext cx="8245595" cy="1025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47662" y="1902036"/>
          <a:ext cx="11404600" cy="4119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300">
                  <a:extLst>
                    <a:ext uri="{9D8B030D-6E8A-4147-A177-3AD203B41FA5}">
                      <a16:colId xmlns:a16="http://schemas.microsoft.com/office/drawing/2014/main" xmlns="" val="1980279033"/>
                    </a:ext>
                  </a:extLst>
                </a:gridCol>
                <a:gridCol w="5702300">
                  <a:extLst>
                    <a:ext uri="{9D8B030D-6E8A-4147-A177-3AD203B41FA5}">
                      <a16:colId xmlns:a16="http://schemas.microsoft.com/office/drawing/2014/main" xmlns="" val="3161383525"/>
                    </a:ext>
                  </a:extLst>
                </a:gridCol>
              </a:tblGrid>
              <a:tr h="4982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5812500"/>
                  </a:ext>
                </a:extLst>
              </a:tr>
              <a:tr h="362161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duplicate item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add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ចូលទៅក្នុង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ណាមួយជាក់លាក់បានទេ</a:t>
                      </a:r>
                      <a:endParaRPr lang="en-US" sz="2200" baseline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មិនអាច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replace 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លើ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ណាមួយជាក់លាក់បានទេ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Retrieve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all items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តែ មិនអាច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retrieve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តាម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position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នីមួយៗ​ បានទេ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Duplicate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item</a:t>
                      </a:r>
                      <a:endParaRPr lang="km-KH" sz="2200" baseline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add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ចូលទៅក្នុង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ណាមួយជាក់លាក់</a:t>
                      </a:r>
                    </a:p>
                    <a:p>
                      <a:pPr marL="342900" marR="0" indent="-3429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replace object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លើ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element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ណាមួយជាក់លាក់</a:t>
                      </a:r>
                    </a:p>
                    <a:p>
                      <a:pPr marL="342900" marR="0" indent="-3429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អាច​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retrieve items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របស់​វាបាន តាម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position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នៃ​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element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នីមួយៗ​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205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1" y="1431274"/>
            <a:ext cx="5308600" cy="489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collection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មានគឺ៖</a:t>
            </a:r>
          </a:p>
          <a:p>
            <a:pPr marL="571500" indent="-2047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លឿន តែវា គឺ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item of element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88522" y="372534"/>
            <a:ext cx="8366674" cy="1058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889" t="13021" r="41898" b="36805"/>
          <a:stretch/>
        </p:blipFill>
        <p:spPr>
          <a:xfrm>
            <a:off x="6039281" y="1738791"/>
            <a:ext cx="6152719" cy="47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451507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km-KH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ដែល។ ការ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 យឺតជាង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 វា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347662" y="535641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807" t="28993" r="57222" b="30902"/>
          <a:stretch/>
        </p:blipFill>
        <p:spPr>
          <a:xfrm>
            <a:off x="5876925" y="1771048"/>
            <a:ext cx="6188076" cy="35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550" y="1590008"/>
            <a:ext cx="11220450" cy="5224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មួយចំនួនប្រើប្រាស់ញឹកញាប់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add(E e)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2600" dirty="0">
                <a:latin typeface="Times New Roman" panose="02020603050405020304" pitchFamily="18" charset="0"/>
                <a:cs typeface="Khmer OS Battambang" panose="02000500000000020004" pitchFamily="2" charset="0"/>
              </a:rPr>
              <a:t>។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item into the set if it is not already present</a:t>
            </a:r>
          </a:p>
          <a:p>
            <a:pPr>
              <a:lnSpc>
                <a:spcPct val="150000"/>
              </a:lnSpc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km-KH" sz="2600" dirty="0">
                <a:latin typeface="Times New Roman" panose="02020603050405020304" pitchFamily="18" charset="0"/>
                <a:cs typeface="Khmer OS Battambang" panose="02000500000000020004" pitchFamily="2" charset="0"/>
              </a:rPr>
              <a:t>។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all new items into the set if they are not already present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void</a:t>
            </a:r>
            <a:r>
              <a:rPr lang="km-KH" sz="2600" dirty="0">
                <a:latin typeface="Times New Roman" panose="02020603050405020304" pitchFamily="18" charset="0"/>
                <a:cs typeface="Khmer OS Battambang" panose="02000500000000020004" pitchFamily="2" charset="0"/>
              </a:rPr>
              <a:t>​ ។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all items from the Set</a:t>
            </a:r>
          </a:p>
          <a:p>
            <a:pPr>
              <a:lnSpc>
                <a:spcPct val="150000"/>
              </a:lnSpc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 if this Set contain on item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remove(Object o)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specified element from this set if it is present 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number of element in this Set</a:t>
            </a: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502406" y="452986"/>
            <a:ext cx="8245595" cy="92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en-US" dirty="0"/>
              <a:t/>
            </a:r>
            <a:br>
              <a:rPr lang="en-US" dirty="0"/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3.Map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Introduction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 : The map 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map key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ដែលបានផ្ទុក។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***Common used method in map interface: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38988"/>
              </p:ext>
            </p:extLst>
          </p:nvPr>
        </p:nvGraphicFramePr>
        <p:xfrm>
          <a:off x="914399" y="3257161"/>
          <a:ext cx="10427390" cy="31222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13695"/>
                <a:gridCol w="5213695"/>
              </a:tblGrid>
              <a:tr h="346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</a:t>
                      </a:r>
                      <a:r>
                        <a:rPr lang="en-US" b="1" baseline="0" dirty="0" smtClean="0"/>
                        <a:t> void put(Object </a:t>
                      </a:r>
                      <a:r>
                        <a:rPr lang="en-US" b="1" baseline="0" dirty="0" err="1" smtClean="0"/>
                        <a:t>obj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 to insert an</a:t>
                      </a:r>
                      <a:r>
                        <a:rPr lang="en-US" baseline="0" dirty="0" smtClean="0"/>
                        <a:t> entry  in this map.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void </a:t>
                      </a:r>
                      <a:r>
                        <a:rPr lang="en-US" b="1" dirty="0" err="1" smtClean="0"/>
                        <a:t>putAlll</a:t>
                      </a:r>
                      <a:r>
                        <a:rPr lang="en-US" b="1" dirty="0" smtClean="0"/>
                        <a:t>(Map map)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 to insert the </a:t>
                      </a:r>
                      <a:r>
                        <a:rPr lang="en-US" dirty="0" err="1" smtClean="0"/>
                        <a:t>specificed</a:t>
                      </a:r>
                      <a:r>
                        <a:rPr lang="en-US" dirty="0" smtClean="0"/>
                        <a:t> map in this map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</a:t>
                      </a:r>
                      <a:r>
                        <a:rPr lang="en-US" b="1" baseline="0" dirty="0" smtClean="0"/>
                        <a:t> Object remove(Object key)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</a:t>
                      </a:r>
                      <a:r>
                        <a:rPr lang="en-US" baseline="0" dirty="0" smtClean="0"/>
                        <a:t> to remove an entry for the specified key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Object</a:t>
                      </a:r>
                      <a:r>
                        <a:rPr lang="en-US" b="1" baseline="0" dirty="0" smtClean="0"/>
                        <a:t> get(Object key)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 to return the value</a:t>
                      </a:r>
                      <a:r>
                        <a:rPr lang="en-US" baseline="0" dirty="0" smtClean="0"/>
                        <a:t> for  the specified key.</a:t>
                      </a:r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boolean </a:t>
                      </a:r>
                      <a:r>
                        <a:rPr lang="en-US" b="1" dirty="0" err="1" smtClean="0"/>
                        <a:t>containKey</a:t>
                      </a:r>
                      <a:r>
                        <a:rPr lang="en-US" b="1" dirty="0" smtClean="0"/>
                        <a:t>(Object key)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</a:t>
                      </a:r>
                      <a:r>
                        <a:rPr lang="en-US" baseline="0" dirty="0" smtClean="0"/>
                        <a:t> to search the specified key from this map.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boolean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containValue</a:t>
                      </a:r>
                      <a:r>
                        <a:rPr lang="en-US" b="1" baseline="0" dirty="0" smtClean="0"/>
                        <a:t>(Object valued)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</a:t>
                      </a:r>
                      <a:r>
                        <a:rPr lang="en-US" baseline="0" dirty="0" smtClean="0"/>
                        <a:t> to search the </a:t>
                      </a:r>
                      <a:r>
                        <a:rPr lang="en-US" baseline="0" dirty="0" err="1" smtClean="0"/>
                        <a:t>specifled</a:t>
                      </a:r>
                      <a:r>
                        <a:rPr lang="en-US" baseline="0" dirty="0" smtClean="0"/>
                        <a:t> value from this map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Set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keySet</a:t>
                      </a:r>
                      <a:r>
                        <a:rPr lang="en-US" b="1" baseline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</a:t>
                      </a:r>
                      <a:r>
                        <a:rPr lang="en-US" baseline="0" dirty="0" smtClean="0"/>
                        <a:t> to set view containing all the key</a:t>
                      </a:r>
                      <a:endParaRPr lang="en-US" dirty="0"/>
                    </a:p>
                  </a:txBody>
                  <a:tcPr/>
                </a:tc>
              </a:tr>
              <a:tr h="3469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Set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entrySet</a:t>
                      </a:r>
                      <a:r>
                        <a:rPr lang="en-US" b="1" baseline="0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used to set</a:t>
                      </a:r>
                      <a:r>
                        <a:rPr lang="en-US" baseline="0" dirty="0" smtClean="0"/>
                        <a:t> view containing all the key valued.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96567"/>
            <a:ext cx="10994127" cy="79895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18938"/>
            <a:ext cx="11020927" cy="446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TreeMap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 is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ផ្ទុកតម្លៃផ្អែកលើ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Key. TreeMap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គឺផ្ទុក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តម្លៃ​​ មិនស្ទួនឡើយ។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TreeMap: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 អាចមានតម្លៃសម្រាប់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 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ត្រឹមតែ១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ការផ្ទុក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Sort Ascending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5" y="1771049"/>
            <a:ext cx="4255558" cy="27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4683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Collection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1.1 Vector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1.2 ArrayList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1.3 LinkedList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2. </a:t>
            </a:r>
            <a:r>
              <a:rPr lang="ca-E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marL="0" indent="0">
              <a:buNone/>
            </a:pPr>
            <a:r>
              <a:rPr lang="ca-E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2.1 </a:t>
            </a:r>
            <a:r>
              <a:rPr lang="ca-E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</a:p>
          <a:p>
            <a:pPr marL="0" indent="0">
              <a:buNone/>
            </a:pPr>
            <a:r>
              <a:rPr lang="ca-E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2.2 </a:t>
            </a:r>
            <a:r>
              <a:rPr lang="ca-E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60402"/>
            <a:ext cx="10994127" cy="84392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9898"/>
            <a:ext cx="11020927" cy="4623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 TreeMap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សំខាន់មួយចំនួន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4559"/>
              </p:ext>
            </p:extLst>
          </p:nvPr>
        </p:nvGraphicFramePr>
        <p:xfrm>
          <a:off x="1462372" y="2540747"/>
          <a:ext cx="10379856" cy="35425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89928"/>
                <a:gridCol w="5189928"/>
              </a:tblGrid>
              <a:tr h="363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declaration</a:t>
                      </a:r>
                      <a:endParaRPr lang="en-US" dirty="0"/>
                    </a:p>
                  </a:txBody>
                  <a:tcPr/>
                </a:tc>
              </a:tr>
              <a:tr h="434715">
                <a:tc>
                  <a:txBody>
                    <a:bodyPr/>
                    <a:lstStyle/>
                    <a:p>
                      <a:r>
                        <a:rPr lang="en-US" sz="1350" b="1" kern="1200" dirty="0" smtClean="0">
                          <a:effectLst/>
                        </a:rPr>
                        <a:t>Object </a:t>
                      </a:r>
                      <a:r>
                        <a:rPr lang="en-US" sz="1350" b="1" kern="1200" dirty="0" err="1" smtClean="0">
                          <a:effectLst/>
                        </a:rPr>
                        <a:t>lastKey</a:t>
                      </a:r>
                      <a:r>
                        <a:rPr lang="en-US" sz="1350" b="1" kern="1200" dirty="0" smtClean="0">
                          <a:effectLst/>
                        </a:rPr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object that in last key</a:t>
                      </a:r>
                      <a:endParaRPr lang="en-US" dirty="0"/>
                    </a:p>
                  </a:txBody>
                  <a:tcPr/>
                </a:tc>
              </a:tr>
              <a:tr h="3747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 </a:t>
                      </a:r>
                      <a:r>
                        <a:rPr lang="en-US" b="1" dirty="0" err="1" smtClean="0"/>
                        <a:t>firstKey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Object that in first key</a:t>
                      </a:r>
                      <a:endParaRPr lang="en-US" dirty="0"/>
                    </a:p>
                  </a:txBody>
                  <a:tcPr/>
                </a:tc>
              </a:tr>
              <a:tr h="2248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 smtClean="0">
                          <a:effectLst/>
                        </a:rPr>
                        <a:t>SortedMap</a:t>
                      </a:r>
                      <a:r>
                        <a:rPr lang="en-US" b="1" dirty="0" smtClean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headMap</a:t>
                      </a:r>
                      <a:r>
                        <a:rPr lang="en-US" b="1" dirty="0">
                          <a:effectLst/>
                        </a:rPr>
                        <a:t>(Object </a:t>
                      </a:r>
                      <a:r>
                        <a:rPr lang="en-US" b="1" dirty="0" err="1">
                          <a:effectLst/>
                        </a:rPr>
                        <a:t>toKey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effectLst/>
                        </a:rPr>
                        <a:t>Returns a view of the portion of this map whose keys are strictly less than </a:t>
                      </a:r>
                      <a:r>
                        <a:rPr lang="en-US" sz="1350" kern="1200" dirty="0" err="1" smtClean="0">
                          <a:effectLst/>
                        </a:rPr>
                        <a:t>toKey</a:t>
                      </a:r>
                      <a:r>
                        <a:rPr lang="en-US" sz="1350" kern="1200" dirty="0" smtClean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201617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effectLst/>
                        </a:rPr>
                        <a:t>Set </a:t>
                      </a:r>
                      <a:r>
                        <a:rPr lang="en-US" b="1" dirty="0" err="1">
                          <a:effectLst/>
                        </a:rPr>
                        <a:t>entrySet</a:t>
                      </a:r>
                      <a:r>
                        <a:rPr lang="en-US" b="1" dirty="0" smtClean="0">
                          <a:effectLst/>
                        </a:rPr>
                        <a:t>()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Returns a set view of the mappings contained in this map.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</a:tr>
              <a:tr h="353143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 smtClean="0">
                          <a:effectLst/>
                        </a:rPr>
                        <a:t>SortedMap</a:t>
                      </a:r>
                      <a:r>
                        <a:rPr lang="en-US" b="1" dirty="0" smtClean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tailMap</a:t>
                      </a:r>
                      <a:r>
                        <a:rPr lang="en-US" b="1" dirty="0">
                          <a:effectLst/>
                        </a:rPr>
                        <a:t>(Object </a:t>
                      </a:r>
                      <a:r>
                        <a:rPr lang="en-US" b="1" dirty="0" err="1">
                          <a:effectLst/>
                        </a:rPr>
                        <a:t>fromKey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effectLst/>
                        </a:rPr>
                        <a:t>Returns a view of the portion of this map whose keys are greater than or equal to </a:t>
                      </a:r>
                      <a:r>
                        <a:rPr lang="en-US" sz="1350" kern="1200" dirty="0" err="1" smtClean="0">
                          <a:effectLst/>
                        </a:rPr>
                        <a:t>fromKey</a:t>
                      </a:r>
                      <a:r>
                        <a:rPr lang="en-US" sz="1350" kern="1200" dirty="0" smtClean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53143">
                <a:tc>
                  <a:txBody>
                    <a:bodyPr/>
                    <a:lstStyle/>
                    <a:p>
                      <a:pPr fontAlgn="t"/>
                      <a:r>
                        <a:rPr lang="en-US" sz="1350" b="1" kern="1200" dirty="0" err="1" smtClean="0">
                          <a:effectLst/>
                        </a:rPr>
                        <a:t>SortedMap</a:t>
                      </a:r>
                      <a:r>
                        <a:rPr lang="en-US" sz="1350" b="1" kern="1200" dirty="0" smtClean="0">
                          <a:effectLst/>
                        </a:rPr>
                        <a:t> </a:t>
                      </a:r>
                      <a:r>
                        <a:rPr lang="en-US" sz="1350" b="1" kern="1200" dirty="0" err="1" smtClean="0">
                          <a:effectLst/>
                        </a:rPr>
                        <a:t>subMap</a:t>
                      </a:r>
                      <a:r>
                        <a:rPr lang="en-US" sz="1350" b="1" kern="1200" dirty="0" smtClean="0">
                          <a:effectLst/>
                        </a:rPr>
                        <a:t>(Object </a:t>
                      </a:r>
                      <a:r>
                        <a:rPr lang="en-US" sz="1350" b="1" kern="1200" dirty="0" err="1" smtClean="0">
                          <a:effectLst/>
                        </a:rPr>
                        <a:t>fromKey</a:t>
                      </a:r>
                      <a:r>
                        <a:rPr lang="en-US" sz="1350" b="1" kern="1200" dirty="0" smtClean="0">
                          <a:effectLst/>
                        </a:rPr>
                        <a:t>, Object </a:t>
                      </a:r>
                      <a:r>
                        <a:rPr lang="en-US" sz="1350" b="1" kern="1200" dirty="0" err="1" smtClean="0">
                          <a:effectLst/>
                        </a:rPr>
                        <a:t>toKey</a:t>
                      </a:r>
                      <a:r>
                        <a:rPr lang="en-US" sz="1350" b="1" kern="1200" dirty="0" smtClean="0">
                          <a:effectLst/>
                        </a:rPr>
                        <a:t>)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effectLst/>
                        </a:rPr>
                        <a:t>Returns a view of the portion of this map whose keys range from </a:t>
                      </a:r>
                      <a:r>
                        <a:rPr lang="en-US" sz="1350" kern="1200" dirty="0" err="1" smtClean="0">
                          <a:effectLst/>
                        </a:rPr>
                        <a:t>fromKey</a:t>
                      </a:r>
                      <a:r>
                        <a:rPr lang="en-US" sz="1350" kern="1200" dirty="0" smtClean="0">
                          <a:effectLst/>
                        </a:rPr>
                        <a:t>, inclusive, to </a:t>
                      </a:r>
                      <a:r>
                        <a:rPr lang="en-US" sz="1350" kern="1200" dirty="0" err="1" smtClean="0">
                          <a:effectLst/>
                        </a:rPr>
                        <a:t>toKey</a:t>
                      </a:r>
                      <a:r>
                        <a:rPr lang="en-US" sz="1350" kern="1200" dirty="0" smtClean="0">
                          <a:effectLst/>
                        </a:rPr>
                        <a:t>, exclusive.</a:t>
                      </a:r>
                      <a:endParaRPr lang="en-US" dirty="0"/>
                    </a:p>
                  </a:txBody>
                  <a:tcPr/>
                </a:tc>
              </a:tr>
              <a:tr h="353143"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Comparator </a:t>
                      </a:r>
                      <a:r>
                        <a:rPr lang="en-US" b="1" dirty="0">
                          <a:effectLst/>
                        </a:rPr>
                        <a:t>comparator()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kern="1200" dirty="0" smtClean="0">
                          <a:effectLst/>
                        </a:rPr>
                        <a:t>Returns the comparator used to order this map, or null if this map uses its keys' natural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1328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514007"/>
            <a:ext cx="2028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3.1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6" y="2061732"/>
            <a:ext cx="7821313" cy="408506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2962275"/>
            <a:ext cx="3457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2" y="336616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79593" y="1459898"/>
            <a:ext cx="11020927" cy="4623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HashTable	</a:t>
            </a:r>
            <a:endParaRPr lang="km-KH" sz="2400" dirty="0" smtClean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of list.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នីមួយៗ​​​ ត្រូវបានគេស្គាល់ថាជា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    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ផ្ទុកតម្លៃផ្អែកលើ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ដែលវាមានលក្ខណ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ដូចគ្នានឹង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map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តែវាមាន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:Thread Safe</a:t>
            </a:r>
          </a:p>
          <a:p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 Table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ផ្ទុកតម្លៃមិនស្ទូនឡើយ</a:t>
            </a:r>
          </a:p>
          <a:p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/>
              <a:t>doesn’t allow null keys and null </a:t>
            </a:r>
            <a:r>
              <a:rPr lang="en-US" sz="2400" dirty="0" smtClean="0"/>
              <a:t>values</a:t>
            </a:r>
            <a:endParaRPr lang="km-KH" sz="2400" dirty="0"/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ចំនាំ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Firstly </a:t>
            </a:r>
            <a:r>
              <a:rPr lang="en-US" sz="2400" dirty="0" err="1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</a:t>
            </a:r>
            <a:r>
              <a:rPr lang="km-KH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dictionary interface </a:t>
            </a:r>
            <a:r>
              <a:rPr lang="km-KH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ប៉ុន្តែក្រោយមកបាន</a:t>
            </a:r>
            <a:r>
              <a:rPr lang="en-US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 interface </a:t>
            </a:r>
            <a:r>
              <a:rPr lang="km-KH" sz="24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វិញ។</a:t>
            </a:r>
            <a:endParaRPr lang="en-US" sz="2250" dirty="0" smtClean="0">
              <a:solidFill>
                <a:srgbClr val="FFC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16" y="375844"/>
            <a:ext cx="10994127" cy="1014664"/>
          </a:xfrm>
        </p:spPr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08760"/>
            <a:ext cx="33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2400" dirty="0" smtClean="0">
                <a:solidFill>
                  <a:srgbClr val="003399"/>
                </a:solidFill>
              </a:rPr>
              <a:t>HashTable (c)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61507674"/>
              </p:ext>
            </p:extLst>
          </p:nvPr>
        </p:nvGraphicFramePr>
        <p:xfrm>
          <a:off x="606894" y="1970425"/>
          <a:ext cx="10855534" cy="4424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27767"/>
                <a:gridCol w="5427767"/>
              </a:tblGrid>
              <a:tr h="55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boolean contains(Object value)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some value equal to value exists within the hash table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key)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some key equal to key exists within the hash table.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some value equal to value exists within the hash table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some key equal to key exists within the hash table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Enumeration </a:t>
                      </a:r>
                      <a:r>
                        <a:rPr lang="en-US" b="1" dirty="0">
                          <a:effectLst/>
                        </a:rPr>
                        <a:t>elements( 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enumeration of the keys contained in the hash table.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the hash table is empty</a:t>
                      </a:r>
                      <a:endParaRPr lang="en-US" dirty="0"/>
                    </a:p>
                  </a:txBody>
                  <a:tcPr/>
                </a:tc>
              </a:tr>
              <a:tr h="553003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 keys(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enumeration of the keys contained in the hash table.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67866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3.Map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14" y="2130552"/>
            <a:ext cx="8198211" cy="4401058"/>
          </a:xfrm>
        </p:spPr>
      </p:pic>
      <p:sp>
        <p:nvSpPr>
          <p:cNvPr id="6" name="TextBox 5"/>
          <p:cNvSpPr txBox="1"/>
          <p:nvPr/>
        </p:nvSpPr>
        <p:spPr>
          <a:xfrm>
            <a:off x="609600" y="1508760"/>
            <a:ext cx="33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3.2. </a:t>
            </a:r>
            <a:r>
              <a:rPr lang="en-US" sz="2400" dirty="0" err="1" smtClean="0">
                <a:solidFill>
                  <a:srgbClr val="003399"/>
                </a:solidFill>
              </a:rPr>
              <a:t>HashTable</a:t>
            </a:r>
            <a:r>
              <a:rPr lang="en-US" sz="2400" dirty="0" smtClean="0">
                <a:solidFill>
                  <a:srgbClr val="003399"/>
                </a:solidFill>
              </a:rPr>
              <a:t> (c</a:t>
            </a:r>
            <a:r>
              <a:rPr lang="en-US" dirty="0" smtClean="0">
                <a:solidFill>
                  <a:srgbClr val="003399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393" y="1771048"/>
            <a:ext cx="987851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http://www.tutorialspoint.com/java/java_vector_class.htm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http://beginnersbook.com/2013/12/vector-in-java/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www.tutorialspoint.com/java/util/vector_addelement.htm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  <a:hlinkClick r:id="rId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http://beginnersbook.com/java-collections-tutorials/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41872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</a:t>
            </a:r>
            <a:endParaRPr lang="km-KH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5725" y="1367574"/>
            <a:ext cx="12261247" cy="47452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3.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Map</a:t>
            </a:r>
            <a:endParaRPr lang="en-US" sz="24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	   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3.1 TreeMap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            3.2 HashTable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8000"/>
            <a:ext cx="11036989" cy="110747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Introduction to </a:t>
            </a:r>
            <a:r>
              <a:rPr lang="en-US" dirty="0" smtClean="0">
                <a:solidFill>
                  <a:srgbClr val="003399"/>
                </a:solidFill>
              </a:rPr>
              <a:t>Collection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Collection Framework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Framework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ក្នុងនោះមាន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 ប្រើសម្រាប់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and process data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ដ៍មានសក្តានុពលមួយ។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20" y="561715"/>
            <a:ext cx="10994127" cy="1014664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Introduction to Collection Work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3" y="1771650"/>
            <a:ext cx="947378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600809"/>
            <a:ext cx="10994127" cy="1014664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Introduction to Collection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606425" y="1771650"/>
          <a:ext cx="11020426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10213"/>
                <a:gridCol w="5510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add(Object </a:t>
                      </a:r>
                      <a:r>
                        <a:rPr lang="en-US" sz="135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Adds Object to the invoking</a:t>
                      </a:r>
                      <a:r>
                        <a:rPr lang="en-US" b="1" baseline="0" dirty="0" smtClean="0"/>
                        <a:t> collection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 </a:t>
                      </a:r>
                      <a:r>
                        <a:rPr lang="en-US" b="1" dirty="0" err="1" smtClean="0"/>
                        <a:t>addAll</a:t>
                      </a:r>
                      <a:r>
                        <a:rPr lang="en-US" b="1" dirty="0" smtClean="0"/>
                        <a:t>(Collection</a:t>
                      </a:r>
                      <a:r>
                        <a:rPr lang="en-US" b="1" baseline="0" dirty="0" smtClean="0"/>
                        <a:t> c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Adds</a:t>
                      </a:r>
                      <a:r>
                        <a:rPr lang="en-US" b="1" baseline="0" dirty="0" smtClean="0"/>
                        <a:t> all the elements of to invoking collection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 clear()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</a:t>
                      </a:r>
                      <a:r>
                        <a:rPr lang="en-US" b="1" baseline="0" dirty="0" smtClean="0"/>
                        <a:t> all elements from the invoking collection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 contains(Object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</a:t>
                      </a:r>
                      <a:r>
                        <a:rPr lang="en-US" b="1" baseline="0" dirty="0" smtClean="0"/>
                        <a:t> true if </a:t>
                      </a:r>
                      <a:r>
                        <a:rPr lang="en-US" b="1" baseline="0" dirty="0" err="1" smtClean="0"/>
                        <a:t>obj</a:t>
                      </a:r>
                      <a:r>
                        <a:rPr lang="en-US" b="1" baseline="0" dirty="0" smtClean="0"/>
                        <a:t> is an element of the invoking element``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 equals(Object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 true if the invoking</a:t>
                      </a:r>
                      <a:r>
                        <a:rPr lang="en-US" b="1" baseline="0" dirty="0" smtClean="0"/>
                        <a:t> collection and </a:t>
                      </a:r>
                      <a:r>
                        <a:rPr lang="en-US" b="1" baseline="0" dirty="0" err="1" smtClean="0"/>
                        <a:t>obj</a:t>
                      </a:r>
                      <a:r>
                        <a:rPr lang="en-US" b="1" baseline="0" dirty="0" smtClean="0"/>
                        <a:t> are equal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 </a:t>
                      </a:r>
                      <a:r>
                        <a:rPr lang="en-US" b="1" dirty="0" err="1" smtClean="0"/>
                        <a:t>isEmpty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 true if the invoking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Iterator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iterator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</a:t>
                      </a:r>
                      <a:r>
                        <a:rPr lang="en-US" b="1" baseline="0" dirty="0" smtClean="0"/>
                        <a:t> an iterator object for the collection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 a object</a:t>
                      </a:r>
                      <a:r>
                        <a:rPr lang="en-US" b="1" baseline="0" dirty="0" smtClean="0"/>
                        <a:t>  from collection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 size()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r>
                        <a:rPr lang="en-US" b="1" baseline="0" dirty="0" smtClean="0"/>
                        <a:t> of Elements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717" y="404154"/>
            <a:ext cx="8478392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 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394084"/>
            <a:ext cx="11422604" cy="52746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endParaRPr lang="ca-ES" sz="2400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 </a:t>
            </a: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dynamic 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ដែលវាមានលក្ខណៈស្រដៀង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ដែរ តែខុសគ្នា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ត្រង់៖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62865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synchronized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2865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ផ្ទុកនូវ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legacy methods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ជាច្រើនដែលមិនមែនជាផ្នែកនៃ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collections framework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62865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Vector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បង្ហាញឱ្យឃើញសារៈសំខាន់ក្នុងការប្រើ ប្រសិនបើអ្នកមិនដឹងពីទំហំធាតុនៃ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ជាមុ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ន័យដើម្បីផ្លាស់ប្តូទំហំធាតុនៅពេល ដំនើរការ កម្មវិធី។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4718" y="403008"/>
            <a:ext cx="8478392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List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table"/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662" y="2625216"/>
            <a:ext cx="11367691" cy="33442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04718" y="1588957"/>
            <a:ext cx="33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 Vector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5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1746</Words>
  <Application>Microsoft Office PowerPoint</Application>
  <PresentationFormat>Widescreen</PresentationFormat>
  <Paragraphs>343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Microsoft YaHei UI</vt:lpstr>
      <vt:lpstr>Arial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</vt:lpstr>
      <vt:lpstr>មាតិកា</vt:lpstr>
      <vt:lpstr>Introduction to Collection Framework</vt:lpstr>
      <vt:lpstr>Introduction to Collection Work</vt:lpstr>
      <vt:lpstr>Introduction to Collection Work</vt:lpstr>
      <vt:lpstr>1 List</vt:lpstr>
      <vt:lpstr>1 List</vt:lpstr>
      <vt:lpstr>1 List</vt:lpstr>
      <vt:lpstr>1. List</vt:lpstr>
      <vt:lpstr>1. List</vt:lpstr>
      <vt:lpstr>PowerPoint Presentation</vt:lpstr>
      <vt:lpstr>1. List</vt:lpstr>
      <vt:lpstr>1. List</vt:lpstr>
      <vt:lpstr>1. List</vt:lpstr>
      <vt:lpstr>1. List</vt:lpstr>
      <vt:lpstr>1. list</vt:lpstr>
      <vt:lpstr>1. list</vt:lpstr>
      <vt:lpstr>1.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3.Map</vt:lpstr>
      <vt:lpstr>3.Map</vt:lpstr>
      <vt:lpstr>3.Map</vt:lpstr>
      <vt:lpstr>3.Map</vt:lpstr>
      <vt:lpstr>3.Map</vt:lpstr>
      <vt:lpstr>3. Map</vt:lpstr>
      <vt:lpstr>3.Map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2016-05-02T17:05:03Z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