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503" r:id="rId3"/>
    <p:sldId id="505" r:id="rId4"/>
    <p:sldId id="426" r:id="rId5"/>
    <p:sldId id="506" r:id="rId6"/>
    <p:sldId id="516" r:id="rId7"/>
    <p:sldId id="517" r:id="rId8"/>
    <p:sldId id="518" r:id="rId9"/>
    <p:sldId id="519" r:id="rId10"/>
    <p:sldId id="541" r:id="rId11"/>
    <p:sldId id="520" r:id="rId12"/>
    <p:sldId id="521" r:id="rId13"/>
    <p:sldId id="522" r:id="rId14"/>
    <p:sldId id="523" r:id="rId15"/>
    <p:sldId id="508" r:id="rId16"/>
    <p:sldId id="507" r:id="rId17"/>
    <p:sldId id="509" r:id="rId18"/>
    <p:sldId id="524" r:id="rId19"/>
    <p:sldId id="542" r:id="rId20"/>
    <p:sldId id="525" r:id="rId21"/>
    <p:sldId id="526" r:id="rId22"/>
    <p:sldId id="537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10" r:id="rId34"/>
    <p:sldId id="539" r:id="rId35"/>
    <p:sldId id="540" r:id="rId36"/>
    <p:sldId id="511" r:id="rId37"/>
    <p:sldId id="538" r:id="rId38"/>
    <p:sldId id="512" r:id="rId39"/>
    <p:sldId id="514" r:id="rId40"/>
    <p:sldId id="513" r:id="rId41"/>
    <p:sldId id="543" r:id="rId42"/>
    <p:sldId id="439" r:id="rId43"/>
    <p:sldId id="42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8932" autoAdjust="0"/>
  </p:normalViewPr>
  <p:slideViewPr>
    <p:cSldViewPr snapToGrid="0">
      <p:cViewPr>
        <p:scale>
          <a:sx n="77" d="100"/>
          <a:sy n="77" d="100"/>
        </p:scale>
        <p:origin x="-3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1845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hm6rsjaRsU" TargetMode="External"/><Relationship Id="rId2" Type="http://schemas.openxmlformats.org/officeDocument/2006/relationships/hyperlink" Target="http://stackoverflow.com/questions/2497134/what-is-the-need-of-collection-framework-in-jav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ocs.oracle.com/javase/7/docs/api/java/util/Set.html" TargetMode="External"/><Relationship Id="rId4" Type="http://schemas.openxmlformats.org/officeDocument/2006/relationships/hyperlink" Target="http://www.tutorialspoint.com/java/java_collections.htm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solidFill>
                <a:srgbClr val="00B0F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59074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ចិត្ត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                លោក រដ្ឋ</a:t>
            </a:r>
            <a:r>
              <a:rPr lang="km-KH" sz="1500" b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ភារុន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56952"/>
            <a:ext cx="11020927" cy="452634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unique feature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ដែលត្រូវបានគេប្រើញឹកញ៉ាប់ជាងគេ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វាប្រើប្រាស់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dynamic array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400" dirty="0" err="1" smtClean="0">
                <a:solidFill>
                  <a:srgbClr val="C00000"/>
                </a:solidFill>
              </a:rPr>
              <a:t>AbstractList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  <a:r>
              <a:rPr lang="en-US" sz="2400" dirty="0" smtClean="0"/>
              <a:t> class </a:t>
            </a:r>
            <a:r>
              <a:rPr lang="km-KH" sz="2400" dirty="0" smtClean="0"/>
              <a:t>និង​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Inteface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maintain insertion order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non-synchronized collection class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Allow null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random access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3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</a:t>
            </a:r>
            <a:r>
              <a:rPr lang="km-KH" sz="28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28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8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7803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អាចធ្វើបានតាមរបៀបដូចខាងក្រោម៖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 declare a reference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&lt;E&gt;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 declare a reference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&lt;E&gt;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&lt;E&gt;( 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 declare a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specific initialize capacity</a:t>
            </a:r>
          </a:p>
          <a:p>
            <a:pPr marL="1234440" lvl="6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&lt;E&gt;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&lt;E&gt;(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initializecapacity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iterate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អាចធ្វើបានតាម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 Iterator interface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 for loop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9" y="2061979"/>
            <a:ext cx="6453620" cy="4349578"/>
          </a:xfrm>
        </p:spPr>
      </p:pic>
      <p:sp>
        <p:nvSpPr>
          <p:cNvPr id="7" name="TextBox 6"/>
          <p:cNvSpPr txBox="1"/>
          <p:nvPr/>
        </p:nvSpPr>
        <p:spPr>
          <a:xfrm>
            <a:off x="642551" y="1631092"/>
            <a:ext cx="198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1631093"/>
            <a:ext cx="3336323" cy="4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1983755"/>
            <a:ext cx="6178378" cy="4231693"/>
          </a:xfrm>
        </p:spPr>
      </p:pic>
      <p:sp>
        <p:nvSpPr>
          <p:cNvPr id="7" name="TextBox 6"/>
          <p:cNvSpPr txBox="1"/>
          <p:nvPr/>
        </p:nvSpPr>
        <p:spPr>
          <a:xfrm>
            <a:off x="642551" y="1631092"/>
            <a:ext cx="198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3481" y="2061979"/>
            <a:ext cx="31880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Result: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Ravi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Vijay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Ravi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Ajay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programming, Linked 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lass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AbstractSequentialList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Constuctor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មានទម្រង់ដូចខាងក្រោម៖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collection c)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(Cont.)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​លក្ខណៈរបស់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វាអាចមាន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មិន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synchronized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random access,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វាអាចមាន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null values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manipulation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fast,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 ក៏ប៉ុន្តែ មិនមានការផ្លាស់ប្ដូរកើតឡើង</a:t>
            </a:r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8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21027"/>
            <a:ext cx="11020927" cy="5078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&lt;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String&gt;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&lt;&gt;()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ll.add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("Java");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ll.add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("Java");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it can duplicate values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Iterator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=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ll.iterator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 // use Iterator for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outputing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the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it.hasNext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out.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it.next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alibri Light" panose="020F0302020204030204" pitchFamily="34" charset="0"/>
                <a:cs typeface="Khmer OS Battambang" pitchFamily="2" charset="0"/>
              </a:rPr>
              <a:t>	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language, Set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វា​តំណាងឲ្យ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mathematic set abstraction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restriction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ហាម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ឃាត់នូវ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ជាដាច់ខាត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platform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three purpose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implementation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គឺមានដូចជា៖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38645" y="1729945"/>
            <a:ext cx="2797982" cy="48191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ដែលគេនិយមប្រើជាងគេមានដូចខាងក្រោម៖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isEmpty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contains( 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 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 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Cloneable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Serializable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element (create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 </a:t>
            </a:r>
          </a:p>
          <a:p>
            <a:pPr marL="44577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hash table)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នីមួយៗត្រូវតែ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ហេតុអ្វីយើងប្រើប្រាស់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create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ដូចគ្នាទៅនឹង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 ក៏ប៉ុន្តែ វាមិនអនុញ្ញាត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ឲ្យមាន​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និង​វា​ជា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 insertion order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 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ហុង ម៉េងហ៊ួត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 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​កញ្ញា ស៊ុន ម៉ាឡែន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Note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មិនផ្ទុកតាមលំដាប់លំដោយ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random order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មិនអនុញ្ញាតឲ្យមាន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អាចឲ្យមាន​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null values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non-synchronized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នេះ​គឺ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fail-fast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ដែលមានន័យថា​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iterator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throw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ConcurrentModificationException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ត្រូវបាន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modified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creation of iterator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34" y="2243586"/>
            <a:ext cx="6296904" cy="2181529"/>
          </a:xfrm>
        </p:spPr>
      </p:pic>
      <p:sp>
        <p:nvSpPr>
          <p:cNvPr id="6" name="TextBox 5"/>
          <p:cNvSpPr txBox="1"/>
          <p:nvPr/>
        </p:nvSpPr>
        <p:spPr>
          <a:xfrm>
            <a:off x="790833" y="159402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4629" y="1809465"/>
            <a:ext cx="4604950" cy="35147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6606" y="4846942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//No duplicate 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6378"/>
            <a:ext cx="11020927" cy="501684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ហើយនីមួយៗវាខុសប្លែកពីគ្នា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និង​​​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16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Node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storage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c)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</a:t>
            </a:r>
          </a:p>
          <a:p>
            <a:pPr marL="891540" lvl="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ollection c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given integer value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កើនឡើង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automatically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</a:p>
          <a:p>
            <a:pPr marL="891540" lvl="4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ត្រូវបានបន្ថែមទៅក្នុង​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800" dirty="0" smtClean="0"/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capacity, float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fillRatio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</a:p>
          <a:p>
            <a:pPr marL="891540" lvl="4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fill ratio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(also called load capacity)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របស់វា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07524"/>
            <a:ext cx="11020927" cy="45757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ratio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នៅទីនេះត្រូវតែ​ស្ថិតនៅចន្លោះ​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0.0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1.0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ហើយវា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determines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ពីរបៀប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ពេញ មុនពេលដែលវា​នឹង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resize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បន្ថែម។ ជាពិសេសនៅពេលដែលចំនួន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គឺធំជាង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multiplied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fill ratio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របស់វា  នៅពេលនោះ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ពង្រីក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មួយចំនួនដែលប្រើជាមួយនឹង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add(Object o)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នេះប្រសិនបើវាមិនទាន់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មានទេ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true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តែបើសិនជាបាន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add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false if not added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400" dirty="0" smtClean="0"/>
              <a:t>​​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clear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Removes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clone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shallow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copy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themselves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are not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contains(Object o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true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ជាក់លាក់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isEmpty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true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មិនផ្ទុក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Iterator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មួយពីលើ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នេះ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329" y="2248929"/>
            <a:ext cx="5993028" cy="41642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33672" y="2686050"/>
            <a:ext cx="3215640" cy="4953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33672" y="2248929"/>
            <a:ext cx="105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Result: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6378"/>
            <a:ext cx="11020927" cy="44769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Serializable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ក្នុង​ទំរង់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sort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តាមលំដាប់កើន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រយៈពេល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ពេលទទួល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គឺមានភាពរហ័ស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វាជាជម្រើសដ៏ល្អបំផុតនៅពេលដែល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large amounts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sorted information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ត្រូវតែ​រកឃើញឲ្យឆាប់បំផុត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Why we use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យើងប្រើប្រាស់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1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ដើម្បីបង្កើតនូវ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ដូច​ </a:t>
            </a:r>
            <a:r>
              <a:rPr lang="en-US" sz="21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ដែរក៏ប៉ុន្តែសម្រាប់តែតម្រៀប</a:t>
            </a:r>
          </a:p>
          <a:p>
            <a:pPr marL="480060" lvl="2" indent="0">
              <a:buNone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Constructor: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empty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មួយដែលត្រូវបានគេ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តាមលំដាប់កើនយោងទៅតាមលំដាប់កើនធម្មជាតិនៃ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891540" lvl="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c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ü"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4"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(Comparator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empty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ដែលនឹងត្រូវបានគេ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sort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given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comparator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km-KH" sz="2400" dirty="0" smtClean="0"/>
              <a:t>​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given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5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add(Object o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Adds the specified element to this set if it is not already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addAll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Adds all of the elements in the specified collection to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9752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 clear()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Removes all of the elements from this set.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clone()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a shallow copy of this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Comparator comparator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the comparator used to order this sorted set,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if this tree set uses its elements natural ordering.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contains(Object o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true if this set contains the specified element.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first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the first (lowest) element currently in this sorted set.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headSet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toElement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a view of the portion of this set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whose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are strictly less than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toElement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isEmpty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true if this set contains no elements.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Iterator iterator()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Returns an iterator over the elements in this set.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495168"/>
            <a:ext cx="9487300" cy="4697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Collection: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– Vector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–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–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2. Set</a:t>
            </a: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–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–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06529" y="2075935"/>
            <a:ext cx="42260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–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last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the last (highest) element currently in this sorted set.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remove(Object o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Removes the specified element from this set if it is present.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size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the number of elements in this set (its cardinality).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subSet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fromElement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Object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toElement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a view of the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portion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 this set whose elements range from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fromElement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inclusive, to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toElement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exclusive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tailSet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fromElement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a view of the portion of this set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whose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are greater than or equal to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fromElement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50092" y="2228248"/>
            <a:ext cx="5324850" cy="43122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1433384"/>
            <a:ext cx="198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4138" y="2698098"/>
            <a:ext cx="4972359" cy="6553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3607" y="2267211"/>
            <a:ext cx="105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Result: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Map in Java programming?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គឺជា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key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មិនអាចផ្ទុកនូវតម្លៃ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Map,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 implementation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6567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មួយចំនួនដែលប្រើជាមួយ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Object put(Object key, Object value):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insert an entry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</a:t>
            </a:r>
            <a:r>
              <a:rPr lang="en-US" sz="22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putAll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(Map map):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Insert specific map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Object remove(Object key):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delete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 entry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specified key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Object get(Object key):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containsKey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key):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search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specified key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មួយនេះ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containsValue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value):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search the specified key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មួយនេះ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Map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US" sz="24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keySet</a:t>
            </a: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):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returns Set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view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ដែលមានផ្ទុកនូវ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Set </a:t>
            </a:r>
            <a:r>
              <a:rPr lang="en-US" sz="2400" b="1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entrySet</a:t>
            </a: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):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returns the Set view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ដែលមានផ្ទុកនូវ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values.</a:t>
            </a:r>
            <a:r>
              <a:rPr lang="en-US" dirty="0"/>
              <a:t/>
            </a:r>
            <a:br>
              <a:rPr lang="en-US" dirty="0"/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32238"/>
            <a:ext cx="11020927" cy="45510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ជាអ្វី?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​ផ្ទុកនូវ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base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ចេញពី​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null key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តែវាអាចមាន​​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mulitiple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null values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តម្លៃតាម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pair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លំដាប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(Sort)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មានល្បឿន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លឿន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ក្នុងការហៅតម្លៃមកប្រើ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Stort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ascending key order។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value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របស់វាក្នុងទម្រង់ជា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red-black tree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ហើយលំដាប់នៃ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base </a:t>
            </a:r>
            <a:endParaRPr lang="km-KH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ទៅលើ​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</a:p>
          <a:p>
            <a:pPr marL="480060" lvl="2" indent="0">
              <a:buNone/>
            </a:pPr>
            <a:endParaRPr lang="en-US" sz="22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36</a:t>
            </a:fld>
            <a:endParaRPr lang="en-US" sz="220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80060" lvl="2" indent="0">
              <a:buNone/>
            </a:pPr>
            <a:endParaRPr lang="en-US" sz="2200" b="1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b="1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b="1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6215446" y="2096157"/>
            <a:ext cx="4955061" cy="2001794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" y="2042237"/>
            <a:ext cx="3076447" cy="4210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416" y="1611350"/>
            <a:ext cx="3138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Hierrachy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7611" y="1611350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1666"/>
            <a:ext cx="11020927" cy="450163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ចេញពី​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Dictionary </a:t>
            </a:r>
          </a:p>
          <a:p>
            <a:pPr marL="480060" lvl="2" indent="0">
              <a:buNone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តម្លៃតាម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pair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ស្រដៀងនឹង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 ដែរ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ផ្ទុកតែ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unique element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</a:t>
            </a:r>
            <a:endParaRPr lang="km-KH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may have not have any null key or value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វាមានលក្ខណៈ 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Hash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Hash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Key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គឺប្រើប្រាស់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ក្នុងTable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1900470" y="2397522"/>
            <a:ext cx="5579280" cy="1464480"/>
          </a:xfrm>
          <a:prstGeom prst="rect">
            <a:avLst/>
          </a:prstGeom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3"/>
          <a:stretch/>
        </p:blipFill>
        <p:spPr>
          <a:xfrm>
            <a:off x="2703658" y="4036368"/>
            <a:ext cx="2409825" cy="40005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24270" y="1767816"/>
            <a:ext cx="19793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0060" lvl="2" indent="0">
              <a:buNone/>
            </a:pPr>
            <a:r>
              <a:rPr lang="en-US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hmer OS Battambang" panose="02000500000000020004" pitchFamily="2" charset="0"/>
                <a:cs typeface="Khmer OS Battambang" panose="02000500000000020004" pitchFamily="2" charset="0"/>
              </a:rPr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2516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ភាពខុសគ្នារវាង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740" y="2559907"/>
            <a:ext cx="52372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spcAft>
                <a:spcPts val="1200"/>
              </a:spcAft>
            </a:pP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endParaRPr lang="en-US" sz="22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ordered </a:t>
            </a:r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one null 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346" y="2559906"/>
            <a:ext cx="52372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spcAft>
                <a:spcPts val="1200"/>
              </a:spcAft>
            </a:pPr>
            <a:r>
              <a:rPr lang="en-US" sz="2200" b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2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ordered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តាមលំដាប់កើននៃ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unsynchronized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ដែលមានន័យថាវា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suitable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spcAft>
                <a:spcPts val="1200"/>
              </a:spcAft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thread-safe operations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any null key</a:t>
            </a:r>
          </a:p>
        </p:txBody>
      </p:sp>
    </p:spTree>
    <p:extLst>
      <p:ext uri="{BB962C8B-B14F-4D97-AF65-F5344CB8AC3E}">
        <p14:creationId xmlns:p14="http://schemas.microsoft.com/office/powerpoint/2010/main" val="7314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02" y="262925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6378"/>
            <a:ext cx="11020927" cy="44769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តើ​​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 (ក្នុង​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language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language,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គឺជាអ្នករក្សាទុកបណ្ដុំ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ហើយវាផ្ដល់នូវ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tool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technique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សម្រាប់ឲ្យយើងរក្សាទុកព័ត៌មានជាលក្ខណៈ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record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ទាញយក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នោះមកប្រើប្រាស់វិញបានយ៉ាងងាយស្រួល។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root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hierarchy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89" y="188784"/>
            <a:ext cx="10994127" cy="101466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Q &amp; A</a:t>
            </a:r>
            <a:endParaRPr lang="en-US" sz="32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88" y="1569308"/>
            <a:ext cx="8019535" cy="5152768"/>
          </a:xfrm>
        </p:spPr>
      </p:pic>
    </p:spTree>
    <p:extLst>
      <p:ext uri="{BB962C8B-B14F-4D97-AF65-F5344CB8AC3E}">
        <p14:creationId xmlns:p14="http://schemas.microsoft.com/office/powerpoint/2010/main" val="18935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stackoverflow.com/questions/2497134/what-is-the-need-of-collection-framework-in-java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https://www.youtube.com/watch?v=-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hm6rsjaRsU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www.tutorialspoint.com/java/java_collections.htm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docs.oracle.com/javase/7/docs/api/java/util/Set.html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Textbook: Java Essential Classes &amp; Collection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B0F0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8" y="361779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6" y="1487445"/>
            <a:ext cx="7092778" cy="5086350"/>
          </a:xfrm>
        </p:spPr>
      </p:pic>
      <p:sp>
        <p:nvSpPr>
          <p:cNvPr id="6" name="TextBox 5"/>
          <p:cNvSpPr txBox="1"/>
          <p:nvPr/>
        </p:nvSpPr>
        <p:spPr>
          <a:xfrm>
            <a:off x="395416" y="1631092"/>
            <a:ext cx="420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en-US" sz="2400" dirty="0"/>
              <a:t>hierarchy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8" y="29999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18736"/>
            <a:ext cx="11020927" cy="475735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ជាអ្វី​​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(Java programming language)?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Ordered Collection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ឬពេលខ្លះយើងអាចហៅវាបានថា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Sequence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វាអាចផ្ទុក</a:t>
            </a:r>
          </a:p>
          <a:p>
            <a:pPr marL="480060" lvl="2" indent="0">
              <a:buNone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 elements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lement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អាចត្រូវបាន​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insert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ទៅតាមទីតាំង</a:t>
            </a:r>
            <a:endParaRPr lang="en-US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 (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របស់វា​គឺចាប់ពី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0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មួយចំនួនដូចខាងក្រោម៖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Positional access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Range-view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37" y="3023728"/>
            <a:ext cx="3427374" cy="33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23821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(Cont.)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Positional Access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គ្រប់គ្រងទៅលើ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ផ្អែកទៅលើ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numerical position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មួយចំនួនដែលប្រើប្រាស់មានដូចជា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get( ), set( ), add( ),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addAll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),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remove(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Search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search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specified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មកវិញនូវ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numerical position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 ហើយ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មួយចំនួនដែលប្រើប្រាស់មានដូចជា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indexOf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),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lastIndexOf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Iterator semantic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take advantage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list’s sequential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nature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ដែលប្រើប្រាស់នូវ​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listIterator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Rang-view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ដែលធ្វើ​នូវ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behavior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នេះគឺ​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(Cont.)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03" y="1495168"/>
            <a:ext cx="6927407" cy="5362832"/>
          </a:xfrm>
        </p:spPr>
      </p:pic>
      <p:sp>
        <p:nvSpPr>
          <p:cNvPr id="6" name="TextBox 5"/>
          <p:cNvSpPr txBox="1"/>
          <p:nvPr/>
        </p:nvSpPr>
        <p:spPr>
          <a:xfrm>
            <a:off x="926757" y="1594022"/>
            <a:ext cx="166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6378"/>
            <a:ext cx="11020927" cy="502920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unique feature of Vector?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concrete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ordered collection (add/remove 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ខាងចុងបញ្ចប់) 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dynamic resizable array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វានាំឲ្យមាន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safe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អាចធ្វើបានតាមរបៀបដូចខាងក្រោម៖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Vector&lt;E&gt;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Vector&lt;&gt;( );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//create vector default size 10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Vector&lt;E&gt;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Vector&lt;&gt;(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//create vector with given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 capacity</a:t>
            </a:r>
          </a:p>
          <a:p>
            <a:pPr marL="720090" lvl="3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Vector&lt;Integer&gt;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Vector&lt;&gt;(10);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Vector&lt;E&gt;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Vector&lt;&gt;(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capacityIncrement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720090" lvl="3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Vector&lt;Integer&gt;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Vector&lt;&gt;(4,6);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Custom</PresentationFormat>
  <Paragraphs>371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TS102922647</vt:lpstr>
      <vt:lpstr>PowerPoint Presentation</vt:lpstr>
      <vt:lpstr>ថ្នាក់ កំពង់សោម</vt:lpstr>
      <vt:lpstr>មាតិកា</vt:lpstr>
      <vt:lpstr>ស្វែងយល់ពី Collection</vt:lpstr>
      <vt:lpstr>ស្វែងយល់ពី Collection</vt:lpstr>
      <vt:lpstr>1. ស្វែងយល់ពី List </vt:lpstr>
      <vt:lpstr>1. ស្វែងយល់ពី List (Cont.) </vt:lpstr>
      <vt:lpstr>1. ស្វែងយល់ពី List (Cont.) </vt:lpstr>
      <vt:lpstr>1.1 ស្វែងយល់ពី​ Vector</vt:lpstr>
      <vt:lpstr>1.2 ស្វែងយល់ពី​ ArrayList</vt:lpstr>
      <vt:lpstr>1.2 ស្វែងយល់ពី​ ArrayList (Cont.)</vt:lpstr>
      <vt:lpstr>1.2 ស្វែងយល់ពី​ ArrayList (Cont.)</vt:lpstr>
      <vt:lpstr>1.2 ស្វែងយល់ពី​ ArrayList (Cont.)</vt:lpstr>
      <vt:lpstr>1.3 ស្វែងយល់ពី Linked List</vt:lpstr>
      <vt:lpstr>1.3 ស្វែងយល់ពី Linked List (Cont.)</vt:lpstr>
      <vt:lpstr>1.3 ស្វែងយល់ពី Linked List (Cont.)</vt:lpstr>
      <vt:lpstr>2. ស្វែងយល់ពី Set</vt:lpstr>
      <vt:lpstr>2. ស្វែងយល់ពី Set (Cont.)</vt:lpstr>
      <vt:lpstr>2.1 ស្វែងយល់ពី HashSet</vt:lpstr>
      <vt:lpstr>2.1 ស្វែងយល់ពី HashSet (Cont.)</vt:lpstr>
      <vt:lpstr>2.1 ស្វែងយល់ពី HashSet (Cont.)</vt:lpstr>
      <vt:lpstr>2.1 ស្វែងយល់ពី HashSet (Cont.)</vt:lpstr>
      <vt:lpstr>2.1 ស្វែងយល់ពី HashSet (Cont.)</vt:lpstr>
      <vt:lpstr>2.1 ស្វែងយល់ពី HashSet (Cont.)</vt:lpstr>
      <vt:lpstr>2.1 ស្វែងយល់ពី HashSet (Cont.)</vt:lpstr>
      <vt:lpstr>2.2 ស្វែងយល់ពី TreeSet</vt:lpstr>
      <vt:lpstr>2.2 ស្វែងយល់ពី TreeSet (Cont.)</vt:lpstr>
      <vt:lpstr>2.2 ស្វែងយល់ពី TreeSet</vt:lpstr>
      <vt:lpstr>2.2 ស្វែងយល់ពី TreeSet (Cont.)</vt:lpstr>
      <vt:lpstr>2.2 ស្វែងយល់ពី TreeSet (Cont.)</vt:lpstr>
      <vt:lpstr>2.2 ស្វែងយល់ពី TreeSet (Cont.)</vt:lpstr>
      <vt:lpstr>3. ស្វែងយល់ពី Map</vt:lpstr>
      <vt:lpstr>3. ស្វែងយល់ពី Map (Cont.)</vt:lpstr>
      <vt:lpstr>3. ស្វែងយល់ពី Map (Cont.)</vt:lpstr>
      <vt:lpstr>3.1 ស្វែងយល់ពី TreeMap</vt:lpstr>
      <vt:lpstr>3.1 ស្វែងយល់ពី TreeMap (Cont.)</vt:lpstr>
      <vt:lpstr>3.1 ស្វែងយល់ពី HashTable</vt:lpstr>
      <vt:lpstr>3.1 ស្វែងយល់ពី HashTable (Cont.)</vt:lpstr>
      <vt:lpstr>3.1 ស្វែងយល់ពី TreeMap (Cont.)</vt:lpstr>
      <vt:lpstr>Q &amp; A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