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34"/>
  </p:notesMasterIdLst>
  <p:handoutMasterIdLst>
    <p:handoutMasterId r:id="rId35"/>
  </p:handoutMasterIdLst>
  <p:sldIdLst>
    <p:sldId id="503" r:id="rId3"/>
    <p:sldId id="505" r:id="rId4"/>
    <p:sldId id="426" r:id="rId5"/>
    <p:sldId id="526" r:id="rId6"/>
    <p:sldId id="540" r:id="rId7"/>
    <p:sldId id="527" r:id="rId8"/>
    <p:sldId id="543" r:id="rId9"/>
    <p:sldId id="530" r:id="rId10"/>
    <p:sldId id="529" r:id="rId11"/>
    <p:sldId id="531" r:id="rId12"/>
    <p:sldId id="532" r:id="rId13"/>
    <p:sldId id="507" r:id="rId14"/>
    <p:sldId id="533" r:id="rId15"/>
    <p:sldId id="534" r:id="rId16"/>
    <p:sldId id="520" r:id="rId17"/>
    <p:sldId id="552" r:id="rId18"/>
    <p:sldId id="537" r:id="rId19"/>
    <p:sldId id="538" r:id="rId20"/>
    <p:sldId id="539" r:id="rId21"/>
    <p:sldId id="541" r:id="rId22"/>
    <p:sldId id="542" r:id="rId23"/>
    <p:sldId id="548" r:id="rId24"/>
    <p:sldId id="544" r:id="rId25"/>
    <p:sldId id="545" r:id="rId26"/>
    <p:sldId id="547" r:id="rId27"/>
    <p:sldId id="551" r:id="rId28"/>
    <p:sldId id="546" r:id="rId29"/>
    <p:sldId id="550" r:id="rId30"/>
    <p:sldId id="549" r:id="rId31"/>
    <p:sldId id="439" r:id="rId32"/>
    <p:sldId id="42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  <a:srgbClr val="003399"/>
    <a:srgbClr val="552B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5" autoAdjust="0"/>
    <p:restoredTop sz="97842" autoAdjust="0"/>
  </p:normalViewPr>
  <p:slideViewPr>
    <p:cSldViewPr snapToGrid="0">
      <p:cViewPr varScale="1">
        <p:scale>
          <a:sx n="62" d="100"/>
          <a:sy n="62" d="100"/>
        </p:scale>
        <p:origin x="48" y="52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5/3/2016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5/3/2016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5/3/2016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5/3/2016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5/3/2016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43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5/3/2016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5/3/2016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5/3/2016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5/3/2016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5/3/2016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5/3/2016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oderanch.com/t/374647/java/java/Legacy-Methods" TargetMode="External"/><Relationship Id="rId3" Type="http://schemas.openxmlformats.org/officeDocument/2006/relationships/hyperlink" Target="http://javaconceptoftheday.com/java-collection-framework-map-interface/" TargetMode="External"/><Relationship Id="rId7" Type="http://schemas.openxmlformats.org/officeDocument/2006/relationships/hyperlink" Target="http://docs.oracle.com/javase/8/docs/api/java/util/ArrayList.html" TargetMode="External"/><Relationship Id="rId2" Type="http://schemas.openxmlformats.org/officeDocument/2006/relationships/hyperlink" Target="http://www.beingjavaguys.com/2013/03/java-collection-framework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studytonight.com/java/legacy-classes-and-interface.php" TargetMode="External"/><Relationship Id="rId5" Type="http://schemas.openxmlformats.org/officeDocument/2006/relationships/hyperlink" Target="https://docs.oracle.com/javase/8/docs/api/java/util/TreeMap.html" TargetMode="External"/><Relationship Id="rId4" Type="http://schemas.openxmlformats.org/officeDocument/2006/relationships/hyperlink" Target="http://www.tutorialspoint.com/java/util/java_util_hashmap.htm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Presentation Materials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362208" y="3246717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773" y="3772619"/>
            <a:ext cx="2616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លាង ប៊ុនរ៉ុង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លន់ សុវត្ថានា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ផេង តុលា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ដារ៉ា ពេញចិត្ត</a:t>
            </a:r>
            <a:endParaRPr lang="en-GB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km-KH" smtClean="0"/>
              <a:pPr/>
              <a:t>10</a:t>
            </a:fld>
            <a:endParaRPr lang="km-KH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604" y="1511636"/>
            <a:ext cx="6562929" cy="220710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604" y="3705580"/>
            <a:ext cx="6609640" cy="2826030"/>
          </a:xfrm>
          <a:prstGeom prst="rect">
            <a:avLst/>
          </a:prstGeom>
        </p:spPr>
      </p:pic>
      <p:sp>
        <p:nvSpPr>
          <p:cNvPr id="9" name="Title 5"/>
          <p:cNvSpPr txBox="1">
            <a:spLocks/>
          </p:cNvSpPr>
          <p:nvPr/>
        </p:nvSpPr>
        <p:spPr bwMode="auto">
          <a:xfrm>
            <a:off x="72078" y="379692"/>
            <a:ext cx="11801474" cy="760998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u="sng" dirty="0">
                <a:solidFill>
                  <a:srgbClr val="0070C0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1</a:t>
            </a:r>
            <a:r>
              <a:rPr lang="en-US" sz="3200" b="1" u="sng" dirty="0" smtClean="0">
                <a:solidFill>
                  <a:srgbClr val="0070C0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.1.3 Vector Method </a:t>
            </a:r>
            <a:r>
              <a:rPr lang="km-KH" sz="3200" b="1" u="sng" dirty="0" smtClean="0">
                <a:solidFill>
                  <a:srgbClr val="0070C0"/>
                </a:solidFill>
                <a:latin typeface="Khmer OS Battambang" panose="02000500000000020004" pitchFamily="2" charset="0"/>
                <a:ea typeface="MS PMincho" panose="02020600040205080304" pitchFamily="18" charset="-128"/>
                <a:cs typeface="Khmer OS Battambang" panose="02000500000000020004" pitchFamily="2" charset="0"/>
              </a:rPr>
              <a:t>(ត)</a:t>
            </a:r>
            <a:endParaRPr lang="en-US" sz="3600" b="1" u="sng" dirty="0">
              <a:solidFill>
                <a:schemeClr val="accent4"/>
              </a:solidFill>
              <a:latin typeface="Khmer OS Battambang" panose="02000500000000020004" pitchFamily="2" charset="0"/>
              <a:ea typeface="MS PMincho" panose="02020600040205080304" pitchFamily="18" charset="-128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21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km-KH" smtClean="0"/>
              <a:pPr/>
              <a:t>11</a:t>
            </a:fld>
            <a:endParaRPr lang="km-KH"/>
          </a:p>
        </p:txBody>
      </p:sp>
      <p:sp>
        <p:nvSpPr>
          <p:cNvPr id="5" name="Title 5"/>
          <p:cNvSpPr txBox="1">
            <a:spLocks/>
          </p:cNvSpPr>
          <p:nvPr/>
        </p:nvSpPr>
        <p:spPr bwMode="auto">
          <a:xfrm>
            <a:off x="72078" y="379692"/>
            <a:ext cx="11801474" cy="760998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u="sng" dirty="0">
                <a:solidFill>
                  <a:srgbClr val="0070C0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1</a:t>
            </a:r>
            <a:r>
              <a:rPr lang="en-US" sz="3200" b="1" u="sng" dirty="0" smtClean="0">
                <a:solidFill>
                  <a:srgbClr val="0070C0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.1.4 Vector Example</a:t>
            </a:r>
            <a:endParaRPr lang="en-US" sz="3600" b="1" u="sng" dirty="0">
              <a:solidFill>
                <a:schemeClr val="accent4"/>
              </a:solidFill>
              <a:latin typeface="MS PMincho" panose="02020600040205080304" pitchFamily="18" charset="-128"/>
              <a:ea typeface="MS PMincho" panose="02020600040205080304" pitchFamily="18" charset="-128"/>
              <a:cs typeface="Khmer OS Battambang" panose="02000500000000020004" pitchFamily="2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82" y="1666151"/>
            <a:ext cx="9671730" cy="5002619"/>
          </a:xfrm>
        </p:spPr>
      </p:pic>
    </p:spTree>
    <p:extLst>
      <p:ext uri="{BB962C8B-B14F-4D97-AF65-F5344CB8AC3E}">
        <p14:creationId xmlns:p14="http://schemas.microsoft.com/office/powerpoint/2010/main" val="368601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078" y="379692"/>
            <a:ext cx="11801474" cy="760998"/>
          </a:xfrm>
          <a:ln w="28575"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3200" b="1" u="sng" dirty="0">
                <a:solidFill>
                  <a:srgbClr val="00B0F0"/>
                </a:solidFill>
                <a:latin typeface="MS PMincho" panose="02020600040205080304" pitchFamily="18" charset="-128"/>
                <a:ea typeface="MS PMincho" panose="02020600040205080304" pitchFamily="18" charset="-128"/>
                <a:cs typeface="Khmer OS Battambang" panose="02000500000000020004" pitchFamily="2" charset="0"/>
              </a:rPr>
              <a:t>1</a:t>
            </a:r>
            <a:r>
              <a:rPr lang="en-US" sz="3200" b="1" u="sng" dirty="0" smtClean="0">
                <a:solidFill>
                  <a:srgbClr val="00B0F0"/>
                </a:solidFill>
                <a:latin typeface="MS PMincho" panose="02020600040205080304" pitchFamily="18" charset="-128"/>
                <a:ea typeface="MS PMincho" panose="02020600040205080304" pitchFamily="18" charset="-128"/>
                <a:cs typeface="Khmer OS Battambang" panose="02000500000000020004" pitchFamily="2" charset="0"/>
              </a:rPr>
              <a:t>.2  </a:t>
            </a:r>
            <a:r>
              <a:rPr lang="en-US" sz="3200" b="1" u="sng" dirty="0" err="1" smtClean="0">
                <a:solidFill>
                  <a:srgbClr val="00B0F0"/>
                </a:solidFill>
                <a:latin typeface="MS PMincho" panose="02020600040205080304" pitchFamily="18" charset="-128"/>
                <a:ea typeface="MS PMincho" panose="02020600040205080304" pitchFamily="18" charset="-128"/>
                <a:cs typeface="Khmer OS Battambang" panose="02000500000000020004" pitchFamily="2" charset="0"/>
              </a:rPr>
              <a:t>Arraylist</a:t>
            </a:r>
            <a:endParaRPr lang="en-US" sz="3600" b="1" u="sng" dirty="0">
              <a:solidFill>
                <a:srgbClr val="00B0F0"/>
              </a:solidFill>
              <a:latin typeface="MS PMincho" panose="02020600040205080304" pitchFamily="18" charset="-128"/>
              <a:ea typeface="MS PMincho" panose="02020600040205080304" pitchFamily="18" charset="-128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1679545"/>
            <a:ext cx="11110709" cy="4418134"/>
          </a:xfrm>
        </p:spPr>
        <p:txBody>
          <a:bodyPr>
            <a:noAutofit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Arraylist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class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ទទួលលក្ខណៈពី​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AbstructList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ហើយប្រើ​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List interface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។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វាមានលក្ខណៈជា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Dynamic array</a:t>
            </a:r>
            <a:endParaRPr lang="km-KH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km-KH" sz="2200" dirty="0">
              <a:latin typeface="Khmer OS Battambang" pitchFamily="2" charset="0"/>
              <a:cs typeface="Khmer OS Battambang" pitchFamily="2" charset="0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Constructor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របស់​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Arraylist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មាន៖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050" dirty="0" err="1" smtClean="0">
                <a:latin typeface="Khmer OS Battambang" pitchFamily="2" charset="0"/>
                <a:cs typeface="Khmer OS Battambang" pitchFamily="2" charset="0"/>
              </a:rPr>
              <a:t>ArrayList</a:t>
            </a:r>
            <a:r>
              <a:rPr lang="en-US" sz="2050" dirty="0" smtClean="0">
                <a:latin typeface="Khmer OS Battambang" pitchFamily="2" charset="0"/>
                <a:cs typeface="Khmer OS Battambang" pitchFamily="2" charset="0"/>
              </a:rPr>
              <a:t>()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050" dirty="0" err="1" smtClean="0">
                <a:latin typeface="Khmer OS Battambang" pitchFamily="2" charset="0"/>
                <a:cs typeface="Khmer OS Battambang" pitchFamily="2" charset="0"/>
              </a:rPr>
              <a:t>ArrayList</a:t>
            </a:r>
            <a:r>
              <a:rPr lang="en-US" sz="2050" dirty="0" smtClean="0">
                <a:latin typeface="Khmer OS Battambang" pitchFamily="2" charset="0"/>
                <a:cs typeface="Khmer OS Battambang" pitchFamily="2" charset="0"/>
              </a:rPr>
              <a:t>(Collection c)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050" dirty="0" err="1" smtClean="0">
                <a:latin typeface="Khmer OS Battambang" pitchFamily="2" charset="0"/>
                <a:cs typeface="Khmer OS Battambang" pitchFamily="2" charset="0"/>
              </a:rPr>
              <a:t>ArrayList</a:t>
            </a:r>
            <a:r>
              <a:rPr lang="en-US" sz="2050" dirty="0" smtClean="0">
                <a:latin typeface="Khmer OS Battambang" pitchFamily="2" charset="0"/>
                <a:cs typeface="Khmer OS Battambang" pitchFamily="2" charset="0"/>
              </a:rPr>
              <a:t>(</a:t>
            </a:r>
            <a:r>
              <a:rPr lang="en-US" sz="2050" dirty="0" err="1" smtClean="0"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2050" dirty="0" smtClean="0">
                <a:latin typeface="Khmer OS Battambang" pitchFamily="2" charset="0"/>
                <a:cs typeface="Khmer OS Battambang" pitchFamily="2" charset="0"/>
              </a:rPr>
              <a:t> capacity)</a:t>
            </a:r>
            <a:endParaRPr lang="en-US" sz="205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8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078" y="379692"/>
            <a:ext cx="11801474" cy="760998"/>
          </a:xfrm>
          <a:ln w="28575"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3200" b="1" u="sng" dirty="0">
                <a:solidFill>
                  <a:srgbClr val="00B0F0"/>
                </a:solidFill>
                <a:latin typeface="MS PMincho" panose="02020600040205080304" pitchFamily="18" charset="-128"/>
                <a:ea typeface="MS PMincho" panose="02020600040205080304" pitchFamily="18" charset="-128"/>
                <a:cs typeface="Khmer OS Battambang" panose="02000500000000020004" pitchFamily="2" charset="0"/>
              </a:rPr>
              <a:t>1</a:t>
            </a:r>
            <a:r>
              <a:rPr lang="en-US" sz="3200" b="1" u="sng" dirty="0" smtClean="0">
                <a:solidFill>
                  <a:srgbClr val="00B0F0"/>
                </a:solidFill>
                <a:latin typeface="MS PMincho" panose="02020600040205080304" pitchFamily="18" charset="-128"/>
                <a:ea typeface="MS PMincho" panose="02020600040205080304" pitchFamily="18" charset="-128"/>
                <a:cs typeface="Khmer OS Battambang" panose="02000500000000020004" pitchFamily="2" charset="0"/>
              </a:rPr>
              <a:t>.2.1 </a:t>
            </a:r>
            <a:r>
              <a:rPr lang="en-US" sz="3200" b="1" u="sng" dirty="0" err="1" smtClean="0">
                <a:solidFill>
                  <a:srgbClr val="00B0F0"/>
                </a:solidFill>
                <a:latin typeface="MS PMincho" panose="02020600040205080304" pitchFamily="18" charset="-128"/>
                <a:ea typeface="MS PMincho" panose="02020600040205080304" pitchFamily="18" charset="-128"/>
                <a:cs typeface="Khmer OS Battambang" panose="02000500000000020004" pitchFamily="2" charset="0"/>
              </a:rPr>
              <a:t>Arraylist</a:t>
            </a:r>
            <a:r>
              <a:rPr lang="en-US" sz="3200" b="1" u="sng" dirty="0" smtClean="0">
                <a:solidFill>
                  <a:srgbClr val="00B0F0"/>
                </a:solidFill>
                <a:latin typeface="MS PMincho" panose="02020600040205080304" pitchFamily="18" charset="-128"/>
                <a:ea typeface="MS PMincho" panose="02020600040205080304" pitchFamily="18" charset="-128"/>
                <a:cs typeface="Khmer OS Battambang" panose="02000500000000020004" pitchFamily="2" charset="0"/>
              </a:rPr>
              <a:t> Method </a:t>
            </a:r>
            <a:r>
              <a:rPr lang="km-KH" sz="3200" b="1" u="sng" dirty="0" smtClean="0">
                <a:solidFill>
                  <a:srgbClr val="00B0F0"/>
                </a:solidFill>
                <a:latin typeface="MS PMincho" panose="02020600040205080304" pitchFamily="18" charset="-128"/>
                <a:ea typeface="MS PMincho" panose="02020600040205080304" pitchFamily="18" charset="-128"/>
                <a:cs typeface="Khmer OS Battambang" panose="02000500000000020004" pitchFamily="2" charset="0"/>
              </a:rPr>
              <a:t>ពិសេស</a:t>
            </a:r>
            <a:endParaRPr lang="en-US" sz="3600" b="1" u="sng" dirty="0">
              <a:solidFill>
                <a:srgbClr val="00B0F0"/>
              </a:solidFill>
              <a:latin typeface="MS PMincho" panose="02020600040205080304" pitchFamily="18" charset="-128"/>
              <a:ea typeface="MS PMincho" panose="02020600040205080304" pitchFamily="18" charset="-128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1679545"/>
            <a:ext cx="11110709" cy="4418134"/>
          </a:xfrm>
        </p:spPr>
        <p:txBody>
          <a:bodyPr>
            <a:noAutofit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050" dirty="0" smtClean="0">
                <a:latin typeface="Khmer OS Battambang" pitchFamily="2" charset="0"/>
                <a:cs typeface="Khmer OS Battambang" pitchFamily="2" charset="0"/>
              </a:rPr>
              <a:t>Void </a:t>
            </a:r>
            <a:r>
              <a:rPr lang="en-US" sz="2050" dirty="0" err="1" smtClean="0">
                <a:latin typeface="Khmer OS Battambang" pitchFamily="2" charset="0"/>
                <a:cs typeface="Khmer OS Battambang" pitchFamily="2" charset="0"/>
              </a:rPr>
              <a:t>ensureCapacity</a:t>
            </a:r>
            <a:r>
              <a:rPr lang="en-US" sz="2050" dirty="0" smtClean="0">
                <a:latin typeface="Khmer OS Battambang" pitchFamily="2" charset="0"/>
                <a:cs typeface="Khmer OS Battambang" pitchFamily="2" charset="0"/>
              </a:rPr>
              <a:t>(</a:t>
            </a:r>
            <a:r>
              <a:rPr lang="en-US" sz="2050" dirty="0" err="1" smtClean="0"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2050" dirty="0" smtClean="0">
                <a:latin typeface="Khmer OS Battambang" pitchFamily="2" charset="0"/>
                <a:cs typeface="Khmer OS Battambang" pitchFamily="2" charset="0"/>
              </a:rPr>
              <a:t> cap)</a:t>
            </a:r>
            <a:r>
              <a:rPr lang="km-KH" sz="2050" dirty="0" smtClean="0">
                <a:latin typeface="Khmer OS Battambang" pitchFamily="2" charset="0"/>
                <a:cs typeface="Khmer OS Battambang" pitchFamily="2" charset="0"/>
              </a:rPr>
              <a:t>​</a:t>
            </a:r>
            <a:r>
              <a:rPr lang="en-US" sz="205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050" dirty="0" smtClean="0">
                <a:latin typeface="Khmer OS Battambang" pitchFamily="2" charset="0"/>
                <a:cs typeface="Khmer OS Battambang" pitchFamily="2" charset="0"/>
              </a:rPr>
              <a:t>សំរាប់បង្កើនចំណុះ</a:t>
            </a:r>
            <a:r>
              <a:rPr lang="en-US" sz="2050" dirty="0" smtClean="0">
                <a:latin typeface="Khmer OS Battambang" pitchFamily="2" charset="0"/>
                <a:cs typeface="Khmer OS Battambang" pitchFamily="2" charset="0"/>
              </a:rPr>
              <a:t>  </a:t>
            </a:r>
            <a:r>
              <a:rPr lang="en-US" sz="2050" dirty="0" err="1" smtClean="0">
                <a:latin typeface="Khmer OS Battambang" pitchFamily="2" charset="0"/>
                <a:cs typeface="Khmer OS Battambang" pitchFamily="2" charset="0"/>
              </a:rPr>
              <a:t>ArrayList</a:t>
            </a:r>
            <a:r>
              <a:rPr lang="en-US" sz="205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050" dirty="0" smtClean="0">
                <a:latin typeface="Khmer OS Battambang" pitchFamily="2" charset="0"/>
                <a:cs typeface="Khmer OS Battambang" pitchFamily="2" charset="0"/>
              </a:rPr>
              <a:t>ដែល</a:t>
            </a:r>
            <a:r>
              <a:rPr lang="en-US" sz="205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050" dirty="0" smtClean="0">
                <a:latin typeface="Khmer OS Battambang" pitchFamily="2" charset="0"/>
                <a:cs typeface="Khmer OS Battambang" pitchFamily="2" charset="0"/>
              </a:rPr>
              <a:t>cap </a:t>
            </a:r>
            <a:r>
              <a:rPr lang="km-KH" sz="2050" dirty="0" smtClean="0">
                <a:latin typeface="Khmer OS Battambang" pitchFamily="2" charset="0"/>
                <a:cs typeface="Khmer OS Battambang" pitchFamily="2" charset="0"/>
              </a:rPr>
              <a:t>ជាចំណុះថ្មី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050" dirty="0" smtClean="0">
                <a:latin typeface="Khmer OS Battambang" pitchFamily="2" charset="0"/>
                <a:cs typeface="Khmer OS Battambang" pitchFamily="2" charset="0"/>
              </a:rPr>
              <a:t>Void </a:t>
            </a:r>
            <a:r>
              <a:rPr lang="en-US" sz="2050" dirty="0" err="1" smtClean="0">
                <a:latin typeface="Khmer OS Battambang" pitchFamily="2" charset="0"/>
                <a:cs typeface="Khmer OS Battambang" pitchFamily="2" charset="0"/>
              </a:rPr>
              <a:t>trimToSize</a:t>
            </a:r>
            <a:r>
              <a:rPr lang="en-US" sz="2050" dirty="0" smtClean="0">
                <a:latin typeface="Khmer OS Battambang" pitchFamily="2" charset="0"/>
                <a:cs typeface="Khmer OS Battambang" pitchFamily="2" charset="0"/>
              </a:rPr>
              <a:t>()</a:t>
            </a:r>
            <a:r>
              <a:rPr lang="km-KH" sz="2050" dirty="0" smtClean="0">
                <a:latin typeface="Khmer OS Battambang" pitchFamily="2" charset="0"/>
                <a:cs typeface="Khmer OS Battambang" pitchFamily="2" charset="0"/>
              </a:rPr>
              <a:t>​</a:t>
            </a:r>
            <a:r>
              <a:rPr lang="en-US" sz="205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050" dirty="0" smtClean="0">
                <a:latin typeface="Khmer OS Battambang" pitchFamily="2" charset="0"/>
                <a:cs typeface="Khmer OS Battambang" pitchFamily="2" charset="0"/>
              </a:rPr>
              <a:t>សំរាប់បន្ថយទំហំរបស់​</a:t>
            </a:r>
            <a:r>
              <a:rPr lang="en-US" sz="2050" dirty="0" smtClean="0">
                <a:latin typeface="Khmer OS Battambang" pitchFamily="2" charset="0"/>
                <a:cs typeface="Khmer OS Battambang" pitchFamily="2" charset="0"/>
              </a:rPr>
              <a:t> array list </a:t>
            </a:r>
            <a:r>
              <a:rPr lang="km-KH" sz="2050" dirty="0" smtClean="0">
                <a:latin typeface="Khmer OS Battambang" pitchFamily="2" charset="0"/>
                <a:cs typeface="Khmer OS Battambang" pitchFamily="2" charset="0"/>
              </a:rPr>
              <a:t>ទៅតាមចំនួនរបស់</a:t>
            </a:r>
            <a:r>
              <a:rPr lang="en-US" sz="2050" dirty="0" smtClean="0">
                <a:latin typeface="Khmer OS Battambang" pitchFamily="2" charset="0"/>
                <a:cs typeface="Khmer OS Battambang" pitchFamily="2" charset="0"/>
              </a:rPr>
              <a:t> items </a:t>
            </a:r>
            <a:r>
              <a:rPr lang="km-KH" sz="2050" dirty="0" smtClean="0">
                <a:latin typeface="Khmer OS Battambang" pitchFamily="2" charset="0"/>
                <a:cs typeface="Khmer OS Battambang" pitchFamily="2" charset="0"/>
              </a:rPr>
              <a:t>ដែលវាកំពុងមាន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050" dirty="0" err="1" smtClean="0">
                <a:latin typeface="Khmer OS Battambang" pitchFamily="2" charset="0"/>
                <a:cs typeface="Khmer OS Battambang" pitchFamily="2" charset="0"/>
              </a:rPr>
              <a:t>toArray</a:t>
            </a:r>
            <a:r>
              <a:rPr lang="en-US" sz="2050" dirty="0" smtClean="0">
                <a:latin typeface="Khmer OS Battambang" pitchFamily="2" charset="0"/>
                <a:cs typeface="Khmer OS Battambang" pitchFamily="2" charset="0"/>
              </a:rPr>
              <a:t>()</a:t>
            </a:r>
            <a:r>
              <a:rPr lang="km-KH" sz="2050" dirty="0" smtClean="0">
                <a:latin typeface="Khmer OS Battambang" pitchFamily="2" charset="0"/>
                <a:cs typeface="Khmer OS Battambang" pitchFamily="2" charset="0"/>
              </a:rPr>
              <a:t>៖​​</a:t>
            </a:r>
            <a:r>
              <a:rPr lang="en-US" sz="205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050" dirty="0" smtClean="0">
                <a:latin typeface="Khmer OS Battambang" pitchFamily="2" charset="0"/>
                <a:cs typeface="Khmer OS Battambang" pitchFamily="2" charset="0"/>
              </a:rPr>
              <a:t>ដើម្បីបំលែងពី</a:t>
            </a:r>
            <a:r>
              <a:rPr lang="en-US" sz="205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050" dirty="0" err="1" smtClean="0">
                <a:latin typeface="Khmer OS Battambang" pitchFamily="2" charset="0"/>
                <a:cs typeface="Khmer OS Battambang" pitchFamily="2" charset="0"/>
              </a:rPr>
              <a:t>ArrayList</a:t>
            </a:r>
            <a:r>
              <a:rPr lang="en-US" sz="205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050" dirty="0" smtClean="0">
                <a:latin typeface="Khmer OS Battambang" pitchFamily="2" charset="0"/>
                <a:cs typeface="Khmer OS Battambang" pitchFamily="2" charset="0"/>
              </a:rPr>
              <a:t>ទៅជា​</a:t>
            </a:r>
            <a:r>
              <a:rPr lang="en-US" sz="2050" dirty="0" smtClean="0">
                <a:latin typeface="Khmer OS Battambang" pitchFamily="2" charset="0"/>
                <a:cs typeface="Khmer OS Battambang" pitchFamily="2" charset="0"/>
              </a:rPr>
              <a:t> Array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6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078" y="379692"/>
            <a:ext cx="11801474" cy="760998"/>
          </a:xfrm>
          <a:ln w="28575"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3200" b="1" u="sng" dirty="0">
                <a:solidFill>
                  <a:srgbClr val="00B0F0"/>
                </a:solidFill>
                <a:latin typeface="MS PMincho" panose="02020600040205080304" pitchFamily="18" charset="-128"/>
                <a:ea typeface="MS PMincho" panose="02020600040205080304" pitchFamily="18" charset="-128"/>
                <a:cs typeface="Khmer OS Battambang" panose="02000500000000020004" pitchFamily="2" charset="0"/>
              </a:rPr>
              <a:t>1</a:t>
            </a:r>
            <a:r>
              <a:rPr lang="en-US" sz="3200" b="1" u="sng" dirty="0" smtClean="0">
                <a:solidFill>
                  <a:srgbClr val="00B0F0"/>
                </a:solidFill>
                <a:latin typeface="MS PMincho" panose="02020600040205080304" pitchFamily="18" charset="-128"/>
                <a:ea typeface="MS PMincho" panose="02020600040205080304" pitchFamily="18" charset="-128"/>
                <a:cs typeface="Khmer OS Battambang" panose="02000500000000020004" pitchFamily="2" charset="0"/>
              </a:rPr>
              <a:t>.2.2  </a:t>
            </a:r>
            <a:r>
              <a:rPr lang="en-US" sz="3200" b="1" u="sng" dirty="0" err="1" smtClean="0">
                <a:solidFill>
                  <a:srgbClr val="00B0F0"/>
                </a:solidFill>
                <a:latin typeface="MS PMincho" panose="02020600040205080304" pitchFamily="18" charset="-128"/>
                <a:ea typeface="MS PMincho" panose="02020600040205080304" pitchFamily="18" charset="-128"/>
                <a:cs typeface="Khmer OS Battambang" panose="02000500000000020004" pitchFamily="2" charset="0"/>
              </a:rPr>
              <a:t>Arraylist</a:t>
            </a:r>
            <a:r>
              <a:rPr lang="en-US" sz="3200" b="1" u="sng" dirty="0" smtClean="0">
                <a:solidFill>
                  <a:srgbClr val="00B0F0"/>
                </a:solidFill>
                <a:latin typeface="MS PMincho" panose="02020600040205080304" pitchFamily="18" charset="-128"/>
                <a:ea typeface="MS PMincho" panose="02020600040205080304" pitchFamily="18" charset="-128"/>
                <a:cs typeface="Khmer OS Battambang" panose="02000500000000020004" pitchFamily="2" charset="0"/>
              </a:rPr>
              <a:t> Example</a:t>
            </a:r>
            <a:endParaRPr lang="en-US" sz="3600" b="1" u="sng" dirty="0">
              <a:solidFill>
                <a:srgbClr val="00B0F0"/>
              </a:solidFill>
              <a:latin typeface="MS PMincho" panose="02020600040205080304" pitchFamily="18" charset="-128"/>
              <a:ea typeface="MS PMincho" panose="02020600040205080304" pitchFamily="18" charset="-128"/>
              <a:cs typeface="Khmer OS Battambang" panose="02000500000000020004" pitchFamily="2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574" y="1624766"/>
            <a:ext cx="9642481" cy="5044004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2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6" y="395784"/>
            <a:ext cx="11897008" cy="746209"/>
          </a:xfrm>
          <a:ln w="28575"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3200" b="1" u="sng" dirty="0">
                <a:solidFill>
                  <a:srgbClr val="00B0F0"/>
                </a:solidFill>
                <a:latin typeface="MS PMincho" panose="02020600040205080304" pitchFamily="18" charset="-128"/>
                <a:ea typeface="MS PMincho" panose="02020600040205080304" pitchFamily="18" charset="-128"/>
                <a:cs typeface="Khmer OS Battambang" panose="02000500000000020004" pitchFamily="2" charset="0"/>
              </a:rPr>
              <a:t>1</a:t>
            </a:r>
            <a:r>
              <a:rPr lang="en-US" sz="3200" b="1" u="sng" dirty="0" smtClean="0">
                <a:solidFill>
                  <a:srgbClr val="00B0F0"/>
                </a:solidFill>
                <a:latin typeface="MS PMincho" panose="02020600040205080304" pitchFamily="18" charset="-128"/>
                <a:ea typeface="MS PMincho" panose="02020600040205080304" pitchFamily="18" charset="-128"/>
                <a:cs typeface="Khmer OS Battambang" panose="02000500000000020004" pitchFamily="2" charset="0"/>
              </a:rPr>
              <a:t>.3 Link List</a:t>
            </a:r>
            <a:endParaRPr lang="en-US" sz="3200" b="1" u="sng" dirty="0">
              <a:solidFill>
                <a:srgbClr val="00B0F0"/>
              </a:solidFill>
              <a:latin typeface="MS PMincho" panose="02020600040205080304" pitchFamily="18" charset="-128"/>
              <a:ea typeface="MS PMincho" panose="02020600040205080304" pitchFamily="18" charset="-128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  <a:latin typeface="+mj-lt"/>
              </a:rPr>
              <a:pPr/>
              <a:t>15</a:t>
            </a:fld>
            <a:endParaRPr lang="en-US">
              <a:solidFill>
                <a:srgbClr val="000000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705970"/>
            <a:ext cx="10827224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00B050"/>
                </a:solidFill>
                <a:latin typeface=" khmer os Battambong"/>
                <a:cs typeface="Khmer OS Battambang" panose="02000500000000020004" pitchFamily="2" charset="0"/>
              </a:rPr>
              <a:t>LinkList</a:t>
            </a:r>
            <a:r>
              <a:rPr lang="en-US" sz="2000" dirty="0" smtClean="0">
                <a:solidFill>
                  <a:srgbClr val="00B050"/>
                </a:solidFill>
                <a:latin typeface=" khmer os Battambong"/>
                <a:cs typeface="Khmer OS Battambang" panose="02000500000000020004" pitchFamily="2" charset="0"/>
              </a:rPr>
              <a:t> Class </a:t>
            </a:r>
            <a:r>
              <a:rPr lang="km-KH" sz="2000" dirty="0" smtClean="0">
                <a:latin typeface=" khmer os Battambong"/>
                <a:cs typeface="Khmer OS Battambang" panose="02000500000000020004" pitchFamily="2" charset="0"/>
              </a:rPr>
              <a:t>វាទទួលលក្ចណៈពី​</a:t>
            </a:r>
            <a:r>
              <a:rPr lang="en-US" sz="2000" dirty="0" smtClean="0">
                <a:latin typeface=" khmer os Battambong"/>
                <a:cs typeface="Khmer OS Battambang" panose="02000500000000020004" pitchFamily="2" charset="0"/>
              </a:rPr>
              <a:t> </a:t>
            </a:r>
            <a:r>
              <a:rPr lang="en-US" sz="2000" dirty="0" err="1" smtClean="0">
                <a:latin typeface=" khmer os Battambong"/>
                <a:cs typeface="Khmer OS Battambang" panose="02000500000000020004" pitchFamily="2" charset="0"/>
              </a:rPr>
              <a:t>AbstractSequentialList</a:t>
            </a:r>
            <a:r>
              <a:rPr lang="en-US" sz="2000" dirty="0" smtClean="0">
                <a:latin typeface=" khmer os Battambong"/>
                <a:cs typeface="Khmer OS Battambang" panose="02000500000000020004" pitchFamily="2" charset="0"/>
              </a:rPr>
              <a:t> </a:t>
            </a:r>
            <a:r>
              <a:rPr lang="km-KH" sz="2000" dirty="0" smtClean="0">
                <a:latin typeface=" khmer os Battambong"/>
                <a:cs typeface="Khmer OS Battambang" panose="02000500000000020004" pitchFamily="2" charset="0"/>
              </a:rPr>
              <a:t>ហើយអនុវត្តនូវ</a:t>
            </a:r>
            <a:r>
              <a:rPr lang="en-US" sz="2000" dirty="0" smtClean="0">
                <a:latin typeface=" khmer os Battambong"/>
                <a:cs typeface="Khmer OS Battambang" panose="02000500000000020004" pitchFamily="2" charset="0"/>
              </a:rPr>
              <a:t> List interface</a:t>
            </a:r>
            <a:endParaRPr lang="km-KH" sz="2000" dirty="0" smtClean="0">
              <a:latin typeface=" khmer os Battambong"/>
              <a:cs typeface="Khmer OS Battambang" panose="02000500000000020004" pitchFamily="2" charset="0"/>
            </a:endParaRPr>
          </a:p>
          <a:p>
            <a:endParaRPr lang="en-US" sz="2000" dirty="0" smtClean="0">
              <a:latin typeface=" khmer os Battambong"/>
              <a:cs typeface="Khmer OS Battambang" panose="02000500000000020004" pitchFamily="2" charset="0"/>
            </a:endParaRPr>
          </a:p>
          <a:p>
            <a:r>
              <a:rPr lang="en-US" sz="2000" dirty="0" smtClean="0">
                <a:latin typeface=" khmer os Battambong"/>
                <a:cs typeface="Khmer OS Battambang" panose="02000500000000020004" pitchFamily="2" charset="0"/>
              </a:rPr>
              <a:t>Constructor </a:t>
            </a:r>
            <a:r>
              <a:rPr lang="km-KH" sz="2000" dirty="0" smtClean="0">
                <a:latin typeface=" khmer os Battambong"/>
                <a:cs typeface="Khmer OS Battambang" panose="02000500000000020004" pitchFamily="2" charset="0"/>
              </a:rPr>
              <a:t>របស់វា៖</a:t>
            </a:r>
          </a:p>
          <a:p>
            <a:pPr marL="914400" lvl="1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000" dirty="0" err="1" smtClean="0">
                <a:latin typeface=" khmer os Battambong"/>
                <a:cs typeface="Khmer OS Battambang" panose="02000500000000020004" pitchFamily="2" charset="0"/>
              </a:rPr>
              <a:t>LinkList</a:t>
            </a:r>
            <a:r>
              <a:rPr lang="en-US" sz="2000" dirty="0" smtClean="0">
                <a:latin typeface=" khmer os Battambong"/>
                <a:cs typeface="Khmer OS Battambang" panose="02000500000000020004" pitchFamily="2" charset="0"/>
              </a:rPr>
              <a:t>()</a:t>
            </a:r>
          </a:p>
          <a:p>
            <a:pPr marL="914400" lvl="1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000" dirty="0" err="1" smtClean="0">
                <a:latin typeface=" khmer os Battambong"/>
                <a:cs typeface="Khmer OS Battambang" panose="02000500000000020004" pitchFamily="2" charset="0"/>
              </a:rPr>
              <a:t>LinkList</a:t>
            </a:r>
            <a:r>
              <a:rPr lang="en-US" sz="2000" dirty="0" smtClean="0">
                <a:latin typeface=" khmer os Battambong"/>
                <a:cs typeface="Khmer OS Battambang" panose="02000500000000020004" pitchFamily="2" charset="0"/>
              </a:rPr>
              <a:t>(Collection c)</a:t>
            </a:r>
          </a:p>
          <a:p>
            <a:r>
              <a:rPr lang="en-US" sz="2000" dirty="0" smtClean="0">
                <a:latin typeface=" khmer os Battambong"/>
                <a:cs typeface="Khmer OS Battambang" panose="02000500000000020004" pitchFamily="2" charset="0"/>
              </a:rPr>
              <a:t>Methods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 khmer os Battambong"/>
                <a:cs typeface="Khmer OS Battambang" panose="02000500000000020004" pitchFamily="2" charset="0"/>
              </a:rPr>
              <a:t>void add(Object </a:t>
            </a:r>
            <a:r>
              <a:rPr lang="en-US" sz="2000" dirty="0" err="1" smtClean="0">
                <a:latin typeface=" khmer os Battambong"/>
                <a:cs typeface="Khmer OS Battambang" panose="02000500000000020004" pitchFamily="2" charset="0"/>
              </a:rPr>
              <a:t>obj</a:t>
            </a:r>
            <a:r>
              <a:rPr lang="en-US" sz="2000" dirty="0" smtClean="0">
                <a:latin typeface=" khmer os Battambong"/>
                <a:cs typeface="Khmer OS Battambang" panose="02000500000000020004" pitchFamily="2" charset="0"/>
              </a:rPr>
              <a:t>)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 khmer os Battambong"/>
                <a:cs typeface="Khmer OS Battambang" panose="02000500000000020004" pitchFamily="2" charset="0"/>
              </a:rPr>
              <a:t>void add(</a:t>
            </a:r>
            <a:r>
              <a:rPr lang="en-US" sz="2000" dirty="0" err="1" smtClean="0">
                <a:latin typeface=" khmer os Battambong"/>
                <a:cs typeface="Khmer OS Battambang" panose="02000500000000020004" pitchFamily="2" charset="0"/>
              </a:rPr>
              <a:t>int</a:t>
            </a:r>
            <a:r>
              <a:rPr lang="en-US" sz="2000" dirty="0" smtClean="0">
                <a:latin typeface=" khmer os Battambong"/>
                <a:cs typeface="Khmer OS Battambang" panose="02000500000000020004" pitchFamily="2" charset="0"/>
              </a:rPr>
              <a:t> index, Object </a:t>
            </a:r>
            <a:r>
              <a:rPr lang="en-US" sz="2000" dirty="0" err="1" smtClean="0">
                <a:latin typeface=" khmer os Battambong"/>
                <a:cs typeface="Khmer OS Battambang" panose="02000500000000020004" pitchFamily="2" charset="0"/>
              </a:rPr>
              <a:t>obj</a:t>
            </a:r>
            <a:r>
              <a:rPr lang="en-US" sz="2000" dirty="0" smtClean="0">
                <a:latin typeface=" khmer os Battambong"/>
                <a:cs typeface="Khmer OS Battambang" panose="02000500000000020004" pitchFamily="2" charset="0"/>
              </a:rPr>
              <a:t>)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 khmer os Battambong"/>
                <a:cs typeface="Khmer OS Battambang" panose="02000500000000020004" pitchFamily="2" charset="0"/>
              </a:rPr>
              <a:t>void </a:t>
            </a:r>
            <a:r>
              <a:rPr lang="en-US" sz="2000" dirty="0" err="1" smtClean="0">
                <a:latin typeface=" khmer os Battambong"/>
                <a:cs typeface="Khmer OS Battambang" panose="02000500000000020004" pitchFamily="2" charset="0"/>
              </a:rPr>
              <a:t>addFirst</a:t>
            </a:r>
            <a:r>
              <a:rPr lang="en-US" sz="2000" dirty="0" smtClean="0">
                <a:latin typeface=" khmer os Battambong"/>
                <a:cs typeface="Khmer OS Battambang" panose="02000500000000020004" pitchFamily="2" charset="0"/>
              </a:rPr>
              <a:t>(Object </a:t>
            </a:r>
            <a:r>
              <a:rPr lang="en-US" sz="2000" dirty="0" err="1" smtClean="0">
                <a:latin typeface=" khmer os Battambong"/>
                <a:cs typeface="Khmer OS Battambang" panose="02000500000000020004" pitchFamily="2" charset="0"/>
              </a:rPr>
              <a:t>obj</a:t>
            </a:r>
            <a:r>
              <a:rPr lang="en-US" sz="2000" dirty="0" smtClean="0">
                <a:latin typeface=" khmer os Battambong"/>
                <a:cs typeface="Khmer OS Battambang" panose="02000500000000020004" pitchFamily="2" charset="0"/>
              </a:rPr>
              <a:t>)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 khmer os Battambong"/>
                <a:cs typeface="Khmer OS Battambang" panose="02000500000000020004" pitchFamily="2" charset="0"/>
              </a:rPr>
              <a:t>void </a:t>
            </a:r>
            <a:r>
              <a:rPr lang="en-US" sz="2000" dirty="0" err="1" smtClean="0">
                <a:latin typeface=" khmer os Battambong"/>
                <a:cs typeface="Khmer OS Battambang" panose="02000500000000020004" pitchFamily="2" charset="0"/>
              </a:rPr>
              <a:t>addLast</a:t>
            </a:r>
            <a:r>
              <a:rPr lang="en-US" sz="2000" dirty="0" smtClean="0">
                <a:latin typeface=" khmer os Battambong"/>
                <a:cs typeface="Khmer OS Battambang" panose="02000500000000020004" pitchFamily="2" charset="0"/>
              </a:rPr>
              <a:t>(Object </a:t>
            </a:r>
            <a:r>
              <a:rPr lang="en-US" sz="2000" dirty="0" err="1" smtClean="0">
                <a:latin typeface=" khmer os Battambong"/>
                <a:cs typeface="Khmer OS Battambang" panose="02000500000000020004" pitchFamily="2" charset="0"/>
              </a:rPr>
              <a:t>obj</a:t>
            </a:r>
            <a:r>
              <a:rPr lang="en-US" sz="2000" dirty="0" smtClean="0">
                <a:latin typeface=" khmer os Battambong"/>
                <a:cs typeface="Khmer OS Battambang" panose="02000500000000020004" pitchFamily="2" charset="0"/>
              </a:rPr>
              <a:t>)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 khmer os Battambong"/>
                <a:cs typeface="Khmer OS Battambang" panose="02000500000000020004" pitchFamily="2" charset="0"/>
              </a:rPr>
              <a:t>void set(Object </a:t>
            </a:r>
            <a:r>
              <a:rPr lang="en-US" sz="2000" dirty="0" err="1" smtClean="0">
                <a:latin typeface=" khmer os Battambong"/>
                <a:cs typeface="Khmer OS Battambang" panose="02000500000000020004" pitchFamily="2" charset="0"/>
              </a:rPr>
              <a:t>obj</a:t>
            </a:r>
            <a:r>
              <a:rPr lang="en-US" sz="2000" dirty="0" smtClean="0">
                <a:latin typeface=" khmer os Battambong"/>
                <a:cs typeface="Khmer OS Battambang" panose="02000500000000020004" pitchFamily="2" charset="0"/>
              </a:rPr>
              <a:t>)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 khmer os Battambong"/>
                <a:cs typeface="Khmer OS Battambang" panose="02000500000000020004" pitchFamily="2" charset="0"/>
              </a:rPr>
              <a:t>Object get(</a:t>
            </a:r>
            <a:r>
              <a:rPr lang="en-US" sz="2000" dirty="0" err="1" smtClean="0">
                <a:latin typeface=" khmer os Battambong"/>
                <a:cs typeface="Khmer OS Battambang" panose="02000500000000020004" pitchFamily="2" charset="0"/>
              </a:rPr>
              <a:t>int</a:t>
            </a:r>
            <a:r>
              <a:rPr lang="en-US" sz="2000" dirty="0" smtClean="0">
                <a:latin typeface=" khmer os Battambong"/>
                <a:cs typeface="Khmer OS Battambang" panose="02000500000000020004" pitchFamily="2" charset="0"/>
              </a:rPr>
              <a:t> index)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 khmer os Battambong"/>
                <a:cs typeface="Khmer OS Battambang" panose="02000500000000020004" pitchFamily="2" charset="0"/>
              </a:rPr>
              <a:t>Object </a:t>
            </a:r>
            <a:r>
              <a:rPr lang="en-US" sz="2000" dirty="0" err="1" smtClean="0">
                <a:latin typeface=" khmer os Battambong"/>
                <a:cs typeface="Khmer OS Battambang" panose="02000500000000020004" pitchFamily="2" charset="0"/>
              </a:rPr>
              <a:t>getFirst</a:t>
            </a:r>
            <a:r>
              <a:rPr lang="en-US" sz="2000" dirty="0" smtClean="0">
                <a:latin typeface=" khmer os Battambong"/>
                <a:cs typeface="Khmer OS Battambang" panose="02000500000000020004" pitchFamily="2" charset="0"/>
              </a:rPr>
              <a:t>()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 khmer os Battambong"/>
                <a:cs typeface="Khmer OS Battambang" panose="02000500000000020004" pitchFamily="2" charset="0"/>
              </a:rPr>
              <a:t>Object </a:t>
            </a:r>
            <a:r>
              <a:rPr lang="en-US" sz="2000" dirty="0" err="1" smtClean="0">
                <a:latin typeface=" khmer os Battambong"/>
                <a:cs typeface="Khmer OS Battambang" panose="02000500000000020004" pitchFamily="2" charset="0"/>
              </a:rPr>
              <a:t>getLast</a:t>
            </a:r>
            <a:r>
              <a:rPr lang="en-US" sz="2000" dirty="0" smtClean="0">
                <a:latin typeface=" khmer os Battambong"/>
                <a:cs typeface="Khmer OS Battambang" panose="02000500000000020004" pitchFamily="2" charset="0"/>
              </a:rPr>
              <a:t>()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 khmer os Battambong"/>
                <a:cs typeface="Khmer OS Battambang" panose="02000500000000020004" pitchFamily="2" charset="0"/>
              </a:rPr>
              <a:t>Object </a:t>
            </a:r>
            <a:r>
              <a:rPr lang="en-US" sz="2000" dirty="0" err="1" smtClean="0">
                <a:latin typeface=" khmer os Battambong"/>
                <a:cs typeface="Khmer OS Battambang" panose="02000500000000020004" pitchFamily="2" charset="0"/>
              </a:rPr>
              <a:t>removeFirst</a:t>
            </a:r>
            <a:r>
              <a:rPr lang="en-US" sz="2000" dirty="0" smtClean="0">
                <a:latin typeface=" khmer os Battambong"/>
                <a:cs typeface="Khmer OS Battambang" panose="02000500000000020004" pitchFamily="2" charset="0"/>
              </a:rPr>
              <a:t>()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 khmer os Battambong"/>
                <a:cs typeface="Khmer OS Battambang" panose="02000500000000020004" pitchFamily="2" charset="0"/>
              </a:rPr>
              <a:t>Object </a:t>
            </a:r>
            <a:r>
              <a:rPr lang="en-US" sz="2000" dirty="0" err="1" smtClean="0">
                <a:latin typeface=" khmer os Battambong"/>
                <a:cs typeface="Khmer OS Battambang" panose="02000500000000020004" pitchFamily="2" charset="0"/>
              </a:rPr>
              <a:t>removeLast</a:t>
            </a:r>
            <a:r>
              <a:rPr lang="en-US" sz="2000" dirty="0" smtClean="0">
                <a:latin typeface=" khmer os Battambong"/>
                <a:cs typeface="Khmer OS Battambang" panose="02000500000000020004" pitchFamily="2" charset="0"/>
              </a:rPr>
              <a:t>()</a:t>
            </a:r>
          </a:p>
          <a:p>
            <a:endParaRPr lang="en-US" dirty="0">
              <a:latin typeface=" khmer os Battambong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72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6" y="395784"/>
            <a:ext cx="11897008" cy="746209"/>
          </a:xfrm>
          <a:ln w="28575"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3200" b="1" u="sng" dirty="0" smtClean="0">
                <a:solidFill>
                  <a:srgbClr val="00B0F0"/>
                </a:solidFill>
                <a:latin typeface="MS PMincho" panose="02020600040205080304" pitchFamily="18" charset="-128"/>
                <a:ea typeface="MS PMincho" panose="02020600040205080304" pitchFamily="18" charset="-128"/>
                <a:cs typeface="Khmer OS Battambang" panose="02000500000000020004" pitchFamily="2" charset="0"/>
              </a:rPr>
              <a:t>1.3.1 Link List Example</a:t>
            </a:r>
            <a:endParaRPr lang="en-US" sz="3200" b="1" u="sng" dirty="0">
              <a:solidFill>
                <a:srgbClr val="00B0F0"/>
              </a:solidFill>
              <a:latin typeface="MS PMincho" panose="02020600040205080304" pitchFamily="18" charset="-128"/>
              <a:ea typeface="MS PMincho" panose="02020600040205080304" pitchFamily="18" charset="-128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  <a:latin typeface="+mj-lt"/>
              </a:rPr>
              <a:pPr/>
              <a:t>16</a:t>
            </a:fld>
            <a:endParaRPr lang="en-US">
              <a:solidFill>
                <a:srgbClr val="000000">
                  <a:lumMod val="50000"/>
                </a:srgbClr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99" y="1583140"/>
            <a:ext cx="9769597" cy="493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26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6" y="395784"/>
            <a:ext cx="11897008" cy="746209"/>
          </a:xfrm>
          <a:ln w="28575"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3200" b="1" u="sng" dirty="0">
                <a:solidFill>
                  <a:srgbClr val="00B0F0"/>
                </a:solidFill>
                <a:latin typeface="MS PMincho" panose="02020600040205080304" pitchFamily="18" charset="-128"/>
                <a:ea typeface="MS PMincho" panose="02020600040205080304" pitchFamily="18" charset="-128"/>
                <a:cs typeface="Khmer OS Battambang" panose="02000500000000020004" pitchFamily="2" charset="0"/>
              </a:rPr>
              <a:t>2</a:t>
            </a:r>
            <a:r>
              <a:rPr lang="en-US" sz="3200" b="1" u="sng" dirty="0" smtClean="0">
                <a:solidFill>
                  <a:srgbClr val="00B0F0"/>
                </a:solidFill>
                <a:latin typeface="MS PMincho" panose="02020600040205080304" pitchFamily="18" charset="-128"/>
                <a:ea typeface="MS PMincho" panose="02020600040205080304" pitchFamily="18" charset="-128"/>
                <a:cs typeface="Khmer OS Battambang" panose="02000500000000020004" pitchFamily="2" charset="0"/>
              </a:rPr>
              <a:t>. Set</a:t>
            </a:r>
            <a:endParaRPr lang="en-US" sz="3200" b="1" u="sng" dirty="0">
              <a:solidFill>
                <a:srgbClr val="00B0F0"/>
              </a:solidFill>
              <a:latin typeface="MS PMincho" panose="02020600040205080304" pitchFamily="18" charset="-128"/>
              <a:ea typeface="MS PMincho" panose="02020600040205080304" pitchFamily="18" charset="-128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  <a:latin typeface="+mj-lt"/>
              </a:rPr>
              <a:pPr/>
              <a:t>17</a:t>
            </a:fld>
            <a:endParaRPr lang="en-US">
              <a:solidFill>
                <a:srgbClr val="000000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213419" y="1710821"/>
            <a:ext cx="7772400" cy="4114800"/>
          </a:xfrm>
          <a:prstGeom prst="rect">
            <a:avLst/>
          </a:prstGeom>
        </p:spPr>
        <p:txBody>
          <a:bodyPr/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</a:pPr>
            <a:r>
              <a:rPr lang="en-US" altLang="en-US" sz="2400" dirty="0" smtClean="0"/>
              <a:t>Set Interface: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Collection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Framework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មួយដែលអនុញ្ញាត ដល់ការផ្ទុកធាតុច្រើន តែមិនអាចស្ទួនតម្លៃបា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ន។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Clr>
                <a:srgbClr val="C00000"/>
              </a:buClr>
            </a:pPr>
            <a:r>
              <a:rPr lang="en-US" sz="2400" dirty="0" smtClean="0"/>
              <a:t>Set </a:t>
            </a:r>
            <a:r>
              <a:rPr lang="km-KH" sz="2400" dirty="0" smtClean="0"/>
              <a:t>ជា</a:t>
            </a:r>
            <a:r>
              <a:rPr lang="en-US" sz="2400" dirty="0" smtClean="0"/>
              <a:t> </a:t>
            </a:r>
            <a:r>
              <a:rPr lang="en-US" sz="2400" dirty="0"/>
              <a:t>collection </a:t>
            </a:r>
            <a:r>
              <a:rPr lang="en-US" sz="2400" dirty="0" smtClean="0"/>
              <a:t>with </a:t>
            </a:r>
            <a:r>
              <a:rPr lang="en-US" sz="2400" dirty="0"/>
              <a:t>NO </a:t>
            </a:r>
            <a:r>
              <a:rPr lang="en-US" sz="2400" dirty="0" smtClean="0"/>
              <a:t>order</a:t>
            </a:r>
          </a:p>
          <a:p>
            <a:pPr>
              <a:buClr>
                <a:srgbClr val="C00000"/>
              </a:buClr>
            </a:pPr>
            <a:r>
              <a:rPr lang="en-US" altLang="en-US" sz="2400" dirty="0" smtClean="0"/>
              <a:t>Implementations:</a:t>
            </a:r>
            <a:endParaRPr lang="en-US" alt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347662" y="4095362"/>
            <a:ext cx="4724400" cy="1371600"/>
            <a:chOff x="1905000" y="4038600"/>
            <a:chExt cx="4724400" cy="1371600"/>
          </a:xfrm>
        </p:grpSpPr>
        <p:sp>
          <p:nvSpPr>
            <p:cNvPr id="9" name="Rectangle 13"/>
            <p:cNvSpPr>
              <a:spLocks noChangeArrowheads="1"/>
            </p:cNvSpPr>
            <p:nvPr/>
          </p:nvSpPr>
          <p:spPr bwMode="auto">
            <a:xfrm>
              <a:off x="3429000" y="4038600"/>
              <a:ext cx="12192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 dirty="0"/>
                <a:t>Set</a:t>
              </a:r>
            </a:p>
          </p:txBody>
        </p:sp>
        <p:sp>
          <p:nvSpPr>
            <p:cNvPr id="10" name="Rectangle 14"/>
            <p:cNvSpPr>
              <a:spLocks noChangeArrowheads="1"/>
            </p:cNvSpPr>
            <p:nvPr/>
          </p:nvSpPr>
          <p:spPr bwMode="auto">
            <a:xfrm>
              <a:off x="1905000" y="4953000"/>
              <a:ext cx="12192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/>
                <a:t>HashSet</a:t>
              </a:r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3429000" y="4953000"/>
              <a:ext cx="12192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 dirty="0" err="1"/>
                <a:t>TreeSet</a:t>
              </a:r>
              <a:endParaRPr lang="en-US" altLang="en-US" sz="2000" dirty="0"/>
            </a:p>
          </p:txBody>
        </p: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4953000" y="4953000"/>
              <a:ext cx="1676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 dirty="0" err="1"/>
                <a:t>LinkedHashSet</a:t>
              </a:r>
              <a:endParaRPr lang="en-US" altLang="en-US" sz="2000" dirty="0"/>
            </a:p>
          </p:txBody>
        </p:sp>
        <p:cxnSp>
          <p:nvCxnSpPr>
            <p:cNvPr id="13" name="AutoShape 17"/>
            <p:cNvCxnSpPr>
              <a:cxnSpLocks noChangeShapeType="1"/>
              <a:stCxn id="10" idx="0"/>
              <a:endCxn id="9" idx="2"/>
            </p:cNvCxnSpPr>
            <p:nvPr/>
          </p:nvCxnSpPr>
          <p:spPr bwMode="auto">
            <a:xfrm flipV="1">
              <a:off x="2514600" y="4495800"/>
              <a:ext cx="152400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18"/>
            <p:cNvCxnSpPr>
              <a:cxnSpLocks noChangeShapeType="1"/>
              <a:stCxn id="11" idx="0"/>
              <a:endCxn id="9" idx="2"/>
            </p:cNvCxnSpPr>
            <p:nvPr/>
          </p:nvCxnSpPr>
          <p:spPr bwMode="auto">
            <a:xfrm flipV="1">
              <a:off x="4038600" y="4495800"/>
              <a:ext cx="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19"/>
            <p:cNvCxnSpPr>
              <a:cxnSpLocks noChangeShapeType="1"/>
              <a:stCxn id="12" idx="0"/>
              <a:endCxn id="9" idx="2"/>
            </p:cNvCxnSpPr>
            <p:nvPr/>
          </p:nvCxnSpPr>
          <p:spPr bwMode="auto">
            <a:xfrm flipH="1" flipV="1">
              <a:off x="4038600" y="4495800"/>
              <a:ext cx="175260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0" name="Group 69"/>
          <p:cNvGrpSpPr/>
          <p:nvPr/>
        </p:nvGrpSpPr>
        <p:grpSpPr>
          <a:xfrm>
            <a:off x="6541852" y="2816991"/>
            <a:ext cx="5556250" cy="3262767"/>
            <a:chOff x="4752739" y="6017895"/>
            <a:chExt cx="5556250" cy="3262767"/>
          </a:xfrm>
        </p:grpSpPr>
        <p:grpSp>
          <p:nvGrpSpPr>
            <p:cNvPr id="16" name="Group 43"/>
            <p:cNvGrpSpPr>
              <a:grpSpLocks/>
            </p:cNvGrpSpPr>
            <p:nvPr/>
          </p:nvGrpSpPr>
          <p:grpSpPr bwMode="auto">
            <a:xfrm>
              <a:off x="7788039" y="6017895"/>
              <a:ext cx="2520950" cy="1301750"/>
              <a:chOff x="2472" y="1884"/>
              <a:chExt cx="1588" cy="820"/>
            </a:xfrm>
          </p:grpSpPr>
          <p:sp>
            <p:nvSpPr>
              <p:cNvPr id="17" name="Freeform 34"/>
              <p:cNvSpPr>
                <a:spLocks/>
              </p:cNvSpPr>
              <p:nvPr/>
            </p:nvSpPr>
            <p:spPr bwMode="auto">
              <a:xfrm>
                <a:off x="3264" y="1953"/>
                <a:ext cx="796" cy="745"/>
              </a:xfrm>
              <a:custGeom>
                <a:avLst/>
                <a:gdLst>
                  <a:gd name="T0" fmla="*/ 96 w 1020"/>
                  <a:gd name="T1" fmla="*/ 130 h 955"/>
                  <a:gd name="T2" fmla="*/ 423 w 1020"/>
                  <a:gd name="T3" fmla="*/ 10 h 955"/>
                  <a:gd name="T4" fmla="*/ 922 w 1020"/>
                  <a:gd name="T5" fmla="*/ 191 h 955"/>
                  <a:gd name="T6" fmla="*/ 967 w 1020"/>
                  <a:gd name="T7" fmla="*/ 645 h 955"/>
                  <a:gd name="T8" fmla="*/ 604 w 1020"/>
                  <a:gd name="T9" fmla="*/ 917 h 955"/>
                  <a:gd name="T10" fmla="*/ 151 w 1020"/>
                  <a:gd name="T11" fmla="*/ 872 h 955"/>
                  <a:gd name="T12" fmla="*/ 15 w 1020"/>
                  <a:gd name="T13" fmla="*/ 600 h 955"/>
                  <a:gd name="T14" fmla="*/ 60 w 1020"/>
                  <a:gd name="T15" fmla="*/ 328 h 955"/>
                  <a:gd name="T16" fmla="*/ 96 w 1020"/>
                  <a:gd name="T17" fmla="*/ 130 h 9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20" h="955">
                    <a:moveTo>
                      <a:pt x="96" y="130"/>
                    </a:moveTo>
                    <a:cubicBezTo>
                      <a:pt x="156" y="77"/>
                      <a:pt x="285" y="0"/>
                      <a:pt x="423" y="10"/>
                    </a:cubicBezTo>
                    <a:cubicBezTo>
                      <a:pt x="561" y="20"/>
                      <a:pt x="831" y="85"/>
                      <a:pt x="922" y="191"/>
                    </a:cubicBezTo>
                    <a:cubicBezTo>
                      <a:pt x="1013" y="297"/>
                      <a:pt x="1020" y="524"/>
                      <a:pt x="967" y="645"/>
                    </a:cubicBezTo>
                    <a:cubicBezTo>
                      <a:pt x="914" y="766"/>
                      <a:pt x="740" y="879"/>
                      <a:pt x="604" y="917"/>
                    </a:cubicBezTo>
                    <a:cubicBezTo>
                      <a:pt x="468" y="955"/>
                      <a:pt x="249" y="925"/>
                      <a:pt x="151" y="872"/>
                    </a:cubicBezTo>
                    <a:cubicBezTo>
                      <a:pt x="53" y="819"/>
                      <a:pt x="30" y="691"/>
                      <a:pt x="15" y="600"/>
                    </a:cubicBezTo>
                    <a:cubicBezTo>
                      <a:pt x="0" y="509"/>
                      <a:pt x="47" y="406"/>
                      <a:pt x="60" y="328"/>
                    </a:cubicBezTo>
                    <a:cubicBezTo>
                      <a:pt x="73" y="250"/>
                      <a:pt x="36" y="183"/>
                      <a:pt x="96" y="130"/>
                    </a:cubicBezTo>
                    <a:close/>
                  </a:path>
                </a:pathLst>
              </a:cu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Text Box 11"/>
              <p:cNvSpPr txBox="1">
                <a:spLocks noChangeArrowheads="1"/>
              </p:cNvSpPr>
              <p:nvPr/>
            </p:nvSpPr>
            <p:spPr bwMode="auto">
              <a:xfrm>
                <a:off x="2472" y="1927"/>
                <a:ext cx="814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en-US" sz="1600" b="1"/>
                  <a:t>remove(c)</a:t>
                </a:r>
                <a:r>
                  <a:rPr lang="en-US" altLang="en-US" sz="1600"/>
                  <a:t/>
                </a:r>
                <a:br>
                  <a:rPr lang="en-US" altLang="en-US" sz="1600"/>
                </a:br>
                <a:r>
                  <a:rPr lang="en-US" altLang="en-US" sz="1600">
                    <a:sym typeface="Wingdings" panose="05000000000000000000" pitchFamily="2" charset="2"/>
                  </a:rPr>
                  <a:t></a:t>
                </a:r>
                <a:r>
                  <a:rPr lang="en-US" altLang="en-US" sz="1600" i="1">
                    <a:sym typeface="Wingdings" panose="05000000000000000000" pitchFamily="2" charset="2"/>
                  </a:rPr>
                  <a:t>true</a:t>
                </a:r>
                <a:endParaRPr lang="en-US" altLang="en-US" sz="1600" b="1" i="1"/>
              </a:p>
            </p:txBody>
          </p:sp>
          <p:sp>
            <p:nvSpPr>
              <p:cNvPr id="19" name="Rectangle 19"/>
              <p:cNvSpPr>
                <a:spLocks noChangeArrowheads="1"/>
              </p:cNvSpPr>
              <p:nvPr/>
            </p:nvSpPr>
            <p:spPr bwMode="auto">
              <a:xfrm>
                <a:off x="3429" y="2426"/>
                <a:ext cx="132" cy="13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sz="1600" b="1"/>
                  <a:t>a</a:t>
                </a:r>
              </a:p>
            </p:txBody>
          </p:sp>
          <p:sp>
            <p:nvSpPr>
              <p:cNvPr id="20" name="Rectangle 20"/>
              <p:cNvSpPr>
                <a:spLocks noChangeArrowheads="1"/>
              </p:cNvSpPr>
              <p:nvPr/>
            </p:nvSpPr>
            <p:spPr bwMode="auto">
              <a:xfrm>
                <a:off x="3697" y="2063"/>
                <a:ext cx="132" cy="13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sz="1600" b="1"/>
                  <a:t>b</a:t>
                </a:r>
              </a:p>
            </p:txBody>
          </p:sp>
          <p:sp>
            <p:nvSpPr>
              <p:cNvPr id="21" name="Rectangle 21"/>
              <p:cNvSpPr>
                <a:spLocks noChangeArrowheads="1"/>
              </p:cNvSpPr>
              <p:nvPr/>
            </p:nvSpPr>
            <p:spPr bwMode="auto">
              <a:xfrm>
                <a:off x="3422" y="2111"/>
                <a:ext cx="132" cy="1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sz="1600" b="1"/>
                  <a:t>c</a:t>
                </a:r>
              </a:p>
            </p:txBody>
          </p:sp>
          <p:sp>
            <p:nvSpPr>
              <p:cNvPr id="22" name="Rectangle 22"/>
              <p:cNvSpPr>
                <a:spLocks noChangeArrowheads="1"/>
              </p:cNvSpPr>
              <p:nvPr/>
            </p:nvSpPr>
            <p:spPr bwMode="auto">
              <a:xfrm>
                <a:off x="3697" y="2335"/>
                <a:ext cx="132" cy="13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sz="1600" b="1"/>
                  <a:t>d</a:t>
                </a:r>
              </a:p>
            </p:txBody>
          </p:sp>
          <p:sp>
            <p:nvSpPr>
              <p:cNvPr id="23" name="Arc 23"/>
              <p:cNvSpPr>
                <a:spLocks/>
              </p:cNvSpPr>
              <p:nvPr/>
            </p:nvSpPr>
            <p:spPr bwMode="auto">
              <a:xfrm rot="-10800000" flipH="1" flipV="1">
                <a:off x="3286" y="1884"/>
                <a:ext cx="227" cy="181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stealth" w="lg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Text Box 24"/>
              <p:cNvSpPr txBox="1">
                <a:spLocks noChangeArrowheads="1"/>
              </p:cNvSpPr>
              <p:nvPr/>
            </p:nvSpPr>
            <p:spPr bwMode="auto">
              <a:xfrm>
                <a:off x="2472" y="2338"/>
                <a:ext cx="814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en-US" sz="1600" b="1"/>
                  <a:t>remove(x)</a:t>
                </a:r>
                <a:r>
                  <a:rPr lang="en-US" altLang="en-US" sz="1600"/>
                  <a:t/>
                </a:r>
                <a:br>
                  <a:rPr lang="en-US" altLang="en-US" sz="1600"/>
                </a:br>
                <a:r>
                  <a:rPr lang="en-US" altLang="en-US" sz="1600">
                    <a:sym typeface="Wingdings" panose="05000000000000000000" pitchFamily="2" charset="2"/>
                  </a:rPr>
                  <a:t></a:t>
                </a:r>
                <a:r>
                  <a:rPr lang="en-US" altLang="en-US" sz="1600" i="1">
                    <a:sym typeface="Wingdings" panose="05000000000000000000" pitchFamily="2" charset="2"/>
                  </a:rPr>
                  <a:t>false</a:t>
                </a:r>
                <a:endParaRPr lang="en-US" altLang="en-US" sz="1600" b="1" i="1"/>
              </a:p>
            </p:txBody>
          </p:sp>
        </p:grpSp>
        <p:grpSp>
          <p:nvGrpSpPr>
            <p:cNvPr id="46" name="Group 46"/>
            <p:cNvGrpSpPr>
              <a:grpSpLocks/>
            </p:cNvGrpSpPr>
            <p:nvPr/>
          </p:nvGrpSpPr>
          <p:grpSpPr bwMode="auto">
            <a:xfrm>
              <a:off x="7930914" y="7819708"/>
              <a:ext cx="1292225" cy="1373187"/>
              <a:chOff x="2562" y="3019"/>
              <a:chExt cx="814" cy="865"/>
            </a:xfrm>
          </p:grpSpPr>
          <p:sp>
            <p:nvSpPr>
              <p:cNvPr id="47" name="Text Box 36"/>
              <p:cNvSpPr txBox="1">
                <a:spLocks noChangeArrowheads="1"/>
              </p:cNvSpPr>
              <p:nvPr/>
            </p:nvSpPr>
            <p:spPr bwMode="auto">
              <a:xfrm>
                <a:off x="2562" y="3019"/>
                <a:ext cx="814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en-US" sz="1600" b="1"/>
                  <a:t>isEmpty()</a:t>
                </a:r>
                <a:r>
                  <a:rPr lang="en-US" altLang="en-US" sz="1600"/>
                  <a:t/>
                </a:r>
                <a:br>
                  <a:rPr lang="en-US" altLang="en-US" sz="1600"/>
                </a:br>
                <a:r>
                  <a:rPr lang="en-US" altLang="en-US" sz="1600">
                    <a:sym typeface="Wingdings" panose="05000000000000000000" pitchFamily="2" charset="2"/>
                  </a:rPr>
                  <a:t></a:t>
                </a:r>
                <a:r>
                  <a:rPr lang="en-US" altLang="en-US" sz="1600" i="1">
                    <a:sym typeface="Wingdings" panose="05000000000000000000" pitchFamily="2" charset="2"/>
                  </a:rPr>
                  <a:t>false</a:t>
                </a:r>
                <a:endParaRPr lang="en-US" altLang="en-US" sz="1600" b="1" i="1"/>
              </a:p>
            </p:txBody>
          </p:sp>
          <p:sp>
            <p:nvSpPr>
              <p:cNvPr id="48" name="Text Box 37"/>
              <p:cNvSpPr txBox="1">
                <a:spLocks noChangeArrowheads="1"/>
              </p:cNvSpPr>
              <p:nvPr/>
            </p:nvSpPr>
            <p:spPr bwMode="auto">
              <a:xfrm>
                <a:off x="2562" y="3518"/>
                <a:ext cx="590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en-US" sz="1600" b="1"/>
                  <a:t>size()</a:t>
                </a:r>
                <a:r>
                  <a:rPr lang="en-US" altLang="en-US" sz="1600"/>
                  <a:t/>
                </a:r>
                <a:br>
                  <a:rPr lang="en-US" altLang="en-US" sz="1600"/>
                </a:br>
                <a:r>
                  <a:rPr lang="en-US" altLang="en-US" sz="1600">
                    <a:sym typeface="Wingdings" panose="05000000000000000000" pitchFamily="2" charset="2"/>
                  </a:rPr>
                  <a:t></a:t>
                </a:r>
                <a:r>
                  <a:rPr lang="en-US" altLang="en-US" sz="1600" i="1">
                    <a:sym typeface="Wingdings" panose="05000000000000000000" pitchFamily="2" charset="2"/>
                  </a:rPr>
                  <a:t>5</a:t>
                </a:r>
                <a:endParaRPr lang="en-US" altLang="en-US" sz="1600" b="1" i="1"/>
              </a:p>
            </p:txBody>
          </p:sp>
        </p:grpSp>
        <p:grpSp>
          <p:nvGrpSpPr>
            <p:cNvPr id="49" name="Group 44"/>
            <p:cNvGrpSpPr>
              <a:grpSpLocks/>
            </p:cNvGrpSpPr>
            <p:nvPr/>
          </p:nvGrpSpPr>
          <p:grpSpPr bwMode="auto">
            <a:xfrm>
              <a:off x="4763852" y="6150112"/>
              <a:ext cx="2376487" cy="1300162"/>
              <a:chOff x="567" y="1885"/>
              <a:chExt cx="1497" cy="819"/>
            </a:xfrm>
          </p:grpSpPr>
          <p:sp>
            <p:nvSpPr>
              <p:cNvPr id="50" name="Freeform 9"/>
              <p:cNvSpPr>
                <a:spLocks/>
              </p:cNvSpPr>
              <p:nvPr/>
            </p:nvSpPr>
            <p:spPr bwMode="auto">
              <a:xfrm>
                <a:off x="1156" y="1933"/>
                <a:ext cx="796" cy="745"/>
              </a:xfrm>
              <a:custGeom>
                <a:avLst/>
                <a:gdLst>
                  <a:gd name="T0" fmla="*/ 96 w 1020"/>
                  <a:gd name="T1" fmla="*/ 130 h 955"/>
                  <a:gd name="T2" fmla="*/ 423 w 1020"/>
                  <a:gd name="T3" fmla="*/ 10 h 955"/>
                  <a:gd name="T4" fmla="*/ 922 w 1020"/>
                  <a:gd name="T5" fmla="*/ 191 h 955"/>
                  <a:gd name="T6" fmla="*/ 967 w 1020"/>
                  <a:gd name="T7" fmla="*/ 645 h 955"/>
                  <a:gd name="T8" fmla="*/ 604 w 1020"/>
                  <a:gd name="T9" fmla="*/ 917 h 955"/>
                  <a:gd name="T10" fmla="*/ 151 w 1020"/>
                  <a:gd name="T11" fmla="*/ 872 h 955"/>
                  <a:gd name="T12" fmla="*/ 15 w 1020"/>
                  <a:gd name="T13" fmla="*/ 600 h 955"/>
                  <a:gd name="T14" fmla="*/ 60 w 1020"/>
                  <a:gd name="T15" fmla="*/ 328 h 955"/>
                  <a:gd name="T16" fmla="*/ 96 w 1020"/>
                  <a:gd name="T17" fmla="*/ 130 h 9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20" h="955">
                    <a:moveTo>
                      <a:pt x="96" y="130"/>
                    </a:moveTo>
                    <a:cubicBezTo>
                      <a:pt x="156" y="77"/>
                      <a:pt x="285" y="0"/>
                      <a:pt x="423" y="10"/>
                    </a:cubicBezTo>
                    <a:cubicBezTo>
                      <a:pt x="561" y="20"/>
                      <a:pt x="831" y="85"/>
                      <a:pt x="922" y="191"/>
                    </a:cubicBezTo>
                    <a:cubicBezTo>
                      <a:pt x="1013" y="297"/>
                      <a:pt x="1020" y="524"/>
                      <a:pt x="967" y="645"/>
                    </a:cubicBezTo>
                    <a:cubicBezTo>
                      <a:pt x="914" y="766"/>
                      <a:pt x="740" y="879"/>
                      <a:pt x="604" y="917"/>
                    </a:cubicBezTo>
                    <a:cubicBezTo>
                      <a:pt x="468" y="955"/>
                      <a:pt x="249" y="925"/>
                      <a:pt x="151" y="872"/>
                    </a:cubicBezTo>
                    <a:cubicBezTo>
                      <a:pt x="53" y="819"/>
                      <a:pt x="30" y="691"/>
                      <a:pt x="15" y="600"/>
                    </a:cubicBezTo>
                    <a:cubicBezTo>
                      <a:pt x="0" y="509"/>
                      <a:pt x="47" y="406"/>
                      <a:pt x="60" y="328"/>
                    </a:cubicBezTo>
                    <a:cubicBezTo>
                      <a:pt x="73" y="250"/>
                      <a:pt x="36" y="183"/>
                      <a:pt x="96" y="130"/>
                    </a:cubicBezTo>
                    <a:close/>
                  </a:path>
                </a:pathLst>
              </a:cu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Text Box 10"/>
              <p:cNvSpPr txBox="1">
                <a:spLocks noChangeArrowheads="1"/>
              </p:cNvSpPr>
              <p:nvPr/>
            </p:nvSpPr>
            <p:spPr bwMode="auto">
              <a:xfrm>
                <a:off x="567" y="1885"/>
                <a:ext cx="589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en-US" sz="1600" b="1"/>
                  <a:t>add(x)</a:t>
                </a:r>
                <a:r>
                  <a:rPr lang="en-US" altLang="en-US" sz="1600"/>
                  <a:t/>
                </a:r>
                <a:br>
                  <a:rPr lang="en-US" altLang="en-US" sz="1600"/>
                </a:br>
                <a:r>
                  <a:rPr lang="en-US" altLang="en-US" sz="1600">
                    <a:sym typeface="Wingdings" panose="05000000000000000000" pitchFamily="2" charset="2"/>
                  </a:rPr>
                  <a:t></a:t>
                </a:r>
                <a:r>
                  <a:rPr lang="en-US" altLang="en-US" sz="1600" i="1"/>
                  <a:t>true</a:t>
                </a:r>
              </a:p>
            </p:txBody>
          </p:sp>
          <p:sp>
            <p:nvSpPr>
              <p:cNvPr id="52" name="Rectangle 13"/>
              <p:cNvSpPr>
                <a:spLocks noChangeArrowheads="1"/>
              </p:cNvSpPr>
              <p:nvPr/>
            </p:nvSpPr>
            <p:spPr bwMode="auto">
              <a:xfrm>
                <a:off x="1338" y="2024"/>
                <a:ext cx="133" cy="13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sz="1600" b="1"/>
                  <a:t>a</a:t>
                </a:r>
              </a:p>
            </p:txBody>
          </p:sp>
          <p:sp>
            <p:nvSpPr>
              <p:cNvPr id="53" name="Rectangle 14"/>
              <p:cNvSpPr>
                <a:spLocks noChangeArrowheads="1"/>
              </p:cNvSpPr>
              <p:nvPr/>
            </p:nvSpPr>
            <p:spPr bwMode="auto">
              <a:xfrm>
                <a:off x="1565" y="2069"/>
                <a:ext cx="133" cy="13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sz="1600" b="1" dirty="0"/>
                  <a:t>b</a:t>
                </a:r>
              </a:p>
            </p:txBody>
          </p:sp>
          <p:sp>
            <p:nvSpPr>
              <p:cNvPr id="54" name="Rectangle 15"/>
              <p:cNvSpPr>
                <a:spLocks noChangeArrowheads="1"/>
              </p:cNvSpPr>
              <p:nvPr/>
            </p:nvSpPr>
            <p:spPr bwMode="auto">
              <a:xfrm>
                <a:off x="1247" y="2296"/>
                <a:ext cx="133" cy="13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sz="1600" b="1"/>
                  <a:t>c</a:t>
                </a:r>
              </a:p>
            </p:txBody>
          </p:sp>
          <p:sp>
            <p:nvSpPr>
              <p:cNvPr id="55" name="Rectangle 16"/>
              <p:cNvSpPr>
                <a:spLocks noChangeArrowheads="1"/>
              </p:cNvSpPr>
              <p:nvPr/>
            </p:nvSpPr>
            <p:spPr bwMode="auto">
              <a:xfrm>
                <a:off x="1494" y="2434"/>
                <a:ext cx="133" cy="13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sz="1600" b="1"/>
                  <a:t>d</a:t>
                </a:r>
              </a:p>
            </p:txBody>
          </p:sp>
          <p:sp>
            <p:nvSpPr>
              <p:cNvPr id="56" name="Rectangle 17"/>
              <p:cNvSpPr>
                <a:spLocks noChangeArrowheads="1"/>
              </p:cNvSpPr>
              <p:nvPr/>
            </p:nvSpPr>
            <p:spPr bwMode="auto">
              <a:xfrm>
                <a:off x="1746" y="2251"/>
                <a:ext cx="133" cy="13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r>
                  <a:rPr lang="en-US" altLang="en-US" sz="1600" b="1"/>
                  <a:t>x</a:t>
                </a:r>
              </a:p>
            </p:txBody>
          </p:sp>
          <p:sp>
            <p:nvSpPr>
              <p:cNvPr id="57" name="Arc 18"/>
              <p:cNvSpPr>
                <a:spLocks/>
              </p:cNvSpPr>
              <p:nvPr/>
            </p:nvSpPr>
            <p:spPr bwMode="auto">
              <a:xfrm flipH="1">
                <a:off x="1838" y="2026"/>
                <a:ext cx="226" cy="18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stealth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Text Box 28"/>
              <p:cNvSpPr txBox="1">
                <a:spLocks noChangeArrowheads="1"/>
              </p:cNvSpPr>
              <p:nvPr/>
            </p:nvSpPr>
            <p:spPr bwMode="auto">
              <a:xfrm>
                <a:off x="567" y="2338"/>
                <a:ext cx="589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en-US" sz="1600" b="1"/>
                  <a:t>add(b)</a:t>
                </a:r>
                <a:r>
                  <a:rPr lang="en-US" altLang="en-US" sz="1600"/>
                  <a:t/>
                </a:r>
                <a:br>
                  <a:rPr lang="en-US" altLang="en-US" sz="1600"/>
                </a:br>
                <a:r>
                  <a:rPr lang="en-US" altLang="en-US" sz="1600">
                    <a:sym typeface="Wingdings" panose="05000000000000000000" pitchFamily="2" charset="2"/>
                  </a:rPr>
                  <a:t></a:t>
                </a:r>
                <a:r>
                  <a:rPr lang="en-US" altLang="en-US" sz="1600" i="1"/>
                  <a:t>false</a:t>
                </a:r>
              </a:p>
            </p:txBody>
          </p:sp>
        </p:grpSp>
        <p:grpSp>
          <p:nvGrpSpPr>
            <p:cNvPr id="59" name="Group 45"/>
            <p:cNvGrpSpPr>
              <a:grpSpLocks/>
            </p:cNvGrpSpPr>
            <p:nvPr/>
          </p:nvGrpSpPr>
          <p:grpSpPr bwMode="auto">
            <a:xfrm>
              <a:off x="4752739" y="7955099"/>
              <a:ext cx="3035300" cy="1325563"/>
              <a:chOff x="560" y="3022"/>
              <a:chExt cx="1912" cy="835"/>
            </a:xfrm>
          </p:grpSpPr>
          <p:sp>
            <p:nvSpPr>
              <p:cNvPr id="60" name="Freeform 59"/>
              <p:cNvSpPr>
                <a:spLocks/>
              </p:cNvSpPr>
              <p:nvPr/>
            </p:nvSpPr>
            <p:spPr bwMode="auto">
              <a:xfrm>
                <a:off x="1416" y="3112"/>
                <a:ext cx="796" cy="745"/>
              </a:xfrm>
              <a:custGeom>
                <a:avLst/>
                <a:gdLst>
                  <a:gd name="T0" fmla="*/ 96 w 1020"/>
                  <a:gd name="T1" fmla="*/ 130 h 955"/>
                  <a:gd name="T2" fmla="*/ 423 w 1020"/>
                  <a:gd name="T3" fmla="*/ 10 h 955"/>
                  <a:gd name="T4" fmla="*/ 922 w 1020"/>
                  <a:gd name="T5" fmla="*/ 191 h 955"/>
                  <a:gd name="T6" fmla="*/ 967 w 1020"/>
                  <a:gd name="T7" fmla="*/ 645 h 955"/>
                  <a:gd name="T8" fmla="*/ 604 w 1020"/>
                  <a:gd name="T9" fmla="*/ 917 h 955"/>
                  <a:gd name="T10" fmla="*/ 151 w 1020"/>
                  <a:gd name="T11" fmla="*/ 872 h 955"/>
                  <a:gd name="T12" fmla="*/ 15 w 1020"/>
                  <a:gd name="T13" fmla="*/ 600 h 955"/>
                  <a:gd name="T14" fmla="*/ 60 w 1020"/>
                  <a:gd name="T15" fmla="*/ 328 h 955"/>
                  <a:gd name="T16" fmla="*/ 96 w 1020"/>
                  <a:gd name="T17" fmla="*/ 130 h 9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20" h="955">
                    <a:moveTo>
                      <a:pt x="96" y="130"/>
                    </a:moveTo>
                    <a:cubicBezTo>
                      <a:pt x="156" y="77"/>
                      <a:pt x="285" y="0"/>
                      <a:pt x="423" y="10"/>
                    </a:cubicBezTo>
                    <a:cubicBezTo>
                      <a:pt x="561" y="20"/>
                      <a:pt x="831" y="85"/>
                      <a:pt x="922" y="191"/>
                    </a:cubicBezTo>
                    <a:cubicBezTo>
                      <a:pt x="1013" y="297"/>
                      <a:pt x="1020" y="524"/>
                      <a:pt x="967" y="645"/>
                    </a:cubicBezTo>
                    <a:cubicBezTo>
                      <a:pt x="914" y="766"/>
                      <a:pt x="740" y="879"/>
                      <a:pt x="604" y="917"/>
                    </a:cubicBezTo>
                    <a:cubicBezTo>
                      <a:pt x="468" y="955"/>
                      <a:pt x="249" y="925"/>
                      <a:pt x="151" y="872"/>
                    </a:cubicBezTo>
                    <a:cubicBezTo>
                      <a:pt x="53" y="819"/>
                      <a:pt x="30" y="691"/>
                      <a:pt x="15" y="600"/>
                    </a:cubicBezTo>
                    <a:cubicBezTo>
                      <a:pt x="0" y="509"/>
                      <a:pt x="47" y="406"/>
                      <a:pt x="60" y="328"/>
                    </a:cubicBezTo>
                    <a:cubicBezTo>
                      <a:pt x="73" y="250"/>
                      <a:pt x="36" y="183"/>
                      <a:pt x="96" y="130"/>
                    </a:cubicBezTo>
                    <a:close/>
                  </a:path>
                </a:pathLst>
              </a:cu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Text Box 12"/>
              <p:cNvSpPr txBox="1">
                <a:spLocks noChangeArrowheads="1"/>
              </p:cNvSpPr>
              <p:nvPr/>
            </p:nvSpPr>
            <p:spPr bwMode="auto">
              <a:xfrm>
                <a:off x="560" y="3063"/>
                <a:ext cx="817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en-US" sz="1600" b="1"/>
                  <a:t>contains(e) </a:t>
                </a:r>
                <a:r>
                  <a:rPr lang="en-US" altLang="en-US" sz="1600"/>
                  <a:t/>
                </a:r>
                <a:br>
                  <a:rPr lang="en-US" altLang="en-US" sz="1600"/>
                </a:br>
                <a:r>
                  <a:rPr lang="en-US" altLang="en-US" sz="1600">
                    <a:sym typeface="Wingdings" panose="05000000000000000000" pitchFamily="2" charset="2"/>
                  </a:rPr>
                  <a:t>true</a:t>
                </a:r>
              </a:p>
            </p:txBody>
          </p:sp>
          <p:sp>
            <p:nvSpPr>
              <p:cNvPr id="62" name="Line 25"/>
              <p:cNvSpPr>
                <a:spLocks noChangeShapeType="1"/>
              </p:cNvSpPr>
              <p:nvPr/>
            </p:nvSpPr>
            <p:spPr bwMode="auto">
              <a:xfrm flipH="1">
                <a:off x="2096" y="3158"/>
                <a:ext cx="227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Text Box 26"/>
              <p:cNvSpPr txBox="1">
                <a:spLocks noChangeArrowheads="1"/>
              </p:cNvSpPr>
              <p:nvPr/>
            </p:nvSpPr>
            <p:spPr bwMode="auto">
              <a:xfrm>
                <a:off x="2278" y="3022"/>
                <a:ext cx="19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b="1"/>
                  <a:t>?</a:t>
                </a:r>
              </a:p>
            </p:txBody>
          </p:sp>
          <p:sp>
            <p:nvSpPr>
              <p:cNvPr id="64" name="Text Box 27"/>
              <p:cNvSpPr txBox="1">
                <a:spLocks noChangeArrowheads="1"/>
              </p:cNvSpPr>
              <p:nvPr/>
            </p:nvSpPr>
            <p:spPr bwMode="auto">
              <a:xfrm>
                <a:off x="561" y="3475"/>
                <a:ext cx="814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en-US" sz="1600" b="1"/>
                  <a:t>contains(x)</a:t>
                </a:r>
                <a:r>
                  <a:rPr lang="en-US" altLang="en-US" sz="1600"/>
                  <a:t/>
                </a:r>
                <a:br>
                  <a:rPr lang="en-US" altLang="en-US" sz="1600"/>
                </a:br>
                <a:r>
                  <a:rPr lang="en-US" altLang="en-US" sz="1600">
                    <a:sym typeface="Wingdings" panose="05000000000000000000" pitchFamily="2" charset="2"/>
                  </a:rPr>
                  <a:t></a:t>
                </a:r>
                <a:r>
                  <a:rPr lang="en-US" altLang="en-US" sz="1600" i="1">
                    <a:sym typeface="Wingdings" panose="05000000000000000000" pitchFamily="2" charset="2"/>
                  </a:rPr>
                  <a:t>false</a:t>
                </a:r>
                <a:endParaRPr lang="en-US" altLang="en-US" sz="1600" b="1" i="1"/>
              </a:p>
            </p:txBody>
          </p:sp>
          <p:sp>
            <p:nvSpPr>
              <p:cNvPr id="65" name="Rectangle 29"/>
              <p:cNvSpPr>
                <a:spLocks noChangeArrowheads="1"/>
              </p:cNvSpPr>
              <p:nvPr/>
            </p:nvSpPr>
            <p:spPr bwMode="auto">
              <a:xfrm>
                <a:off x="1552" y="3249"/>
                <a:ext cx="135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sz="1600" b="1"/>
                  <a:t>a</a:t>
                </a:r>
              </a:p>
            </p:txBody>
          </p:sp>
          <p:sp>
            <p:nvSpPr>
              <p:cNvPr id="66" name="Rectangle 30"/>
              <p:cNvSpPr>
                <a:spLocks noChangeArrowheads="1"/>
              </p:cNvSpPr>
              <p:nvPr/>
            </p:nvSpPr>
            <p:spPr bwMode="auto">
              <a:xfrm>
                <a:off x="1824" y="3203"/>
                <a:ext cx="135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sz="1600" b="1"/>
                  <a:t>b</a:t>
                </a:r>
              </a:p>
            </p:txBody>
          </p:sp>
          <p:sp>
            <p:nvSpPr>
              <p:cNvPr id="67" name="Rectangle 31"/>
              <p:cNvSpPr>
                <a:spLocks noChangeArrowheads="1"/>
              </p:cNvSpPr>
              <p:nvPr/>
            </p:nvSpPr>
            <p:spPr bwMode="auto">
              <a:xfrm>
                <a:off x="1506" y="3521"/>
                <a:ext cx="135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sz="1600" b="1"/>
                  <a:t>c</a:t>
                </a:r>
              </a:p>
            </p:txBody>
          </p:sp>
          <p:sp>
            <p:nvSpPr>
              <p:cNvPr id="68" name="Rectangle 32"/>
              <p:cNvSpPr>
                <a:spLocks noChangeArrowheads="1"/>
              </p:cNvSpPr>
              <p:nvPr/>
            </p:nvSpPr>
            <p:spPr bwMode="auto">
              <a:xfrm>
                <a:off x="1779" y="3611"/>
                <a:ext cx="135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sz="1600" b="1"/>
                  <a:t>d</a:t>
                </a:r>
              </a:p>
            </p:txBody>
          </p:sp>
          <p:sp>
            <p:nvSpPr>
              <p:cNvPr id="69" name="Rectangle 33"/>
              <p:cNvSpPr>
                <a:spLocks noChangeArrowheads="1"/>
              </p:cNvSpPr>
              <p:nvPr/>
            </p:nvSpPr>
            <p:spPr bwMode="auto">
              <a:xfrm>
                <a:off x="2005" y="3385"/>
                <a:ext cx="135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sz="1600" b="1"/>
                  <a:t>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8813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  <a:latin typeface="+mj-lt"/>
              </a:rPr>
              <a:pPr/>
              <a:t>18</a:t>
            </a:fld>
            <a:endParaRPr lang="en-US">
              <a:solidFill>
                <a:srgbClr val="000000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61063" y="1596788"/>
            <a:ext cx="7410733" cy="4330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256032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dirty="0" smtClean="0">
                <a:latin typeface="Arial Unicode MS" pitchFamily="34" charset="-128"/>
              </a:rPr>
              <a:t>public </a:t>
            </a:r>
            <a:r>
              <a:rPr lang="en-US" dirty="0">
                <a:latin typeface="Arial Unicode MS" pitchFamily="34" charset="-128"/>
              </a:rPr>
              <a:t>interface Set { </a:t>
            </a:r>
          </a:p>
          <a:p>
            <a:pPr marL="365760" indent="-256032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dirty="0">
                <a:latin typeface="Arial Unicode MS" pitchFamily="34" charset="-128"/>
              </a:rPr>
              <a:t>    </a:t>
            </a:r>
            <a:r>
              <a:rPr lang="en-US" b="1" dirty="0">
                <a:latin typeface="Arial Unicode MS" pitchFamily="34" charset="-128"/>
              </a:rPr>
              <a:t>// Basic Operations</a:t>
            </a:r>
          </a:p>
          <a:p>
            <a:pPr marL="365760" indent="-256032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dirty="0">
                <a:latin typeface="Arial Unicode MS" pitchFamily="34" charset="-128"/>
              </a:rPr>
              <a:t>     </a:t>
            </a:r>
            <a:r>
              <a:rPr lang="en-US" dirty="0" err="1">
                <a:latin typeface="Arial Unicode MS" pitchFamily="34" charset="-128"/>
              </a:rPr>
              <a:t>int</a:t>
            </a:r>
            <a:r>
              <a:rPr lang="en-US" dirty="0">
                <a:latin typeface="Arial Unicode MS" pitchFamily="34" charset="-128"/>
              </a:rPr>
              <a:t> size(); </a:t>
            </a:r>
          </a:p>
          <a:p>
            <a:pPr marL="365760" indent="-256032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dirty="0">
                <a:latin typeface="Arial Unicode MS" pitchFamily="34" charset="-128"/>
              </a:rPr>
              <a:t>     </a:t>
            </a:r>
            <a:r>
              <a:rPr lang="en-US" dirty="0" err="1">
                <a:latin typeface="Arial Unicode MS" pitchFamily="34" charset="-128"/>
              </a:rPr>
              <a:t>boolean</a:t>
            </a:r>
            <a:r>
              <a:rPr lang="en-US" dirty="0">
                <a:latin typeface="Arial Unicode MS" pitchFamily="34" charset="-128"/>
              </a:rPr>
              <a:t> </a:t>
            </a:r>
            <a:r>
              <a:rPr lang="en-US" dirty="0" err="1">
                <a:latin typeface="Arial Unicode MS" pitchFamily="34" charset="-128"/>
              </a:rPr>
              <a:t>isEmpty</a:t>
            </a:r>
            <a:r>
              <a:rPr lang="en-US" dirty="0">
                <a:latin typeface="Arial Unicode MS" pitchFamily="34" charset="-128"/>
              </a:rPr>
              <a:t>(); </a:t>
            </a:r>
          </a:p>
          <a:p>
            <a:pPr marL="365760" indent="-256032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dirty="0">
                <a:latin typeface="Arial Unicode MS" pitchFamily="34" charset="-128"/>
              </a:rPr>
              <a:t>     </a:t>
            </a:r>
            <a:r>
              <a:rPr lang="en-US" dirty="0" err="1">
                <a:latin typeface="Arial Unicode MS" pitchFamily="34" charset="-128"/>
              </a:rPr>
              <a:t>boolean</a:t>
            </a:r>
            <a:r>
              <a:rPr lang="en-US" dirty="0">
                <a:latin typeface="Arial Unicode MS" pitchFamily="34" charset="-128"/>
              </a:rPr>
              <a:t> contains(Object element); </a:t>
            </a:r>
          </a:p>
          <a:p>
            <a:pPr marL="365760" indent="-256032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dirty="0">
                <a:latin typeface="Arial Unicode MS" pitchFamily="34" charset="-128"/>
              </a:rPr>
              <a:t>     </a:t>
            </a:r>
            <a:r>
              <a:rPr lang="en-US" dirty="0" err="1">
                <a:latin typeface="Arial Unicode MS" pitchFamily="34" charset="-128"/>
              </a:rPr>
              <a:t>boolean</a:t>
            </a:r>
            <a:r>
              <a:rPr lang="en-US" dirty="0">
                <a:latin typeface="Arial Unicode MS" pitchFamily="34" charset="-128"/>
              </a:rPr>
              <a:t> add(Object element); </a:t>
            </a:r>
          </a:p>
          <a:p>
            <a:pPr marL="365760" indent="-256032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dirty="0">
                <a:latin typeface="Arial Unicode MS" pitchFamily="34" charset="-128"/>
              </a:rPr>
              <a:t>    </a:t>
            </a:r>
            <a:r>
              <a:rPr lang="en-US" b="1" dirty="0">
                <a:latin typeface="Arial Unicode MS" pitchFamily="34" charset="-128"/>
              </a:rPr>
              <a:t>// Optional</a:t>
            </a:r>
          </a:p>
          <a:p>
            <a:pPr marL="365760" indent="-256032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dirty="0">
                <a:latin typeface="Arial Unicode MS" pitchFamily="34" charset="-128"/>
              </a:rPr>
              <a:t>     </a:t>
            </a:r>
            <a:r>
              <a:rPr lang="en-US" dirty="0" err="1">
                <a:latin typeface="Arial Unicode MS" pitchFamily="34" charset="-128"/>
              </a:rPr>
              <a:t>boolean</a:t>
            </a:r>
            <a:r>
              <a:rPr lang="en-US" dirty="0">
                <a:latin typeface="Arial Unicode MS" pitchFamily="34" charset="-128"/>
              </a:rPr>
              <a:t> remove(Object element); </a:t>
            </a:r>
          </a:p>
          <a:p>
            <a:pPr marL="365760" indent="-256032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dirty="0">
                <a:latin typeface="Arial Unicode MS" pitchFamily="34" charset="-128"/>
              </a:rPr>
              <a:t>     Iterator iterator(); </a:t>
            </a:r>
          </a:p>
          <a:p>
            <a:pPr marL="365760" indent="-256032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dirty="0">
                <a:latin typeface="Arial Unicode MS" pitchFamily="34" charset="-128"/>
              </a:rPr>
              <a:t>     </a:t>
            </a:r>
            <a:r>
              <a:rPr lang="en-US" dirty="0" err="1">
                <a:latin typeface="Arial Unicode MS" pitchFamily="34" charset="-128"/>
              </a:rPr>
              <a:t>boolean</a:t>
            </a:r>
            <a:r>
              <a:rPr lang="en-US" dirty="0">
                <a:latin typeface="Arial Unicode MS" pitchFamily="34" charset="-128"/>
              </a:rPr>
              <a:t> </a:t>
            </a:r>
            <a:r>
              <a:rPr lang="en-US" dirty="0" err="1">
                <a:latin typeface="Arial Unicode MS" pitchFamily="34" charset="-128"/>
              </a:rPr>
              <a:t>removeAll</a:t>
            </a:r>
            <a:r>
              <a:rPr lang="en-US" dirty="0">
                <a:latin typeface="Arial Unicode MS" pitchFamily="34" charset="-128"/>
              </a:rPr>
              <a:t>(Collection c); </a:t>
            </a:r>
          </a:p>
          <a:p>
            <a:pPr marL="365760" indent="-256032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dirty="0">
                <a:latin typeface="Arial Unicode MS" pitchFamily="34" charset="-128"/>
              </a:rPr>
              <a:t>     </a:t>
            </a:r>
            <a:r>
              <a:rPr lang="en-US" dirty="0" err="1">
                <a:latin typeface="Arial Unicode MS" pitchFamily="34" charset="-128"/>
              </a:rPr>
              <a:t>boolean</a:t>
            </a:r>
            <a:r>
              <a:rPr lang="en-US" dirty="0">
                <a:latin typeface="Arial Unicode MS" pitchFamily="34" charset="-128"/>
              </a:rPr>
              <a:t> </a:t>
            </a:r>
            <a:r>
              <a:rPr lang="en-US" dirty="0" err="1">
                <a:latin typeface="Arial Unicode MS" pitchFamily="34" charset="-128"/>
              </a:rPr>
              <a:t>retainAll</a:t>
            </a:r>
            <a:r>
              <a:rPr lang="en-US" dirty="0">
                <a:latin typeface="Arial Unicode MS" pitchFamily="34" charset="-128"/>
              </a:rPr>
              <a:t>(Collection c); </a:t>
            </a:r>
          </a:p>
          <a:p>
            <a:pPr marL="365760" indent="-256032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dirty="0">
                <a:latin typeface="Arial Unicode MS" pitchFamily="34" charset="-128"/>
              </a:rPr>
              <a:t>     void clear();</a:t>
            </a:r>
          </a:p>
          <a:p>
            <a:pPr marL="365760" indent="-256032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dirty="0">
                <a:latin typeface="Arial Unicode MS" pitchFamily="34" charset="-128"/>
              </a:rPr>
              <a:t>    </a:t>
            </a:r>
            <a:r>
              <a:rPr lang="en-US" b="1" dirty="0">
                <a:latin typeface="Arial Unicode MS" pitchFamily="34" charset="-128"/>
              </a:rPr>
              <a:t>// Bulk Operations </a:t>
            </a:r>
          </a:p>
          <a:p>
            <a:pPr marL="365760" indent="-256032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dirty="0">
                <a:latin typeface="Arial Unicode MS" pitchFamily="34" charset="-128"/>
              </a:rPr>
              <a:t>     </a:t>
            </a:r>
            <a:r>
              <a:rPr lang="en-US" dirty="0" err="1">
                <a:latin typeface="Arial Unicode MS" pitchFamily="34" charset="-128"/>
              </a:rPr>
              <a:t>boolean</a:t>
            </a:r>
            <a:r>
              <a:rPr lang="en-US" dirty="0">
                <a:latin typeface="Arial Unicode MS" pitchFamily="34" charset="-128"/>
              </a:rPr>
              <a:t> </a:t>
            </a:r>
            <a:r>
              <a:rPr lang="en-US" dirty="0" err="1">
                <a:latin typeface="Arial Unicode MS" pitchFamily="34" charset="-128"/>
              </a:rPr>
              <a:t>containsAll</a:t>
            </a:r>
            <a:r>
              <a:rPr lang="en-US" dirty="0">
                <a:latin typeface="Arial Unicode MS" pitchFamily="34" charset="-128"/>
              </a:rPr>
              <a:t>(Collection c); </a:t>
            </a:r>
          </a:p>
          <a:p>
            <a:pPr marL="365760" indent="-256032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dirty="0">
                <a:latin typeface="Arial Unicode MS" pitchFamily="34" charset="-128"/>
              </a:rPr>
              <a:t>     </a:t>
            </a:r>
            <a:r>
              <a:rPr lang="en-US" dirty="0" err="1">
                <a:latin typeface="Arial Unicode MS" pitchFamily="34" charset="-128"/>
              </a:rPr>
              <a:t>boolean</a:t>
            </a:r>
            <a:r>
              <a:rPr lang="en-US" dirty="0">
                <a:latin typeface="Arial Unicode MS" pitchFamily="34" charset="-128"/>
              </a:rPr>
              <a:t> </a:t>
            </a:r>
            <a:r>
              <a:rPr lang="en-US" dirty="0" err="1">
                <a:latin typeface="Arial Unicode MS" pitchFamily="34" charset="-128"/>
              </a:rPr>
              <a:t>addAll</a:t>
            </a:r>
            <a:r>
              <a:rPr lang="en-US" dirty="0">
                <a:latin typeface="Arial Unicode MS" pitchFamily="34" charset="-128"/>
              </a:rPr>
              <a:t>(Collection c); </a:t>
            </a:r>
          </a:p>
          <a:p>
            <a:pPr marL="365760" indent="-256032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dirty="0">
                <a:latin typeface="Arial Unicode MS" pitchFamily="34" charset="-128"/>
              </a:rPr>
              <a:t>     //Array Operations </a:t>
            </a:r>
          </a:p>
          <a:p>
            <a:pPr marL="365760" indent="-256032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dirty="0">
                <a:latin typeface="Arial Unicode MS" pitchFamily="34" charset="-128"/>
              </a:rPr>
              <a:t>     Object[] </a:t>
            </a:r>
            <a:r>
              <a:rPr lang="en-US" dirty="0" err="1">
                <a:latin typeface="Arial Unicode MS" pitchFamily="34" charset="-128"/>
              </a:rPr>
              <a:t>toArray</a:t>
            </a:r>
            <a:r>
              <a:rPr lang="en-US" dirty="0">
                <a:latin typeface="Arial Unicode MS" pitchFamily="34" charset="-128"/>
              </a:rPr>
              <a:t>(); Object[] </a:t>
            </a:r>
            <a:r>
              <a:rPr lang="en-US" dirty="0" err="1">
                <a:latin typeface="Arial Unicode MS" pitchFamily="34" charset="-128"/>
              </a:rPr>
              <a:t>toArray</a:t>
            </a:r>
            <a:r>
              <a:rPr lang="en-US" dirty="0">
                <a:latin typeface="Arial Unicode MS" pitchFamily="34" charset="-128"/>
              </a:rPr>
              <a:t>(Object a[]);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85726" y="395784"/>
            <a:ext cx="11897008" cy="746209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u="sng" dirty="0">
                <a:solidFill>
                  <a:srgbClr val="00B0F0"/>
                </a:solidFill>
                <a:latin typeface="MS PMincho" panose="02020600040205080304" pitchFamily="18" charset="-128"/>
                <a:ea typeface="MS PMincho" panose="02020600040205080304" pitchFamily="18" charset="-128"/>
                <a:cs typeface="Khmer OS Battambang" panose="02000500000000020004" pitchFamily="2" charset="0"/>
              </a:rPr>
              <a:t>2</a:t>
            </a:r>
            <a:r>
              <a:rPr lang="en-US" sz="3200" b="1" u="sng" dirty="0" smtClean="0">
                <a:solidFill>
                  <a:srgbClr val="00B0F0"/>
                </a:solidFill>
                <a:latin typeface="MS PMincho" panose="02020600040205080304" pitchFamily="18" charset="-128"/>
                <a:ea typeface="MS PMincho" panose="02020600040205080304" pitchFamily="18" charset="-128"/>
                <a:cs typeface="Khmer OS Battambang" panose="02000500000000020004" pitchFamily="2" charset="0"/>
              </a:rPr>
              <a:t>.1 Set</a:t>
            </a:r>
            <a:r>
              <a:rPr lang="km-KH" sz="3200" b="1" u="sng" dirty="0" smtClean="0">
                <a:solidFill>
                  <a:srgbClr val="00B0F0"/>
                </a:solidFill>
                <a:latin typeface="MS PMincho" panose="02020600040205080304" pitchFamily="18" charset="-128"/>
                <a:ea typeface="MS PMincho" panose="02020600040205080304" pitchFamily="18" charset="-128"/>
                <a:cs typeface="Khmer OS Battambang" panose="02000500000000020004" pitchFamily="2" charset="0"/>
              </a:rPr>
              <a:t>​</a:t>
            </a:r>
            <a:r>
              <a:rPr lang="en-US" sz="3200" b="1" u="sng" dirty="0">
                <a:solidFill>
                  <a:srgbClr val="00B0F0"/>
                </a:solidFill>
                <a:latin typeface="MS PMincho" panose="02020600040205080304" pitchFamily="18" charset="-128"/>
                <a:ea typeface="MS PMincho" panose="02020600040205080304" pitchFamily="18" charset="-128"/>
                <a:cs typeface="Khmer OS Battambang" panose="02000500000000020004" pitchFamily="2" charset="0"/>
              </a:rPr>
              <a:t> </a:t>
            </a:r>
            <a:r>
              <a:rPr lang="en-US" sz="3200" b="1" u="sng" dirty="0" smtClean="0">
                <a:solidFill>
                  <a:srgbClr val="00B0F0"/>
                </a:solidFill>
                <a:latin typeface="MS PMincho" panose="02020600040205080304" pitchFamily="18" charset="-128"/>
                <a:ea typeface="MS PMincho" panose="02020600040205080304" pitchFamily="18" charset="-128"/>
                <a:cs typeface="Khmer OS Battambang" panose="02000500000000020004" pitchFamily="2" charset="0"/>
              </a:rPr>
              <a:t>interface</a:t>
            </a:r>
            <a:endParaRPr lang="en-US" sz="3200" b="1" u="sng" dirty="0">
              <a:solidFill>
                <a:srgbClr val="00B0F0"/>
              </a:solidFill>
              <a:latin typeface="MS PMincho" panose="02020600040205080304" pitchFamily="18" charset="-128"/>
              <a:ea typeface="MS PMincho" panose="02020600040205080304" pitchFamily="18" charset="-128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86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6" y="395784"/>
            <a:ext cx="11897008" cy="746209"/>
          </a:xfrm>
          <a:ln w="28575"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3200" b="1" u="sng" dirty="0">
                <a:solidFill>
                  <a:srgbClr val="00B0F0"/>
                </a:solidFill>
                <a:latin typeface="MS PMincho" panose="02020600040205080304" pitchFamily="18" charset="-128"/>
                <a:ea typeface="MS PMincho" panose="02020600040205080304" pitchFamily="18" charset="-128"/>
                <a:cs typeface="Khmer OS Battambang" panose="02000500000000020004" pitchFamily="2" charset="0"/>
              </a:rPr>
              <a:t>2</a:t>
            </a:r>
            <a:r>
              <a:rPr lang="en-US" sz="3200" b="1" u="sng" dirty="0" smtClean="0">
                <a:solidFill>
                  <a:srgbClr val="00B0F0"/>
                </a:solidFill>
                <a:latin typeface="MS PMincho" panose="02020600040205080304" pitchFamily="18" charset="-128"/>
                <a:ea typeface="MS PMincho" panose="02020600040205080304" pitchFamily="18" charset="-128"/>
                <a:cs typeface="Khmer OS Battambang" panose="02000500000000020004" pitchFamily="2" charset="0"/>
              </a:rPr>
              <a:t>.2 </a:t>
            </a:r>
            <a:r>
              <a:rPr lang="en-US" sz="3200" b="1" u="sng" dirty="0" err="1" smtClean="0">
                <a:solidFill>
                  <a:srgbClr val="00B0F0"/>
                </a:solidFill>
                <a:latin typeface="MS PMincho" panose="02020600040205080304" pitchFamily="18" charset="-128"/>
                <a:ea typeface="MS PMincho" panose="02020600040205080304" pitchFamily="18" charset="-128"/>
                <a:cs typeface="Khmer OS Battambang" panose="02000500000000020004" pitchFamily="2" charset="0"/>
              </a:rPr>
              <a:t>HashSet</a:t>
            </a:r>
            <a:endParaRPr lang="en-US" sz="3200" b="1" u="sng" dirty="0">
              <a:solidFill>
                <a:srgbClr val="00B0F0"/>
              </a:solidFill>
              <a:latin typeface="MS PMincho" panose="02020600040205080304" pitchFamily="18" charset="-128"/>
              <a:ea typeface="MS PMincho" panose="02020600040205080304" pitchFamily="18" charset="-128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  <a:latin typeface="+mj-lt"/>
              </a:rPr>
              <a:pPr/>
              <a:t>19</a:t>
            </a:fld>
            <a:endParaRPr lang="en-US">
              <a:solidFill>
                <a:srgbClr val="000000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3029" y="1807029"/>
            <a:ext cx="1134291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 err="1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HashSet</a:t>
            </a:r>
            <a:endParaRPr lang="en-US" dirty="0">
              <a:solidFill>
                <a:srgbClr val="0070C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​ប្រើសំរាប់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ផ្ទុក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elements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នៅក្នុង​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hashTable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គ្មាន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Order</a:t>
            </a: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extends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ចេញពី</a:t>
            </a:r>
            <a:r>
              <a:rPr lang="en-US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AbstractSet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និង​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implements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ចេញពី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Set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</a:t>
            </a:r>
            <a:endParaRPr lang="km-KH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85750" indent="-285750">
              <a:lnSpc>
                <a:spcPct val="200000"/>
              </a:lnSpc>
              <a:buClr>
                <a:srgbClr val="00B0F0"/>
              </a:buClr>
              <a:buFont typeface="Wingdings" panose="05000000000000000000" pitchFamily="2" charset="2"/>
              <a:buChar char="v"/>
            </a:pPr>
            <a:r>
              <a:rPr lang="en-US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HashSet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 4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</a:t>
            </a:r>
            <a:endParaRPr lang="km-KH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657225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err="1" smtClean="0"/>
              <a:t>HashSet</a:t>
            </a:r>
            <a:r>
              <a:rPr lang="en-US" dirty="0" smtClean="0"/>
              <a:t>() </a:t>
            </a:r>
          </a:p>
          <a:p>
            <a:pPr marL="657225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err="1"/>
              <a:t>HashSet</a:t>
            </a:r>
            <a:r>
              <a:rPr lang="en-US" dirty="0"/>
              <a:t>(Collection c) </a:t>
            </a:r>
            <a:endParaRPr lang="en-US" dirty="0" smtClean="0"/>
          </a:p>
          <a:p>
            <a:pPr marL="657225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err="1" smtClean="0"/>
              <a:t>HashSet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initailCapacity</a:t>
            </a:r>
            <a:r>
              <a:rPr lang="en-US" dirty="0"/>
              <a:t>) </a:t>
            </a:r>
            <a:endParaRPr lang="en-US" dirty="0" smtClean="0"/>
          </a:p>
          <a:p>
            <a:pPr marL="657225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err="1" smtClean="0"/>
              <a:t>HashSet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initialCapacity,float</a:t>
            </a:r>
            <a:r>
              <a:rPr lang="en-US" dirty="0"/>
              <a:t> </a:t>
            </a:r>
            <a:r>
              <a:rPr lang="en-US" dirty="0" err="1"/>
              <a:t>loadFactor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76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10569"/>
            <a:ext cx="7295153" cy="616676"/>
          </a:xfrm>
        </p:spPr>
        <p:txBody>
          <a:bodyPr>
            <a:no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កំពុងសោម</a:t>
            </a:r>
            <a:endParaRPr lang="en-US" sz="11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53279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៣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1952365" y="2379587"/>
            <a:ext cx="83731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ប្រធានបទ៖</a:t>
            </a:r>
            <a:r>
              <a:rPr lang="en-U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smtClean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Collections</a:t>
            </a:r>
            <a:endParaRPr lang="km-KH" sz="3000" b="1" dirty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169353" y="3560675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6174" y="3930007"/>
            <a:ext cx="3163505" cy="199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</a:t>
            </a: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ទូច​</a:t>
            </a:r>
            <a:r>
              <a:rPr lang="en-US" sz="165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​សោភ័ណ្ណារ៉ា</a:t>
            </a:r>
            <a:endParaRPr lang="ca-ES" sz="1650" dirty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</a:t>
            </a: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ផន</a:t>
            </a:r>
            <a:r>
              <a:rPr lang="en-US" sz="165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គឹមសៀក</a:t>
            </a:r>
            <a:endParaRPr lang="km-KH" sz="1650" dirty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កញ្ញា</a:t>
            </a:r>
            <a:r>
              <a:rPr lang="en-US" sz="1650" dirty="0" smtClean="0">
                <a:latin typeface="Khmer OS Battambang" pitchFamily="2" charset="0"/>
                <a:cs typeface="Khmer OS Battambang" pitchFamily="2" charset="0"/>
              </a:rPr>
              <a:t>  </a:t>
            </a: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មឿង ធារ៉ា</a:t>
            </a:r>
            <a:endParaRPr lang="km-KH" sz="1650" dirty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</a:t>
            </a: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លី​ ពិសិទ្ទិ</a:t>
            </a:r>
            <a:endParaRPr lang="km-KH" sz="1650" dirty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>
                <a:latin typeface="Khmer OS Battambang" pitchFamily="2" charset="0"/>
                <a:cs typeface="Khmer OS Battambang" pitchFamily="2" charset="0"/>
              </a:rPr>
              <a:t>លោក </a:t>
            </a:r>
            <a:r>
              <a:rPr lang="km-KH" sz="1650" smtClean="0">
                <a:latin typeface="Khmer OS Battambang" pitchFamily="2" charset="0"/>
                <a:cs typeface="Khmer OS Battambang" pitchFamily="2" charset="0"/>
              </a:rPr>
              <a:t>នួន វាយោ</a:t>
            </a:r>
            <a:endParaRPr lang="km-KH" sz="1650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6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6" y="395784"/>
            <a:ext cx="11897008" cy="746209"/>
          </a:xfrm>
          <a:ln w="28575"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3200" b="1" u="sng" dirty="0">
                <a:solidFill>
                  <a:srgbClr val="00B0F0"/>
                </a:solidFill>
                <a:latin typeface="MS PMincho" panose="02020600040205080304" pitchFamily="18" charset="-128"/>
                <a:ea typeface="MS PMincho" panose="02020600040205080304" pitchFamily="18" charset="-128"/>
                <a:cs typeface="Khmer OS Battambang" panose="02000500000000020004" pitchFamily="2" charset="0"/>
              </a:rPr>
              <a:t>2</a:t>
            </a:r>
            <a:r>
              <a:rPr lang="en-US" sz="3200" b="1" u="sng" dirty="0" smtClean="0">
                <a:solidFill>
                  <a:srgbClr val="00B0F0"/>
                </a:solidFill>
                <a:latin typeface="MS PMincho" panose="02020600040205080304" pitchFamily="18" charset="-128"/>
                <a:ea typeface="MS PMincho" panose="02020600040205080304" pitchFamily="18" charset="-128"/>
                <a:cs typeface="Khmer OS Battambang" panose="02000500000000020004" pitchFamily="2" charset="0"/>
              </a:rPr>
              <a:t>.2.1 </a:t>
            </a:r>
            <a:r>
              <a:rPr lang="en-US" sz="3200" b="1" u="sng" dirty="0" err="1" smtClean="0">
                <a:solidFill>
                  <a:srgbClr val="00B0F0"/>
                </a:solidFill>
                <a:latin typeface="MS PMincho" panose="02020600040205080304" pitchFamily="18" charset="-128"/>
                <a:ea typeface="MS PMincho" panose="02020600040205080304" pitchFamily="18" charset="-128"/>
                <a:cs typeface="Khmer OS Battambang" panose="02000500000000020004" pitchFamily="2" charset="0"/>
              </a:rPr>
              <a:t>HashSet</a:t>
            </a:r>
            <a:r>
              <a:rPr lang="en-US" sz="3200" b="1" u="sng" dirty="0" smtClean="0">
                <a:solidFill>
                  <a:srgbClr val="00B0F0"/>
                </a:solidFill>
                <a:latin typeface="MS PMincho" panose="02020600040205080304" pitchFamily="18" charset="-128"/>
                <a:ea typeface="MS PMincho" panose="02020600040205080304" pitchFamily="18" charset="-128"/>
                <a:cs typeface="Khmer OS Battambang" panose="02000500000000020004" pitchFamily="2" charset="0"/>
              </a:rPr>
              <a:t> Example</a:t>
            </a:r>
            <a:endParaRPr lang="en-US" sz="3200" b="1" u="sng" dirty="0">
              <a:solidFill>
                <a:srgbClr val="00B0F0"/>
              </a:solidFill>
              <a:latin typeface="MS PMincho" panose="02020600040205080304" pitchFamily="18" charset="-128"/>
              <a:ea typeface="MS PMincho" panose="02020600040205080304" pitchFamily="18" charset="-128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  <a:latin typeface="+mj-lt"/>
              </a:rPr>
              <a:pPr/>
              <a:t>20</a:t>
            </a:fld>
            <a:endParaRPr lang="en-US">
              <a:solidFill>
                <a:srgbClr val="000000">
                  <a:lumMod val="50000"/>
                </a:srgbClr>
              </a:solidFill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058" y="1657912"/>
            <a:ext cx="9410343" cy="473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63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6" y="395784"/>
            <a:ext cx="11897008" cy="746209"/>
          </a:xfrm>
          <a:ln w="28575"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3200" b="1" u="sng" dirty="0">
                <a:solidFill>
                  <a:srgbClr val="00B0F0"/>
                </a:solidFill>
                <a:latin typeface="MS PMincho" panose="02020600040205080304" pitchFamily="18" charset="-128"/>
                <a:ea typeface="MS PMincho" panose="02020600040205080304" pitchFamily="18" charset="-128"/>
                <a:cs typeface="Khmer OS Battambang" panose="02000500000000020004" pitchFamily="2" charset="0"/>
              </a:rPr>
              <a:t>2</a:t>
            </a:r>
            <a:r>
              <a:rPr lang="en-US" sz="3200" b="1" u="sng" dirty="0" smtClean="0">
                <a:solidFill>
                  <a:srgbClr val="00B0F0"/>
                </a:solidFill>
                <a:latin typeface="MS PMincho" panose="02020600040205080304" pitchFamily="18" charset="-128"/>
                <a:ea typeface="MS PMincho" panose="02020600040205080304" pitchFamily="18" charset="-128"/>
                <a:cs typeface="Khmer OS Battambang" panose="02000500000000020004" pitchFamily="2" charset="0"/>
              </a:rPr>
              <a:t>.3 </a:t>
            </a:r>
            <a:r>
              <a:rPr lang="en-US" sz="3200" b="1" u="sng" dirty="0" err="1" smtClean="0">
                <a:solidFill>
                  <a:srgbClr val="00B0F0"/>
                </a:solidFill>
                <a:latin typeface="MS PMincho" panose="02020600040205080304" pitchFamily="18" charset="-128"/>
                <a:ea typeface="MS PMincho" panose="02020600040205080304" pitchFamily="18" charset="-128"/>
                <a:cs typeface="Khmer OS Battambang" panose="02000500000000020004" pitchFamily="2" charset="0"/>
              </a:rPr>
              <a:t>TreeSet</a:t>
            </a:r>
            <a:endParaRPr lang="en-US" sz="3200" b="1" u="sng" dirty="0">
              <a:solidFill>
                <a:srgbClr val="00B0F0"/>
              </a:solidFill>
              <a:latin typeface="MS PMincho" panose="02020600040205080304" pitchFamily="18" charset="-128"/>
              <a:ea typeface="MS PMincho" panose="02020600040205080304" pitchFamily="18" charset="-128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  <a:latin typeface="+mj-lt"/>
              </a:rPr>
              <a:pPr/>
              <a:t>21</a:t>
            </a:fld>
            <a:endParaRPr lang="en-US">
              <a:solidFill>
                <a:srgbClr val="000000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2650858" y="1661482"/>
            <a:ext cx="6451212" cy="51965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050" dirty="0" err="1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TreeSet</a:t>
            </a:r>
            <a:r>
              <a:rPr lang="en-US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endParaRPr lang="en-US" sz="20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m-KH" sz="19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</a:t>
            </a:r>
            <a:r>
              <a:rPr lang="km-KH" sz="19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ផ្ដល់ការ</a:t>
            </a:r>
            <a:r>
              <a:rPr lang="en-US" sz="19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implements </a:t>
            </a:r>
            <a:r>
              <a:rPr lang="km-KH" sz="19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ចេញពី</a:t>
            </a:r>
            <a:r>
              <a:rPr lang="en-US" sz="19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9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Set interface 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05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ដែល​</a:t>
            </a: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NZ" altLang="en-US" sz="2400" dirty="0" smtClean="0"/>
              <a:t>tree structure </a:t>
            </a: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សំ</a:t>
            </a:r>
            <a:r>
              <a:rPr lang="km-KH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រាប់ធ្វើការរក្សាទុ</a:t>
            </a: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ក។</a:t>
            </a:r>
            <a:endParaRPr lang="en-US" sz="20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មាន​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Order</a:t>
            </a:r>
            <a:endParaRPr lang="en-US" sz="20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err="1"/>
              <a:t>TreeSet</a:t>
            </a:r>
            <a:r>
              <a:rPr lang="en-US" sz="2400" b="1" dirty="0"/>
              <a:t> </a:t>
            </a:r>
            <a:r>
              <a:rPr lang="km-KH" sz="2400" dirty="0"/>
              <a:t>មាននូ</a:t>
            </a:r>
            <a:r>
              <a:rPr lang="en-US" sz="2400" dirty="0"/>
              <a:t>Method </a:t>
            </a:r>
            <a:r>
              <a:rPr lang="en-US" sz="2400" dirty="0" err="1"/>
              <a:t>Contructor</a:t>
            </a:r>
            <a:r>
              <a:rPr lang="en-US" sz="2400" dirty="0"/>
              <a:t> </a:t>
            </a:r>
            <a:r>
              <a:rPr lang="km-KH" sz="2400" dirty="0"/>
              <a:t>ចំនួន ៤ គឺ</a:t>
            </a:r>
            <a:endParaRPr lang="en-US" sz="2400" dirty="0"/>
          </a:p>
          <a:p>
            <a:pPr marL="0" indent="0">
              <a:buNone/>
            </a:pPr>
            <a:r>
              <a:rPr lang="km-KH" sz="2400" dirty="0"/>
              <a:t> </a:t>
            </a:r>
            <a:r>
              <a:rPr lang="en-US" sz="2400" dirty="0"/>
              <a:t>	- </a:t>
            </a:r>
            <a:r>
              <a:rPr lang="en-US" sz="2400" dirty="0" err="1"/>
              <a:t>TreeSet</a:t>
            </a:r>
            <a:r>
              <a:rPr lang="en-US" sz="2400" dirty="0"/>
              <a:t>() </a:t>
            </a:r>
          </a:p>
          <a:p>
            <a:pPr marL="0" indent="0">
              <a:buNone/>
            </a:pPr>
            <a:r>
              <a:rPr lang="en-US" sz="2400" dirty="0"/>
              <a:t>	- </a:t>
            </a:r>
            <a:r>
              <a:rPr lang="en-US" sz="2400" dirty="0" err="1"/>
              <a:t>TreeSet</a:t>
            </a:r>
            <a:r>
              <a:rPr lang="en-US" sz="2400" dirty="0"/>
              <a:t>(Collection c) </a:t>
            </a:r>
          </a:p>
          <a:p>
            <a:pPr marL="0" indent="0">
              <a:buNone/>
            </a:pPr>
            <a:r>
              <a:rPr lang="en-US" sz="2400" dirty="0"/>
              <a:t>	- </a:t>
            </a:r>
            <a:r>
              <a:rPr lang="en-US" sz="2400" dirty="0" err="1"/>
              <a:t>TreeSet</a:t>
            </a:r>
            <a:r>
              <a:rPr lang="en-US" sz="2400" dirty="0"/>
              <a:t>(Comparator </a:t>
            </a:r>
            <a:r>
              <a:rPr lang="en-US" sz="2400" dirty="0" err="1"/>
              <a:t>cmp</a:t>
            </a:r>
            <a:r>
              <a:rPr lang="en-US" sz="2400" dirty="0"/>
              <a:t>) </a:t>
            </a:r>
          </a:p>
          <a:p>
            <a:pPr marL="0" indent="0">
              <a:buNone/>
            </a:pPr>
            <a:r>
              <a:rPr lang="en-US" sz="2400" dirty="0"/>
              <a:t>	- </a:t>
            </a:r>
            <a:r>
              <a:rPr lang="en-US" sz="2400" dirty="0" err="1"/>
              <a:t>TreeSet</a:t>
            </a:r>
            <a:r>
              <a:rPr lang="en-US" sz="2400" dirty="0"/>
              <a:t>(</a:t>
            </a:r>
            <a:r>
              <a:rPr lang="en-US" sz="2400" dirty="0" err="1"/>
              <a:t>SortedSet</a:t>
            </a:r>
            <a:r>
              <a:rPr lang="en-US" sz="2400" dirty="0"/>
              <a:t> </a:t>
            </a:r>
            <a:r>
              <a:rPr lang="en-US" sz="2400" dirty="0" err="1"/>
              <a:t>ss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0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sz="20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km-KH" sz="20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371475" indent="0">
              <a:buNone/>
            </a:pPr>
            <a:endParaRPr lang="en-US" sz="2400" dirty="0"/>
          </a:p>
          <a:p>
            <a:pPr marL="0" indent="0">
              <a:buFont typeface="Arial" pitchFamily="34" charset="0"/>
              <a:buNone/>
            </a:pPr>
            <a:endParaRPr lang="km-KH" sz="20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Font typeface="Arial" pitchFamily="34" charset="0"/>
              <a:buNone/>
            </a:pPr>
            <a:endParaRPr lang="km-KH" sz="20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Font typeface="Arial" pitchFamily="34" charset="0"/>
              <a:buNone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6" y="395784"/>
            <a:ext cx="11897008" cy="746209"/>
          </a:xfrm>
          <a:ln w="28575"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3200" b="1" u="sng" dirty="0">
                <a:solidFill>
                  <a:srgbClr val="00B0F0"/>
                </a:solidFill>
                <a:latin typeface="MS PMincho" panose="02020600040205080304" pitchFamily="18" charset="-128"/>
                <a:ea typeface="MS PMincho" panose="02020600040205080304" pitchFamily="18" charset="-128"/>
                <a:cs typeface="Khmer OS Battambang" panose="02000500000000020004" pitchFamily="2" charset="0"/>
              </a:rPr>
              <a:t>2</a:t>
            </a:r>
            <a:r>
              <a:rPr lang="en-US" sz="3200" b="1" u="sng" dirty="0" smtClean="0">
                <a:solidFill>
                  <a:srgbClr val="00B0F0"/>
                </a:solidFill>
                <a:latin typeface="MS PMincho" panose="02020600040205080304" pitchFamily="18" charset="-128"/>
                <a:ea typeface="MS PMincho" panose="02020600040205080304" pitchFamily="18" charset="-128"/>
                <a:cs typeface="Khmer OS Battambang" panose="02000500000000020004" pitchFamily="2" charset="0"/>
              </a:rPr>
              <a:t>.3.1 </a:t>
            </a:r>
            <a:r>
              <a:rPr lang="en-US" sz="3200" b="1" u="sng" dirty="0" err="1" smtClean="0">
                <a:solidFill>
                  <a:srgbClr val="00B0F0"/>
                </a:solidFill>
                <a:latin typeface="MS PMincho" panose="02020600040205080304" pitchFamily="18" charset="-128"/>
                <a:ea typeface="MS PMincho" panose="02020600040205080304" pitchFamily="18" charset="-128"/>
                <a:cs typeface="Khmer OS Battambang" panose="02000500000000020004" pitchFamily="2" charset="0"/>
              </a:rPr>
              <a:t>TreeSet</a:t>
            </a:r>
            <a:r>
              <a:rPr lang="km-KH" sz="3200" b="1" u="sng" dirty="0" smtClean="0">
                <a:solidFill>
                  <a:srgbClr val="00B0F0"/>
                </a:solidFill>
                <a:latin typeface="MS PMincho" panose="02020600040205080304" pitchFamily="18" charset="-128"/>
                <a:ea typeface="MS PMincho" panose="02020600040205080304" pitchFamily="18" charset="-128"/>
                <a:cs typeface="Khmer OS Battambang" panose="02000500000000020004" pitchFamily="2" charset="0"/>
              </a:rPr>
              <a:t>​​</a:t>
            </a:r>
            <a:r>
              <a:rPr lang="en-US" sz="3200" b="1" u="sng" dirty="0" smtClean="0">
                <a:solidFill>
                  <a:srgbClr val="00B0F0"/>
                </a:solidFill>
                <a:latin typeface="MS PMincho" panose="02020600040205080304" pitchFamily="18" charset="-128"/>
                <a:ea typeface="MS PMincho" panose="02020600040205080304" pitchFamily="18" charset="-128"/>
                <a:cs typeface="Khmer OS Battambang" panose="02000500000000020004" pitchFamily="2" charset="0"/>
              </a:rPr>
              <a:t> Example</a:t>
            </a:r>
            <a:endParaRPr lang="en-US" sz="3200" b="1" u="sng" dirty="0">
              <a:solidFill>
                <a:srgbClr val="00B0F0"/>
              </a:solidFill>
              <a:latin typeface="MS PMincho" panose="02020600040205080304" pitchFamily="18" charset="-128"/>
              <a:ea typeface="MS PMincho" panose="02020600040205080304" pitchFamily="18" charset="-128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  <a:latin typeface="+mj-lt"/>
              </a:rPr>
              <a:pPr/>
              <a:t>22</a:t>
            </a:fld>
            <a:endParaRPr lang="en-US">
              <a:solidFill>
                <a:srgbClr val="000000">
                  <a:lumMod val="50000"/>
                </a:srgbClr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379" y="1606564"/>
            <a:ext cx="9671564" cy="506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29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6" y="395784"/>
            <a:ext cx="11897008" cy="746209"/>
          </a:xfrm>
          <a:ln w="28575"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3200" b="1" u="sng" dirty="0" smtClean="0">
                <a:solidFill>
                  <a:srgbClr val="00B0F0"/>
                </a:solidFill>
                <a:latin typeface="MS PMincho" panose="02020600040205080304" pitchFamily="18" charset="-128"/>
                <a:ea typeface="MS PMincho" panose="02020600040205080304" pitchFamily="18" charset="-128"/>
                <a:cs typeface="Khmer OS Battambang" panose="02000500000000020004" pitchFamily="2" charset="0"/>
              </a:rPr>
              <a:t>3. Map</a:t>
            </a:r>
            <a:endParaRPr lang="en-US" sz="3200" b="1" u="sng" dirty="0">
              <a:solidFill>
                <a:srgbClr val="00B0F0"/>
              </a:solidFill>
              <a:latin typeface="MS PMincho" panose="02020600040205080304" pitchFamily="18" charset="-128"/>
              <a:ea typeface="MS PMincho" panose="02020600040205080304" pitchFamily="18" charset="-128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  <a:latin typeface="+mj-lt"/>
              </a:rPr>
              <a:pPr/>
              <a:t>23</a:t>
            </a:fld>
            <a:endParaRPr lang="en-US">
              <a:solidFill>
                <a:srgbClr val="000000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5725" y="1661482"/>
            <a:ext cx="11897009" cy="473296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Map </a:t>
            </a:r>
            <a:r>
              <a:rPr lang="km-KH" sz="2400" dirty="0" smtClean="0"/>
              <a:t>ជា</a:t>
            </a:r>
            <a:r>
              <a:rPr lang="en-US" sz="2400" dirty="0" smtClean="0"/>
              <a:t>Object </a:t>
            </a:r>
            <a:r>
              <a:rPr lang="km-KH" sz="2400" dirty="0" smtClean="0"/>
              <a:t>ដែល​</a:t>
            </a:r>
            <a:r>
              <a:rPr lang="en-US" sz="2400" dirty="0" smtClean="0"/>
              <a:t> maps keys </a:t>
            </a:r>
            <a:r>
              <a:rPr lang="km-KH" sz="2400" dirty="0" smtClean="0"/>
              <a:t>ទៅនិង​</a:t>
            </a:r>
            <a:r>
              <a:rPr lang="en-US" sz="2400" dirty="0" smtClean="0"/>
              <a:t> value</a:t>
            </a:r>
            <a:r>
              <a:rPr lang="km-KH" sz="2400" dirty="0" smtClean="0"/>
              <a:t>។វាត្រូវបានគេហៅថា</a:t>
            </a:r>
            <a:r>
              <a:rPr lang="en-US" sz="2400" dirty="0" smtClean="0"/>
              <a:t> associative array or a dictionary</a:t>
            </a:r>
            <a:endParaRPr lang="en-US" sz="2400" dirty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+mj-lt"/>
                <a:cs typeface="Khmer OS Battambang" panose="02000500000000020004" pitchFamily="2" charset="0"/>
              </a:rPr>
              <a:t>Method for adding and deleting</a:t>
            </a:r>
          </a:p>
          <a:p>
            <a:pPr lvl="1">
              <a:buClr>
                <a:srgbClr val="FF0000"/>
              </a:buClr>
            </a:pPr>
            <a:r>
              <a:rPr lang="en-US" sz="2450" dirty="0" smtClean="0">
                <a:latin typeface="+mj-lt"/>
                <a:cs typeface="Khmer OS Battambang" panose="02000500000000020004" pitchFamily="2" charset="0"/>
              </a:rPr>
              <a:t>put(Object key, Object value)</a:t>
            </a:r>
          </a:p>
          <a:p>
            <a:pPr lvl="1">
              <a:buClr>
                <a:srgbClr val="FF0000"/>
              </a:buClr>
            </a:pPr>
            <a:r>
              <a:rPr lang="en-US" sz="2600" dirty="0" smtClean="0">
                <a:latin typeface="+mj-lt"/>
                <a:cs typeface="Khmer OS Battambang" panose="02000500000000020004" pitchFamily="2" charset="0"/>
              </a:rPr>
              <a:t>remove (Object key)</a:t>
            </a:r>
          </a:p>
          <a:p>
            <a:pPr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+mj-lt"/>
                <a:cs typeface="Khmer OS Battambang" panose="02000500000000020004" pitchFamily="2" charset="0"/>
              </a:rPr>
              <a:t>Methods for extraction objects </a:t>
            </a:r>
          </a:p>
          <a:p>
            <a:pPr lvl="1">
              <a:buClr>
                <a:srgbClr val="FF0000"/>
              </a:buClr>
            </a:pPr>
            <a:r>
              <a:rPr lang="en-US" sz="2450" dirty="0" smtClean="0">
                <a:latin typeface="+mj-lt"/>
                <a:cs typeface="Khmer OS Battambang" panose="02000500000000020004" pitchFamily="2" charset="0"/>
              </a:rPr>
              <a:t>get ( Object key)</a:t>
            </a:r>
          </a:p>
          <a:p>
            <a:pPr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600" dirty="0">
                <a:latin typeface="+mj-lt"/>
              </a:rPr>
              <a:t>Methods to retrieve the keys, the values, and (key, value) pairs</a:t>
            </a:r>
          </a:p>
          <a:p>
            <a:pPr>
              <a:buClr>
                <a:srgbClr val="FF0000"/>
              </a:buClr>
            </a:pPr>
            <a:r>
              <a:rPr lang="en-US" sz="2600" dirty="0">
                <a:latin typeface="+mj-lt"/>
              </a:rPr>
              <a:t>n </a:t>
            </a:r>
            <a:r>
              <a:rPr lang="en-US" sz="2600" dirty="0" err="1">
                <a:latin typeface="+mj-lt"/>
              </a:rPr>
              <a:t>keySet</a:t>
            </a:r>
            <a:r>
              <a:rPr lang="en-US" sz="2600" dirty="0">
                <a:latin typeface="+mj-lt"/>
              </a:rPr>
              <a:t>() // returns a </a:t>
            </a:r>
            <a:r>
              <a:rPr lang="en-US" sz="2600" dirty="0" smtClean="0">
                <a:latin typeface="+mj-lt"/>
              </a:rPr>
              <a:t>Set</a:t>
            </a:r>
          </a:p>
          <a:p>
            <a:pPr>
              <a:buClr>
                <a:srgbClr val="FF0000"/>
              </a:buClr>
            </a:pPr>
            <a:r>
              <a:rPr lang="en-US" sz="2600" dirty="0" smtClean="0">
                <a:latin typeface="+mj-lt"/>
              </a:rPr>
              <a:t>n </a:t>
            </a:r>
            <a:r>
              <a:rPr lang="en-US" sz="2600" dirty="0">
                <a:latin typeface="+mj-lt"/>
              </a:rPr>
              <a:t>values() // returns a </a:t>
            </a:r>
            <a:r>
              <a:rPr lang="en-US" sz="2600" dirty="0" smtClean="0">
                <a:latin typeface="+mj-lt"/>
              </a:rPr>
              <a:t>Collection,</a:t>
            </a:r>
          </a:p>
          <a:p>
            <a:pPr>
              <a:buClr>
                <a:srgbClr val="FF0000"/>
              </a:buClr>
            </a:pPr>
            <a:r>
              <a:rPr lang="en-US" sz="2600" dirty="0" smtClean="0">
                <a:latin typeface="+mj-lt"/>
              </a:rPr>
              <a:t>n </a:t>
            </a:r>
            <a:r>
              <a:rPr lang="en-US" sz="2600" dirty="0" err="1">
                <a:latin typeface="+mj-lt"/>
              </a:rPr>
              <a:t>entrySet</a:t>
            </a:r>
            <a:r>
              <a:rPr lang="en-US" sz="2600" dirty="0">
                <a:latin typeface="+mj-lt"/>
              </a:rPr>
              <a:t>() // returns a set</a:t>
            </a:r>
            <a:endParaRPr lang="en-US" sz="2600" dirty="0">
              <a:latin typeface="+mj-lt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km-KH" sz="20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371475" indent="0">
              <a:buNone/>
            </a:pPr>
            <a:endParaRPr lang="en-US" sz="2400" dirty="0"/>
          </a:p>
          <a:p>
            <a:pPr marL="0" indent="0">
              <a:buFont typeface="Arial" pitchFamily="34" charset="0"/>
              <a:buNone/>
            </a:pPr>
            <a:endParaRPr lang="km-KH" sz="20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Font typeface="Arial" pitchFamily="34" charset="0"/>
              <a:buNone/>
            </a:pPr>
            <a:endParaRPr lang="km-KH" sz="20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Font typeface="Arial" pitchFamily="34" charset="0"/>
              <a:buNone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72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6" y="395784"/>
            <a:ext cx="11897008" cy="746209"/>
          </a:xfrm>
          <a:ln w="28575"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3200" b="1" u="sng" dirty="0" smtClean="0">
                <a:solidFill>
                  <a:srgbClr val="00B0F0"/>
                </a:solidFill>
                <a:latin typeface="MS PMincho" panose="02020600040205080304" pitchFamily="18" charset="-128"/>
                <a:ea typeface="MS PMincho" panose="02020600040205080304" pitchFamily="18" charset="-128"/>
                <a:cs typeface="Khmer OS Battambang" panose="02000500000000020004" pitchFamily="2" charset="0"/>
              </a:rPr>
              <a:t>3.1 Map interface</a:t>
            </a:r>
            <a:endParaRPr lang="en-US" sz="3200" b="1" u="sng" dirty="0">
              <a:solidFill>
                <a:srgbClr val="00B0F0"/>
              </a:solidFill>
              <a:latin typeface="MS PMincho" panose="02020600040205080304" pitchFamily="18" charset="-128"/>
              <a:ea typeface="MS PMincho" panose="02020600040205080304" pitchFamily="18" charset="-128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  <a:latin typeface="+mj-lt"/>
              </a:rPr>
              <a:pPr/>
              <a:t>24</a:t>
            </a:fld>
            <a:endParaRPr lang="en-US">
              <a:solidFill>
                <a:srgbClr val="000000">
                  <a:lumMod val="50000"/>
                </a:srgbClr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277" y="1518260"/>
            <a:ext cx="5361905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62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6" y="395784"/>
            <a:ext cx="11897008" cy="746209"/>
          </a:xfrm>
          <a:ln w="28575"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3200" b="1" u="sng" dirty="0" smtClean="0">
                <a:solidFill>
                  <a:srgbClr val="00B0F0"/>
                </a:solidFill>
                <a:latin typeface="MS PMincho" panose="02020600040205080304" pitchFamily="18" charset="-128"/>
                <a:ea typeface="MS PMincho" panose="02020600040205080304" pitchFamily="18" charset="-128"/>
                <a:cs typeface="Khmer OS Battambang" panose="02000500000000020004" pitchFamily="2" charset="0"/>
              </a:rPr>
              <a:t>3.2 </a:t>
            </a:r>
            <a:r>
              <a:rPr lang="en-US" sz="3200" b="1" u="sng" dirty="0" err="1" smtClean="0">
                <a:solidFill>
                  <a:srgbClr val="00B0F0"/>
                </a:solidFill>
                <a:latin typeface="MS PMincho" panose="02020600040205080304" pitchFamily="18" charset="-128"/>
                <a:ea typeface="MS PMincho" panose="02020600040205080304" pitchFamily="18" charset="-128"/>
                <a:cs typeface="Khmer OS Battambang" panose="02000500000000020004" pitchFamily="2" charset="0"/>
              </a:rPr>
              <a:t>TreeMap</a:t>
            </a:r>
            <a:endParaRPr lang="en-US" sz="3200" b="1" u="sng" dirty="0">
              <a:solidFill>
                <a:srgbClr val="00B0F0"/>
              </a:solidFill>
              <a:latin typeface="MS PMincho" panose="02020600040205080304" pitchFamily="18" charset="-128"/>
              <a:ea typeface="MS PMincho" panose="02020600040205080304" pitchFamily="18" charset="-128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  <a:latin typeface="+mj-lt"/>
              </a:rPr>
              <a:pPr/>
              <a:t>25</a:t>
            </a:fld>
            <a:endParaRPr lang="en-US">
              <a:solidFill>
                <a:srgbClr val="000000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7662" y="1508687"/>
            <a:ext cx="115395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B050"/>
                </a:solidFill>
                <a:latin typeface="+mj-lt"/>
                <a:ea typeface="MS PMincho" panose="02020600040205080304" pitchFamily="18" charset="-128"/>
                <a:cs typeface="Khmer OS Battambang" panose="02000500000000020004" pitchFamily="2" charset="0"/>
              </a:rPr>
              <a:t>TreeMap</a:t>
            </a:r>
            <a:r>
              <a:rPr lang="en-US" dirty="0">
                <a:latin typeface="+mj-lt"/>
                <a:ea typeface="MS PMincho" panose="02020600040205080304" pitchFamily="18" charset="-128"/>
                <a:cs typeface="Khmer OS Battambang" panose="02000500000000020004" pitchFamily="2" charset="0"/>
              </a:rPr>
              <a:t> </a:t>
            </a:r>
            <a:endParaRPr lang="en-US" dirty="0" smtClean="0">
              <a:latin typeface="+mj-lt"/>
              <a:ea typeface="MS PMincho" panose="02020600040205080304" pitchFamily="18" charset="-128"/>
              <a:cs typeface="Khmer OS Battambang" panose="02000500000000020004" pitchFamily="2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km-KH" dirty="0" smtClean="0">
                <a:latin typeface="+mj-lt"/>
                <a:ea typeface="MS PMincho" panose="02020600040205080304" pitchFamily="18" charset="-128"/>
                <a:cs typeface="Khmer OS Battambang" panose="02000500000000020004" pitchFamily="2" charset="0"/>
              </a:rPr>
              <a:t>ត្រូវ</a:t>
            </a:r>
            <a:r>
              <a:rPr lang="km-KH" dirty="0">
                <a:latin typeface="+mj-lt"/>
                <a:ea typeface="MS PMincho" panose="02020600040205080304" pitchFamily="18" charset="-128"/>
                <a:cs typeface="Khmer OS Battambang" panose="02000500000000020004" pitchFamily="2" charset="0"/>
              </a:rPr>
              <a:t>បាន </a:t>
            </a:r>
            <a:r>
              <a:rPr lang="en-US" dirty="0">
                <a:latin typeface="+mj-lt"/>
                <a:ea typeface="MS PMincho" panose="02020600040205080304" pitchFamily="18" charset="-128"/>
                <a:cs typeface="Khmer OS Battambang" panose="02000500000000020004" pitchFamily="2" charset="0"/>
              </a:rPr>
              <a:t>implement </a:t>
            </a:r>
            <a:r>
              <a:rPr lang="km-KH" dirty="0">
                <a:latin typeface="+mj-lt"/>
                <a:ea typeface="MS PMincho" panose="02020600040205080304" pitchFamily="18" charset="-128"/>
                <a:cs typeface="Khmer OS Battambang" panose="02000500000000020004" pitchFamily="2" charset="0"/>
              </a:rPr>
              <a:t>ចេញពី </a:t>
            </a:r>
            <a:r>
              <a:rPr lang="en-US" b="1" dirty="0" smtClean="0">
                <a:solidFill>
                  <a:srgbClr val="FF0000"/>
                </a:solidFill>
                <a:latin typeface="+mj-lt"/>
                <a:ea typeface="MS PMincho" panose="02020600040205080304" pitchFamily="18" charset="-128"/>
                <a:cs typeface="Khmer OS Battambang" panose="02000500000000020004" pitchFamily="2" charset="0"/>
              </a:rPr>
              <a:t>Map </a:t>
            </a:r>
            <a:r>
              <a:rPr lang="en-US" b="1" dirty="0">
                <a:solidFill>
                  <a:srgbClr val="FF0000"/>
                </a:solidFill>
                <a:latin typeface="+mj-lt"/>
                <a:ea typeface="MS PMincho" panose="02020600040205080304" pitchFamily="18" charset="-128"/>
                <a:cs typeface="Khmer OS Battambang" panose="02000500000000020004" pitchFamily="2" charset="0"/>
              </a:rPr>
              <a:t>interface</a:t>
            </a:r>
            <a:r>
              <a:rPr lang="en-US" dirty="0">
                <a:latin typeface="+mj-lt"/>
                <a:ea typeface="MS PMincho" panose="02020600040205080304" pitchFamily="18" charset="-128"/>
                <a:cs typeface="Khmer OS Battambang" panose="02000500000000020004" pitchFamily="2" charset="0"/>
              </a:rPr>
              <a:t> </a:t>
            </a:r>
            <a:endParaRPr lang="en-US" dirty="0" smtClean="0">
              <a:latin typeface="+mj-lt"/>
              <a:ea typeface="MS PMincho" panose="02020600040205080304" pitchFamily="18" charset="-128"/>
              <a:cs typeface="Khmer OS Battambang" panose="02000500000000020004" pitchFamily="2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km-KH" dirty="0" smtClean="0">
                <a:latin typeface="+mj-lt"/>
                <a:ea typeface="MS PMincho" panose="02020600040205080304" pitchFamily="18" charset="-128"/>
                <a:cs typeface="Khmer OS Battambang" panose="02000500000000020004" pitchFamily="2" charset="0"/>
              </a:rPr>
              <a:t>រាល់</a:t>
            </a:r>
            <a:r>
              <a:rPr lang="km-KH" dirty="0">
                <a:latin typeface="+mj-lt"/>
                <a:ea typeface="MS PMincho" panose="02020600040205080304" pitchFamily="18" charset="-128"/>
                <a:cs typeface="Khmer OS Battambang" panose="02000500000000020004" pitchFamily="2" charset="0"/>
              </a:rPr>
              <a:t>ការផ្ទុកធាតុរបស់វា ត្រូវបានរៀបចំទៅតាមទំរង់ជាលក្ខណៈ </a:t>
            </a:r>
            <a:r>
              <a:rPr lang="en-US" dirty="0">
                <a:latin typeface="+mj-lt"/>
                <a:ea typeface="MS PMincho" panose="02020600040205080304" pitchFamily="18" charset="-128"/>
                <a:cs typeface="Khmer OS Battambang" panose="02000500000000020004" pitchFamily="2" charset="0"/>
              </a:rPr>
              <a:t>Red-Black </a:t>
            </a:r>
            <a:r>
              <a:rPr lang="en-US" dirty="0" smtClean="0">
                <a:latin typeface="+mj-lt"/>
                <a:ea typeface="MS PMincho" panose="02020600040205080304" pitchFamily="18" charset="-128"/>
                <a:cs typeface="Khmer OS Battambang" panose="02000500000000020004" pitchFamily="2" charset="0"/>
              </a:rPr>
              <a:t>tree structure</a:t>
            </a:r>
            <a:endParaRPr lang="en-US" dirty="0">
              <a:latin typeface="+mj-lt"/>
              <a:ea typeface="MS PMincho" panose="02020600040205080304" pitchFamily="18" charset="-128"/>
              <a:cs typeface="Khmer OS Battambang" panose="02000500000000020004" pitchFamily="2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km-KH" dirty="0" smtClean="0">
                <a:latin typeface="+mj-lt"/>
                <a:ea typeface="MS PMincho" panose="02020600040205080304" pitchFamily="18" charset="-128"/>
                <a:cs typeface="Khmer OS Battambang" panose="02000500000000020004" pitchFamily="2" charset="0"/>
              </a:rPr>
              <a:t>ធាតុ</a:t>
            </a:r>
            <a:r>
              <a:rPr lang="km-KH" dirty="0">
                <a:latin typeface="+mj-lt"/>
                <a:ea typeface="MS PMincho" panose="02020600040205080304" pitchFamily="18" charset="-128"/>
                <a:cs typeface="Khmer OS Battambang" panose="02000500000000020004" pitchFamily="2" charset="0"/>
              </a:rPr>
              <a:t>របស់វាត្រូវបានតំរៀបទៅតាមធម្មជាតិនៃ </a:t>
            </a:r>
            <a:r>
              <a:rPr lang="en-US" dirty="0">
                <a:latin typeface="+mj-lt"/>
                <a:ea typeface="MS PMincho" panose="02020600040205080304" pitchFamily="18" charset="-128"/>
                <a:cs typeface="Khmer OS Battambang" panose="02000500000000020004" pitchFamily="2" charset="0"/>
              </a:rPr>
              <a:t>keys </a:t>
            </a:r>
            <a:r>
              <a:rPr lang="km-KH" dirty="0">
                <a:latin typeface="+mj-lt"/>
                <a:ea typeface="MS PMincho" panose="02020600040205080304" pitchFamily="18" charset="-128"/>
                <a:cs typeface="Khmer OS Battambang" panose="02000500000000020004" pitchFamily="2" charset="0"/>
              </a:rPr>
              <a:t>ឬ អាស្រ័យលើ </a:t>
            </a:r>
            <a:r>
              <a:rPr lang="en-US" dirty="0">
                <a:latin typeface="+mj-lt"/>
                <a:ea typeface="MS PMincho" panose="02020600040205080304" pitchFamily="18" charset="-128"/>
                <a:cs typeface="Khmer OS Battambang" panose="02000500000000020004" pitchFamily="2" charset="0"/>
              </a:rPr>
              <a:t>Comparator </a:t>
            </a:r>
            <a:r>
              <a:rPr lang="km-KH" dirty="0">
                <a:latin typeface="+mj-lt"/>
                <a:ea typeface="MS PMincho" panose="02020600040205080304" pitchFamily="18" charset="-128"/>
                <a:cs typeface="Khmer OS Battambang" panose="02000500000000020004" pitchFamily="2" charset="0"/>
              </a:rPr>
              <a:t>ដែលបានកំណត់នៅពេលវាត្រូវបានបង្កើតឡើង តាមរយៈ </a:t>
            </a:r>
            <a:r>
              <a:rPr lang="en-US" dirty="0">
                <a:latin typeface="+mj-lt"/>
                <a:ea typeface="MS PMincho" panose="02020600040205080304" pitchFamily="18" charset="-128"/>
                <a:cs typeface="Khmer OS Battambang" panose="02000500000000020004" pitchFamily="2" charset="0"/>
              </a:rPr>
              <a:t>constructor</a:t>
            </a:r>
            <a:endParaRPr lang="en-US" dirty="0">
              <a:latin typeface="+mj-lt"/>
              <a:ea typeface="MS PMincho" panose="02020600040205080304" pitchFamily="18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4066" y="3605320"/>
            <a:ext cx="5485220" cy="21698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>
                <a:solidFill>
                  <a:srgbClr val="00B050"/>
                </a:solidFill>
                <a:latin typeface="+mj-lt"/>
                <a:ea typeface="MS PMincho" panose="02020600040205080304" pitchFamily="18" charset="-128"/>
                <a:cs typeface="Khmer OS Battambang" panose="02000500000000020004" pitchFamily="2" charset="0"/>
              </a:rPr>
              <a:t>TreeMap</a:t>
            </a:r>
            <a:r>
              <a:rPr lang="en-US" dirty="0">
                <a:latin typeface="+mj-lt"/>
                <a:ea typeface="MS PMincho" panose="02020600040205080304" pitchFamily="18" charset="-128"/>
                <a:cs typeface="Khmer OS Battambang" panose="02000500000000020004" pitchFamily="2" charset="0"/>
              </a:rPr>
              <a:t> </a:t>
            </a:r>
            <a:r>
              <a:rPr lang="km-KH" dirty="0">
                <a:latin typeface="+mj-lt"/>
                <a:ea typeface="MS PMincho" panose="02020600040205080304" pitchFamily="18" charset="-128"/>
                <a:cs typeface="Khmer OS Battambang" panose="02000500000000020004" pitchFamily="2" charset="0"/>
              </a:rPr>
              <a:t>មាន </a:t>
            </a:r>
            <a:r>
              <a:rPr lang="en-US" dirty="0">
                <a:latin typeface="+mj-lt"/>
                <a:ea typeface="MS PMincho" panose="02020600040205080304" pitchFamily="18" charset="-128"/>
                <a:cs typeface="Khmer OS Battambang" panose="02000500000000020004" pitchFamily="2" charset="0"/>
              </a:rPr>
              <a:t>Constructor </a:t>
            </a:r>
            <a:r>
              <a:rPr lang="km-KH" dirty="0">
                <a:latin typeface="+mj-lt"/>
                <a:ea typeface="MS PMincho" panose="02020600040205080304" pitchFamily="18" charset="-128"/>
                <a:cs typeface="Khmer OS Battambang" panose="02000500000000020004" pitchFamily="2" charset="0"/>
              </a:rPr>
              <a:t>ចំនួន ៤ </a:t>
            </a:r>
            <a:r>
              <a:rPr lang="km-KH" dirty="0" smtClean="0">
                <a:latin typeface="+mj-lt"/>
                <a:ea typeface="MS PMincho" panose="02020600040205080304" pitchFamily="18" charset="-128"/>
                <a:cs typeface="Khmer OS Battambang" panose="02000500000000020004" pitchFamily="2" charset="0"/>
              </a:rPr>
              <a:t>គឺៈ</a:t>
            </a:r>
            <a:endParaRPr lang="en-US" dirty="0" smtClean="0">
              <a:latin typeface="+mj-lt"/>
              <a:ea typeface="MS PMincho" panose="02020600040205080304" pitchFamily="18" charset="-128"/>
              <a:cs typeface="Khmer OS Battambang" panose="02000500000000020004" pitchFamily="2" charset="0"/>
            </a:endParaRPr>
          </a:p>
          <a:p>
            <a:pPr marL="342900" indent="-3429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+mj-lt"/>
              <a:buAutoNum type="arabicPeriod"/>
            </a:pPr>
            <a:r>
              <a:rPr lang="en-US" dirty="0" err="1" smtClean="0">
                <a:latin typeface="+mj-lt"/>
                <a:ea typeface="MS PMincho" panose="02020600040205080304" pitchFamily="18" charset="-128"/>
                <a:cs typeface="Khmer OS Battambang" panose="02000500000000020004" pitchFamily="2" charset="0"/>
              </a:rPr>
              <a:t>TreeMap</a:t>
            </a:r>
            <a:r>
              <a:rPr lang="en-US" dirty="0" smtClean="0">
                <a:latin typeface="+mj-lt"/>
                <a:ea typeface="MS PMincho" panose="02020600040205080304" pitchFamily="18" charset="-128"/>
                <a:cs typeface="Khmer OS Battambang" panose="02000500000000020004" pitchFamily="2" charset="0"/>
              </a:rPr>
              <a:t>()</a:t>
            </a:r>
          </a:p>
          <a:p>
            <a:pPr marL="342900" indent="-3429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+mj-lt"/>
              <a:buAutoNum type="arabicPeriod"/>
            </a:pPr>
            <a:r>
              <a:rPr lang="en-US" dirty="0" err="1" smtClean="0">
                <a:latin typeface="+mj-lt"/>
                <a:ea typeface="MS PMincho" panose="02020600040205080304" pitchFamily="18" charset="-128"/>
                <a:cs typeface="Khmer OS Battambang" panose="02000500000000020004" pitchFamily="2" charset="0"/>
              </a:rPr>
              <a:t>TreeMap</a:t>
            </a:r>
            <a:r>
              <a:rPr lang="en-US" dirty="0">
                <a:latin typeface="+mj-lt"/>
                <a:ea typeface="MS PMincho" panose="02020600040205080304" pitchFamily="18" charset="-128"/>
                <a:cs typeface="Khmer OS Battambang" panose="02000500000000020004" pitchFamily="2" charset="0"/>
              </a:rPr>
              <a:t>( </a:t>
            </a:r>
            <a:r>
              <a:rPr lang="en-US" dirty="0" err="1">
                <a:latin typeface="+mj-lt"/>
                <a:ea typeface="MS PMincho" panose="02020600040205080304" pitchFamily="18" charset="-128"/>
                <a:cs typeface="Khmer OS Battambang" panose="02000500000000020004" pitchFamily="2" charset="0"/>
              </a:rPr>
              <a:t>SortedMap</a:t>
            </a:r>
            <a:r>
              <a:rPr lang="en-US" dirty="0">
                <a:latin typeface="+mj-lt"/>
                <a:ea typeface="MS PMincho" panose="02020600040205080304" pitchFamily="18" charset="-128"/>
                <a:cs typeface="Khmer OS Battambang" panose="02000500000000020004" pitchFamily="2" charset="0"/>
              </a:rPr>
              <a:t> &lt;K, ? extends V &gt; m </a:t>
            </a:r>
            <a:r>
              <a:rPr lang="en-US" dirty="0" smtClean="0">
                <a:latin typeface="+mj-lt"/>
                <a:ea typeface="MS PMincho" panose="02020600040205080304" pitchFamily="18" charset="-128"/>
                <a:cs typeface="Khmer OS Battambang" panose="02000500000000020004" pitchFamily="2" charset="0"/>
              </a:rPr>
              <a:t>)</a:t>
            </a:r>
          </a:p>
          <a:p>
            <a:pPr marL="342900" indent="-3429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+mj-lt"/>
              <a:buAutoNum type="arabicPeriod"/>
            </a:pPr>
            <a:r>
              <a:rPr lang="en-US" dirty="0" err="1" smtClean="0">
                <a:latin typeface="+mj-lt"/>
                <a:ea typeface="MS PMincho" panose="02020600040205080304" pitchFamily="18" charset="-128"/>
                <a:cs typeface="Khmer OS Battambang" panose="02000500000000020004" pitchFamily="2" charset="0"/>
              </a:rPr>
              <a:t>TreeMap</a:t>
            </a:r>
            <a:r>
              <a:rPr lang="en-US" dirty="0">
                <a:latin typeface="+mj-lt"/>
                <a:ea typeface="MS PMincho" panose="02020600040205080304" pitchFamily="18" charset="-128"/>
                <a:cs typeface="Khmer OS Battambang" panose="02000500000000020004" pitchFamily="2" charset="0"/>
              </a:rPr>
              <a:t>( Map &lt;? extends K, ? extends V&gt; m </a:t>
            </a:r>
            <a:r>
              <a:rPr lang="en-US" dirty="0" smtClean="0">
                <a:latin typeface="+mj-lt"/>
                <a:ea typeface="MS PMincho" panose="02020600040205080304" pitchFamily="18" charset="-128"/>
                <a:cs typeface="Khmer OS Battambang" panose="02000500000000020004" pitchFamily="2" charset="0"/>
              </a:rPr>
              <a:t>)</a:t>
            </a:r>
          </a:p>
          <a:p>
            <a:pPr marL="342900" indent="-3429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+mj-lt"/>
              <a:buAutoNum type="arabicPeriod"/>
            </a:pPr>
            <a:r>
              <a:rPr lang="en-US" dirty="0" err="1" smtClean="0">
                <a:latin typeface="+mj-lt"/>
                <a:ea typeface="MS PMincho" panose="02020600040205080304" pitchFamily="18" charset="-128"/>
                <a:cs typeface="Khmer OS Battambang" panose="02000500000000020004" pitchFamily="2" charset="0"/>
              </a:rPr>
              <a:t>TreeMap</a:t>
            </a:r>
            <a:r>
              <a:rPr lang="en-US" dirty="0">
                <a:latin typeface="+mj-lt"/>
                <a:ea typeface="MS PMincho" panose="02020600040205080304" pitchFamily="18" charset="-128"/>
                <a:cs typeface="Khmer OS Battambang" panose="02000500000000020004" pitchFamily="2" charset="0"/>
              </a:rPr>
              <a:t>( Comparator &lt;? super K&gt; Comparator</a:t>
            </a:r>
            <a:r>
              <a:rPr lang="en-US" dirty="0" smtClean="0">
                <a:latin typeface="+mj-lt"/>
                <a:ea typeface="MS PMincho" panose="02020600040205080304" pitchFamily="18" charset="-128"/>
                <a:cs typeface="Khmer OS Battambang" panose="02000500000000020004" pitchFamily="2" charset="0"/>
              </a:rPr>
              <a:t>)</a:t>
            </a:r>
            <a:endParaRPr lang="en-US" dirty="0">
              <a:latin typeface="+mj-lt"/>
              <a:ea typeface="MS PMincho" panose="02020600040205080304" pitchFamily="18" charset="-128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54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6" y="395784"/>
            <a:ext cx="11897008" cy="746209"/>
          </a:xfrm>
          <a:ln w="28575"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3200" b="1" u="sng" dirty="0" smtClean="0">
                <a:solidFill>
                  <a:srgbClr val="00B0F0"/>
                </a:solidFill>
                <a:latin typeface="MS PMincho" panose="02020600040205080304" pitchFamily="18" charset="-128"/>
                <a:ea typeface="MS PMincho" panose="02020600040205080304" pitchFamily="18" charset="-128"/>
                <a:cs typeface="Khmer OS Battambang" panose="02000500000000020004" pitchFamily="2" charset="0"/>
              </a:rPr>
              <a:t>3.2.1 </a:t>
            </a:r>
            <a:r>
              <a:rPr lang="en-US" sz="3200" b="1" u="sng" dirty="0" err="1" smtClean="0">
                <a:solidFill>
                  <a:srgbClr val="00B0F0"/>
                </a:solidFill>
                <a:latin typeface="MS PMincho" panose="02020600040205080304" pitchFamily="18" charset="-128"/>
                <a:ea typeface="MS PMincho" panose="02020600040205080304" pitchFamily="18" charset="-128"/>
                <a:cs typeface="Khmer OS Battambang" panose="02000500000000020004" pitchFamily="2" charset="0"/>
              </a:rPr>
              <a:t>TreeMap</a:t>
            </a:r>
            <a:r>
              <a:rPr lang="en-US" sz="3200" b="1" u="sng" dirty="0" smtClean="0">
                <a:solidFill>
                  <a:srgbClr val="00B0F0"/>
                </a:solidFill>
                <a:latin typeface="MS PMincho" panose="02020600040205080304" pitchFamily="18" charset="-128"/>
                <a:ea typeface="MS PMincho" panose="02020600040205080304" pitchFamily="18" charset="-128"/>
                <a:cs typeface="Khmer OS Battambang" panose="02000500000000020004" pitchFamily="2" charset="0"/>
              </a:rPr>
              <a:t> Example</a:t>
            </a:r>
            <a:endParaRPr lang="en-US" sz="3200" b="1" u="sng" dirty="0">
              <a:solidFill>
                <a:srgbClr val="00B0F0"/>
              </a:solidFill>
              <a:latin typeface="MS PMincho" panose="02020600040205080304" pitchFamily="18" charset="-128"/>
              <a:ea typeface="MS PMincho" panose="02020600040205080304" pitchFamily="18" charset="-128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  <a:latin typeface="+mj-lt"/>
              </a:rPr>
              <a:pPr/>
              <a:t>26</a:t>
            </a:fld>
            <a:endParaRPr lang="en-US">
              <a:solidFill>
                <a:srgbClr val="000000">
                  <a:lumMod val="50000"/>
                </a:srgbClr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88" y="1535496"/>
            <a:ext cx="9286001" cy="485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78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6" y="395784"/>
            <a:ext cx="11897008" cy="746209"/>
          </a:xfrm>
          <a:ln w="28575"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3200" b="1" u="sng" dirty="0" smtClean="0">
                <a:solidFill>
                  <a:srgbClr val="00B0F0"/>
                </a:solidFill>
                <a:latin typeface="MS PMincho" panose="02020600040205080304" pitchFamily="18" charset="-128"/>
                <a:ea typeface="MS PMincho" panose="02020600040205080304" pitchFamily="18" charset="-128"/>
                <a:cs typeface="Khmer OS Battambang" panose="02000500000000020004" pitchFamily="2" charset="0"/>
              </a:rPr>
              <a:t>3.3 </a:t>
            </a:r>
            <a:r>
              <a:rPr lang="en-US" sz="3200" b="1" u="sng" dirty="0" err="1" smtClean="0">
                <a:solidFill>
                  <a:srgbClr val="00B0F0"/>
                </a:solidFill>
                <a:latin typeface="MS PMincho" panose="02020600040205080304" pitchFamily="18" charset="-128"/>
                <a:ea typeface="MS PMincho" panose="02020600040205080304" pitchFamily="18" charset="-128"/>
                <a:cs typeface="Khmer OS Battambang" panose="02000500000000020004" pitchFamily="2" charset="0"/>
              </a:rPr>
              <a:t>HashMap</a:t>
            </a:r>
            <a:endParaRPr lang="en-US" sz="3200" b="1" u="sng" dirty="0">
              <a:solidFill>
                <a:srgbClr val="00B0F0"/>
              </a:solidFill>
              <a:latin typeface="MS PMincho" panose="02020600040205080304" pitchFamily="18" charset="-128"/>
              <a:ea typeface="MS PMincho" panose="02020600040205080304" pitchFamily="18" charset="-128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  <a:latin typeface="+mj-lt"/>
              </a:rPr>
              <a:pPr/>
              <a:t>27</a:t>
            </a:fld>
            <a:endParaRPr lang="en-US">
              <a:solidFill>
                <a:srgbClr val="000000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9599" y="1757234"/>
            <a:ext cx="8261445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rgbClr val="00B050"/>
                </a:solidFill>
                <a:latin typeface="+mj-lt"/>
                <a:cs typeface="Khmer OS Battambang" panose="02000500000000020004" pitchFamily="2" charset="0"/>
              </a:rPr>
              <a:t>HashMap</a:t>
            </a:r>
            <a:r>
              <a:rPr lang="en-US" dirty="0" smtClean="0">
                <a:solidFill>
                  <a:srgbClr val="00B050"/>
                </a:solidFill>
                <a:latin typeface="+mj-lt"/>
                <a:cs typeface="Khmer OS Battambang" panose="02000500000000020004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  <a:cs typeface="Khmer OS Battambang" panose="02000500000000020004" pitchFamily="2" charset="0"/>
              </a:rPr>
              <a:t>Map</a:t>
            </a:r>
            <a:r>
              <a:rPr lang="km-KH" dirty="0" smtClean="0">
                <a:latin typeface="+mj-lt"/>
                <a:cs typeface="Khmer OS Battambang" panose="02000500000000020004" pitchFamily="2" charset="0"/>
              </a:rPr>
              <a:t> </a:t>
            </a:r>
            <a:r>
              <a:rPr lang="km-KH" dirty="0">
                <a:latin typeface="+mj-lt"/>
                <a:cs typeface="Khmer OS Battambang" panose="02000500000000020004" pitchFamily="2" charset="0"/>
              </a:rPr>
              <a:t>ដែលមាន</a:t>
            </a:r>
            <a:r>
              <a:rPr lang="en-US" dirty="0">
                <a:latin typeface="+mj-lt"/>
                <a:cs typeface="Khmer OS Battambang" panose="02000500000000020004" pitchFamily="2" charset="0"/>
              </a:rPr>
              <a:t> implementation </a:t>
            </a:r>
            <a:r>
              <a:rPr lang="km-KH" dirty="0">
                <a:latin typeface="+mj-lt"/>
                <a:cs typeface="Khmer OS Battambang" panose="02000500000000020004" pitchFamily="2" charset="0"/>
              </a:rPr>
              <a:t>ចេញពី</a:t>
            </a:r>
            <a:r>
              <a:rPr lang="en-US" dirty="0">
                <a:latin typeface="+mj-lt"/>
                <a:cs typeface="Khmer OS Battambang" panose="02000500000000020004" pitchFamily="2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+mj-lt"/>
                <a:cs typeface="Khmer OS Battambang" panose="02000500000000020004" pitchFamily="2" charset="0"/>
              </a:rPr>
              <a:t>HashTable</a:t>
            </a:r>
            <a:endParaRPr lang="en-US" dirty="0" smtClean="0">
              <a:solidFill>
                <a:srgbClr val="00B050"/>
              </a:solidFill>
              <a:latin typeface="+mj-lt"/>
              <a:cs typeface="Khmer OS Battambang" panose="02000500000000020004" pitchFamily="2" charset="0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km-KH" dirty="0" smtClean="0">
                <a:latin typeface="+mj-lt"/>
                <a:cs typeface="Khmer OS Battambang" panose="02000500000000020004" pitchFamily="2" charset="0"/>
              </a:rPr>
              <a:t>វា</a:t>
            </a:r>
            <a:r>
              <a:rPr lang="km-KH" dirty="0">
                <a:latin typeface="+mj-lt"/>
                <a:cs typeface="Khmer OS Battambang" panose="02000500000000020004" pitchFamily="2" charset="0"/>
              </a:rPr>
              <a:t>ខុសគ្នាត្រង់ថា</a:t>
            </a:r>
            <a:r>
              <a:rPr lang="en-US" dirty="0">
                <a:latin typeface="+mj-lt"/>
                <a:cs typeface="Khmer OS Battambang" panose="02000500000000020004" pitchFamily="2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+mj-lt"/>
                <a:cs typeface="Khmer OS Battambang" panose="02000500000000020004" pitchFamily="2" charset="0"/>
              </a:rPr>
              <a:t>HashMap</a:t>
            </a:r>
            <a:r>
              <a:rPr lang="en-US" dirty="0">
                <a:solidFill>
                  <a:srgbClr val="00B050"/>
                </a:solidFill>
                <a:latin typeface="+mj-lt"/>
                <a:cs typeface="Khmer OS Battambang" panose="02000500000000020004" pitchFamily="2" charset="0"/>
              </a:rPr>
              <a:t> </a:t>
            </a:r>
            <a:r>
              <a:rPr lang="km-KH" dirty="0">
                <a:latin typeface="+mj-lt"/>
                <a:cs typeface="Khmer OS Battambang" panose="02000500000000020004" pitchFamily="2" charset="0"/>
              </a:rPr>
              <a:t>គឺមិនមានលក្ខណៈ</a:t>
            </a:r>
            <a:r>
              <a:rPr lang="en-US" dirty="0">
                <a:latin typeface="+mj-lt"/>
                <a:cs typeface="Khmer OS Battambang" panose="02000500000000020004" pitchFamily="2" charset="0"/>
              </a:rPr>
              <a:t> </a:t>
            </a:r>
            <a:r>
              <a:rPr lang="en-US" dirty="0" smtClean="0">
                <a:latin typeface="+mj-lt"/>
                <a:cs typeface="Khmer OS Battambang" panose="02000500000000020004" pitchFamily="2" charset="0"/>
              </a:rPr>
              <a:t>synchronize</a:t>
            </a:r>
            <a:endParaRPr lang="km-KH" dirty="0" smtClean="0">
              <a:latin typeface="+mj-lt"/>
              <a:cs typeface="Khmer OS Battambang" panose="02000500000000020004" pitchFamily="2" charset="0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km-KH" dirty="0" smtClean="0">
                <a:latin typeface="+mj-lt"/>
                <a:cs typeface="Khmer OS Battambang" panose="02000500000000020004" pitchFamily="2" charset="0"/>
              </a:rPr>
              <a:t>ហើយវា</a:t>
            </a:r>
            <a:r>
              <a:rPr lang="km-KH" dirty="0">
                <a:latin typeface="+mj-lt"/>
                <a:cs typeface="Khmer OS Battambang" panose="02000500000000020004" pitchFamily="2" charset="0"/>
              </a:rPr>
              <a:t>អនុញ្ញាតអោយមាន</a:t>
            </a:r>
            <a:r>
              <a:rPr lang="en-US" dirty="0">
                <a:latin typeface="+mj-lt"/>
                <a:cs typeface="Khmer OS Battambang" panose="02000500000000020004" pitchFamily="2" charset="0"/>
              </a:rPr>
              <a:t> null keys </a:t>
            </a:r>
            <a:r>
              <a:rPr lang="km-KH" dirty="0">
                <a:latin typeface="+mj-lt"/>
                <a:cs typeface="Khmer OS Battambang" panose="02000500000000020004" pitchFamily="2" charset="0"/>
              </a:rPr>
              <a:t>និង </a:t>
            </a:r>
            <a:r>
              <a:rPr lang="en-US" dirty="0" smtClean="0">
                <a:latin typeface="+mj-lt"/>
                <a:cs typeface="Khmer OS Battambang" panose="02000500000000020004" pitchFamily="2" charset="0"/>
              </a:rPr>
              <a:t>values</a:t>
            </a:r>
            <a:endParaRPr lang="km-KH" dirty="0" smtClean="0">
              <a:latin typeface="+mj-lt"/>
              <a:cs typeface="Khmer OS Battambang" panose="02000500000000020004" pitchFamily="2" charset="0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km-KH" dirty="0" smtClean="0">
                <a:latin typeface="+mj-lt"/>
                <a:cs typeface="Khmer OS Battambang" panose="02000500000000020004" pitchFamily="2" charset="0"/>
              </a:rPr>
              <a:t>ធាតុ</a:t>
            </a:r>
            <a:r>
              <a:rPr lang="km-KH" dirty="0">
                <a:latin typeface="+mj-lt"/>
                <a:cs typeface="Khmer OS Battambang" panose="02000500000000020004" pitchFamily="2" charset="0"/>
              </a:rPr>
              <a:t>របស់វា ត្រូវបានរក្សាទុកជាទំរង់ </a:t>
            </a:r>
            <a:r>
              <a:rPr lang="en-US" dirty="0">
                <a:latin typeface="+mj-lt"/>
                <a:cs typeface="Khmer OS Battambang" panose="02000500000000020004" pitchFamily="2" charset="0"/>
              </a:rPr>
              <a:t>bucket</a:t>
            </a:r>
            <a:r>
              <a:rPr lang="km-KH" dirty="0">
                <a:latin typeface="+mj-lt"/>
                <a:cs typeface="Khmer OS Battambang" panose="02000500000000020004" pitchFamily="2" charset="0"/>
              </a:rPr>
              <a:t>។</a:t>
            </a:r>
          </a:p>
        </p:txBody>
      </p:sp>
    </p:spTree>
    <p:extLst>
      <p:ext uri="{BB962C8B-B14F-4D97-AF65-F5344CB8AC3E}">
        <p14:creationId xmlns:p14="http://schemas.microsoft.com/office/powerpoint/2010/main" val="101853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6" y="395784"/>
            <a:ext cx="11897008" cy="746209"/>
          </a:xfrm>
          <a:ln w="28575"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3200" b="1" u="sng" dirty="0" smtClean="0">
                <a:solidFill>
                  <a:srgbClr val="00B0F0"/>
                </a:solidFill>
                <a:latin typeface="MS PMincho" panose="02020600040205080304" pitchFamily="18" charset="-128"/>
                <a:ea typeface="MS PMincho" panose="02020600040205080304" pitchFamily="18" charset="-128"/>
                <a:cs typeface="Khmer OS Battambang" panose="02000500000000020004" pitchFamily="2" charset="0"/>
              </a:rPr>
              <a:t>3.3.1 </a:t>
            </a:r>
            <a:r>
              <a:rPr lang="en-US" sz="3200" b="1" u="sng" dirty="0" err="1" smtClean="0">
                <a:solidFill>
                  <a:srgbClr val="00B0F0"/>
                </a:solidFill>
                <a:latin typeface="MS PMincho" panose="02020600040205080304" pitchFamily="18" charset="-128"/>
                <a:ea typeface="MS PMincho" panose="02020600040205080304" pitchFamily="18" charset="-128"/>
                <a:cs typeface="Khmer OS Battambang" panose="02000500000000020004" pitchFamily="2" charset="0"/>
              </a:rPr>
              <a:t>HashMap</a:t>
            </a:r>
            <a:endParaRPr lang="en-US" sz="3200" b="1" u="sng" dirty="0">
              <a:solidFill>
                <a:srgbClr val="00B0F0"/>
              </a:solidFill>
              <a:latin typeface="MS PMincho" panose="02020600040205080304" pitchFamily="18" charset="-128"/>
              <a:ea typeface="MS PMincho" panose="02020600040205080304" pitchFamily="18" charset="-128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  <a:latin typeface="+mj-lt"/>
              </a:rPr>
              <a:pPr/>
              <a:t>28</a:t>
            </a:fld>
            <a:endParaRPr lang="en-US">
              <a:solidFill>
                <a:srgbClr val="000000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467466"/>
            <a:ext cx="11000302" cy="481923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dirty="0" err="1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HashMap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Constructor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ចំនួន ៥ គឺ៖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Linkedhash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LinkedhashMap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initialCapacity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LinkedHashMap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initialCapacity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, float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loadFactor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LinkedHashMap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initialCapacity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, float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loadFactor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, Boolean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accessOrder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LinkedHashMap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(Map&lt;? extends K, ? extends V&gt; m)</a:t>
            </a: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35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6" y="395784"/>
            <a:ext cx="11897008" cy="746209"/>
          </a:xfrm>
          <a:ln w="28575"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3200" b="1" u="sng" dirty="0" smtClean="0">
                <a:solidFill>
                  <a:srgbClr val="00B0F0"/>
                </a:solidFill>
                <a:latin typeface="MS PMincho" panose="02020600040205080304" pitchFamily="18" charset="-128"/>
                <a:ea typeface="MS PMincho" panose="02020600040205080304" pitchFamily="18" charset="-128"/>
                <a:cs typeface="Khmer OS Battambang" panose="02000500000000020004" pitchFamily="2" charset="0"/>
              </a:rPr>
              <a:t>3.3.2 </a:t>
            </a:r>
            <a:r>
              <a:rPr lang="en-US" sz="3200" b="1" u="sng" dirty="0" err="1" smtClean="0">
                <a:solidFill>
                  <a:srgbClr val="00B0F0"/>
                </a:solidFill>
                <a:latin typeface="MS PMincho" panose="02020600040205080304" pitchFamily="18" charset="-128"/>
                <a:ea typeface="MS PMincho" panose="02020600040205080304" pitchFamily="18" charset="-128"/>
                <a:cs typeface="Khmer OS Battambang" panose="02000500000000020004" pitchFamily="2" charset="0"/>
              </a:rPr>
              <a:t>HashMap</a:t>
            </a:r>
            <a:r>
              <a:rPr lang="en-US" sz="3200" b="1" u="sng" dirty="0" smtClean="0">
                <a:solidFill>
                  <a:srgbClr val="00B0F0"/>
                </a:solidFill>
                <a:latin typeface="MS PMincho" panose="02020600040205080304" pitchFamily="18" charset="-128"/>
                <a:ea typeface="MS PMincho" panose="02020600040205080304" pitchFamily="18" charset="-128"/>
                <a:cs typeface="Khmer OS Battambang" panose="02000500000000020004" pitchFamily="2" charset="0"/>
              </a:rPr>
              <a:t> Example</a:t>
            </a:r>
            <a:endParaRPr lang="en-US" sz="3200" b="1" u="sng" dirty="0">
              <a:solidFill>
                <a:srgbClr val="00B0F0"/>
              </a:solidFill>
              <a:latin typeface="MS PMincho" panose="02020600040205080304" pitchFamily="18" charset="-128"/>
              <a:ea typeface="MS PMincho" panose="02020600040205080304" pitchFamily="18" charset="-128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  <a:latin typeface="+mj-lt"/>
              </a:rPr>
              <a:pPr/>
              <a:t>29</a:t>
            </a:fld>
            <a:endParaRPr lang="en-US">
              <a:solidFill>
                <a:srgbClr val="000000">
                  <a:lumMod val="50000"/>
                </a:srgbClr>
              </a:solidFill>
              <a:latin typeface="+mj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896" y="1463379"/>
            <a:ext cx="8652247" cy="4609685"/>
          </a:xfrm>
        </p:spPr>
      </p:pic>
    </p:spTree>
    <p:extLst>
      <p:ext uri="{BB962C8B-B14F-4D97-AF65-F5344CB8AC3E}">
        <p14:creationId xmlns:p14="http://schemas.microsoft.com/office/powerpoint/2010/main" val="401925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05178" y="1426542"/>
            <a:ext cx="4265281" cy="52422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Collections</a:t>
            </a:r>
            <a:endParaRPr lang="en-US" sz="2200" b="1" dirty="0">
              <a:solidFill>
                <a:srgbClr val="FF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>
              <a:buClr>
                <a:srgbClr val="003399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List </a:t>
            </a:r>
          </a:p>
          <a:p>
            <a:pPr lvl="1">
              <a:buClr>
                <a:srgbClr val="003399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050" dirty="0" smtClean="0">
                <a:solidFill>
                  <a:schemeClr val="accent6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Vector</a:t>
            </a:r>
          </a:p>
          <a:p>
            <a:pPr lvl="1">
              <a:buClr>
                <a:srgbClr val="003399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050" dirty="0" err="1" smtClean="0">
                <a:solidFill>
                  <a:schemeClr val="accent6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Arraylist</a:t>
            </a:r>
            <a:endParaRPr lang="en-US" sz="2050" dirty="0" smtClean="0">
              <a:solidFill>
                <a:schemeClr val="accent6">
                  <a:lumMod val="50000"/>
                </a:schemeClr>
              </a:solidFill>
              <a:latin typeface="Khmer OS Battambang" pitchFamily="2" charset="0"/>
              <a:cs typeface="Khmer OS Battambang" pitchFamily="2" charset="0"/>
            </a:endParaRPr>
          </a:p>
          <a:p>
            <a:pPr lvl="1">
              <a:buClr>
                <a:srgbClr val="003399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050" dirty="0" err="1" smtClean="0">
                <a:solidFill>
                  <a:schemeClr val="accent6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Linklist</a:t>
            </a:r>
            <a:endParaRPr lang="km-KH" sz="2050" dirty="0" smtClean="0">
              <a:solidFill>
                <a:schemeClr val="accent6">
                  <a:lumMod val="50000"/>
                </a:schemeClr>
              </a:solidFill>
              <a:latin typeface="Khmer OS Battambang" pitchFamily="2" charset="0"/>
              <a:cs typeface="Khmer OS Battambang" pitchFamily="2" charset="0"/>
            </a:endParaRPr>
          </a:p>
          <a:p>
            <a:pPr>
              <a:buClr>
                <a:srgbClr val="003399"/>
              </a:buClr>
              <a:buSzPct val="70000"/>
              <a:buFont typeface="Wingdings" panose="05000000000000000000" pitchFamily="2" charset="2"/>
              <a:buChar char="q"/>
            </a:pPr>
            <a:r>
              <a:rPr lang="km-KH" sz="2200" dirty="0" smtClean="0">
                <a:solidFill>
                  <a:schemeClr val="accent6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​​​</a:t>
            </a: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 Set</a:t>
            </a:r>
          </a:p>
          <a:p>
            <a:pPr lvl="1">
              <a:buClr>
                <a:srgbClr val="003399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050" dirty="0" err="1" smtClean="0">
                <a:solidFill>
                  <a:schemeClr val="accent6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Hashset</a:t>
            </a:r>
            <a:endParaRPr lang="en-US" sz="2050" dirty="0" smtClean="0">
              <a:solidFill>
                <a:schemeClr val="accent6">
                  <a:lumMod val="50000"/>
                </a:schemeClr>
              </a:solidFill>
              <a:latin typeface="Khmer OS Battambang" pitchFamily="2" charset="0"/>
              <a:cs typeface="Khmer OS Battambang" pitchFamily="2" charset="0"/>
            </a:endParaRPr>
          </a:p>
          <a:p>
            <a:pPr lvl="1">
              <a:buClr>
                <a:srgbClr val="003399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050" dirty="0" err="1" smtClean="0">
                <a:solidFill>
                  <a:schemeClr val="accent6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TreeSet</a:t>
            </a:r>
            <a:endParaRPr lang="km-KH" sz="2050" dirty="0" smtClean="0">
              <a:solidFill>
                <a:schemeClr val="accent6">
                  <a:lumMod val="50000"/>
                </a:schemeClr>
              </a:solidFill>
              <a:latin typeface="Khmer OS Battambang" pitchFamily="2" charset="0"/>
              <a:cs typeface="Khmer OS Battambang" pitchFamily="2" charset="0"/>
            </a:endParaRPr>
          </a:p>
          <a:p>
            <a:pPr>
              <a:buClr>
                <a:srgbClr val="003399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Map</a:t>
            </a:r>
          </a:p>
          <a:p>
            <a:pPr lvl="1">
              <a:buClr>
                <a:srgbClr val="003399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050" dirty="0" err="1" smtClean="0">
                <a:solidFill>
                  <a:schemeClr val="accent6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TreeMap</a:t>
            </a:r>
            <a:endParaRPr lang="en-US" sz="2050" dirty="0" smtClean="0">
              <a:solidFill>
                <a:schemeClr val="accent6">
                  <a:lumMod val="50000"/>
                </a:schemeClr>
              </a:solidFill>
              <a:latin typeface="Khmer OS Battambang" pitchFamily="2" charset="0"/>
              <a:cs typeface="Khmer OS Battambang" pitchFamily="2" charset="0"/>
            </a:endParaRPr>
          </a:p>
          <a:p>
            <a:pPr lvl="1">
              <a:buClr>
                <a:srgbClr val="003399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050" dirty="0" err="1" smtClean="0">
                <a:solidFill>
                  <a:schemeClr val="accent6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HashTable</a:t>
            </a:r>
            <a:endParaRPr lang="km-KH" sz="2050" dirty="0" smtClean="0">
              <a:solidFill>
                <a:schemeClr val="accent6">
                  <a:lumMod val="50000"/>
                </a:schemeClr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5109053" y="2040691"/>
            <a:ext cx="5718578" cy="35496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Objective</a:t>
            </a:r>
            <a:r>
              <a:rPr lang="en-US" sz="22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endParaRPr lang="en-US" sz="2200" dirty="0" smtClean="0">
              <a:solidFill>
                <a:srgbClr val="00B05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200" dirty="0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Understands:</a:t>
            </a:r>
          </a:p>
          <a:p>
            <a:pPr>
              <a:buClr>
                <a:schemeClr val="accent4"/>
              </a:buClr>
              <a:buSzPct val="70000"/>
              <a:buFont typeface="Courier New" panose="02070309020205020404" pitchFamily="49" charset="0"/>
              <a:buChar char="o"/>
            </a:pPr>
            <a:r>
              <a:rPr lang="en-US" sz="2200" dirty="0" smtClean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Understand the differences of those collections</a:t>
            </a:r>
          </a:p>
          <a:p>
            <a:pPr>
              <a:buClr>
                <a:schemeClr val="accent4"/>
              </a:buClr>
              <a:buSzPct val="70000"/>
              <a:buFont typeface="Courier New" panose="02070309020205020404" pitchFamily="49" charset="0"/>
              <a:buChar char="o"/>
            </a:pPr>
            <a:r>
              <a:rPr lang="en-US" sz="2200" dirty="0" smtClean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Know when to use each collection</a:t>
            </a:r>
          </a:p>
        </p:txBody>
      </p:sp>
    </p:spTree>
    <p:extLst>
      <p:ext uri="{BB962C8B-B14F-4D97-AF65-F5344CB8AC3E}">
        <p14:creationId xmlns:p14="http://schemas.microsoft.com/office/powerpoint/2010/main" val="20771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ឯកសារ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47662" y="3355190"/>
            <a:ext cx="11020927" cy="3039260"/>
          </a:xfrm>
        </p:spPr>
        <p:txBody>
          <a:bodyPr>
            <a:normAutofit lnSpcReduction="10000"/>
          </a:bodyPr>
          <a:lstStyle/>
          <a:p>
            <a:pPr>
              <a:buClr>
                <a:schemeClr val="accent6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www.beingjavaguys.com/2013/03/java-collection-framework.html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http://javaconceptoftheday.com/java-collection-framework-map-interface/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http://www.tutorialspoint.com//java/util/java_util_hashmap.htm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5"/>
              </a:rPr>
              <a:t>https://docs.oracle.com/javase/8/docs/api/java/util/TreeMap.html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6"/>
              </a:rPr>
              <a:t>http://www.studytonight.com/java/legacy-classes-and-interface.php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7"/>
              </a:rPr>
              <a:t>http://docs.oracle.com/javase/8/docs/api/java/util/ArrayList.html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8"/>
              </a:rPr>
              <a:t>http://www.coderanch.com/t/374647/java/java/Legacy-Methods</a:t>
            </a:r>
            <a:endParaRPr lang="km-KH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7662" y="1600759"/>
            <a:ext cx="211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Book Reference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7662" y="2801140"/>
            <a:ext cx="211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Online Reference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7662" y="1970091"/>
            <a:ext cx="7670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7030A0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F0"/>
                </a:solidFill>
              </a:rPr>
              <a:t>Java lesson </a:t>
            </a:r>
            <a:r>
              <a:rPr lang="en-US" dirty="0" smtClean="0">
                <a:solidFill>
                  <a:srgbClr val="00B0F0"/>
                </a:solidFill>
              </a:rPr>
              <a:t>khmer.pdf</a:t>
            </a:r>
          </a:p>
          <a:p>
            <a:pPr marL="285750" indent="-285750">
              <a:buClr>
                <a:srgbClr val="7030A0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F0"/>
                </a:solidFill>
              </a:rPr>
              <a:t>1.1.c. Introduction to Java Programming, Comprehensive.pdf</a:t>
            </a:r>
          </a:p>
        </p:txBody>
      </p:sp>
    </p:spTree>
    <p:extLst>
      <p:ext uri="{BB962C8B-B14F-4D97-AF65-F5344CB8AC3E}">
        <p14:creationId xmlns:p14="http://schemas.microsoft.com/office/powerpoint/2010/main" val="8260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316543" y="1939650"/>
            <a:ext cx="7185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m-KH" sz="32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ថ្នាក់​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32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កំពុងសោម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				</a:t>
            </a:r>
            <a:r>
              <a:rPr lang="km-KH" sz="32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32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៣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   </a:t>
            </a:r>
            <a:endParaRPr lang="en-US" sz="320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" y="627797"/>
            <a:ext cx="11924305" cy="513866"/>
          </a:xfrm>
          <a:ln w="28575"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3000" b="1" u="sng" dirty="0" smtClean="0">
                <a:solidFill>
                  <a:srgbClr val="0070C0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Collections</a:t>
            </a:r>
            <a:endParaRPr lang="km-KH" sz="3000" b="1" u="sng" dirty="0">
              <a:solidFill>
                <a:srgbClr val="0070C0"/>
              </a:solidFill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km-KH" smtClean="0"/>
              <a:pPr/>
              <a:t>4</a:t>
            </a:fld>
            <a:endParaRPr lang="km-K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524506" y="1787858"/>
            <a:ext cx="11020927" cy="4650284"/>
          </a:xfrm>
        </p:spPr>
        <p:txBody>
          <a:bodyPr>
            <a:normAutofit/>
          </a:bodyPr>
          <a:lstStyle/>
          <a:p>
            <a:pPr lvl="1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Collections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គឺជាវិធីសាស្រ្តសំរាប់ក្តោប​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Object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រឺ​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ជាការក្តោបនូវ​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Element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ជាច្រើនអោយស្ថិតក្នុងកញ្ចប់តែមួយ​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រឺ​​ជាប្រភេទតែមួយ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Collection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មាន៣​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ប្រភេទធំៗ៖</a:t>
            </a:r>
          </a:p>
          <a:p>
            <a:pPr marL="902970" lvl="2" indent="-457200">
              <a:buClr>
                <a:srgbClr val="FF0000"/>
              </a:buClr>
              <a:buFont typeface="+mj-lt"/>
              <a:buAutoNum type="arabicPeriod"/>
            </a:pP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List</a:t>
            </a:r>
          </a:p>
          <a:p>
            <a:pPr marL="902970" lvl="2" indent="-457200">
              <a:buClr>
                <a:srgbClr val="FF0000"/>
              </a:buClr>
              <a:buFont typeface="+mj-lt"/>
              <a:buAutoNum type="arabicPeriod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Set</a:t>
            </a:r>
          </a:p>
          <a:p>
            <a:pPr marL="902970" lvl="2" indent="-457200">
              <a:buClr>
                <a:srgbClr val="FF0000"/>
              </a:buClr>
              <a:buFont typeface="+mj-lt"/>
              <a:buAutoNum type="arabicPeriod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Map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49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" y="627797"/>
            <a:ext cx="11924305" cy="513866"/>
          </a:xfrm>
          <a:ln w="28575"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3000" b="1" u="sng" dirty="0" smtClean="0">
                <a:solidFill>
                  <a:srgbClr val="0070C0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Collections</a:t>
            </a:r>
            <a:endParaRPr lang="km-KH" sz="3000" b="1" u="sng" dirty="0">
              <a:solidFill>
                <a:srgbClr val="0070C0"/>
              </a:solidFill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km-KH" smtClean="0"/>
              <a:pPr/>
              <a:t>5</a:t>
            </a:fld>
            <a:endParaRPr lang="km-KH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34" y="1472665"/>
            <a:ext cx="10755086" cy="5058945"/>
          </a:xfrm>
        </p:spPr>
      </p:pic>
    </p:spTree>
    <p:extLst>
      <p:ext uri="{BB962C8B-B14F-4D97-AF65-F5344CB8AC3E}">
        <p14:creationId xmlns:p14="http://schemas.microsoft.com/office/powerpoint/2010/main" val="382425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km-KH" smtClean="0"/>
              <a:pPr/>
              <a:t>6</a:t>
            </a:fld>
            <a:endParaRPr lang="km-K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68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List Interface </a:t>
            </a:r>
            <a:r>
              <a:rPr lang="en-US" sz="2400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Collection </a:t>
            </a:r>
            <a:r>
              <a:rPr lang="en-US" sz="2400" dirty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Framework </a:t>
            </a:r>
          </a:p>
          <a:p>
            <a:pPr>
              <a:buClr>
                <a:schemeClr val="accent4"/>
              </a:buClr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ដែលអនុញ្ញាត ដល់ការផ្ទុកធាតុច្រើន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ហើយអាច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ស្ទួនតម្លៃបា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ន។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Clr>
                <a:schemeClr val="accent4"/>
              </a:buClr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វាមាន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Order</a:t>
            </a:r>
          </a:p>
          <a:p>
            <a:pPr marL="0" indent="0">
              <a:buNone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ចែកជា​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៣​គឺ៖</a:t>
            </a:r>
          </a:p>
          <a:p>
            <a:pPr marL="697230" lvl="1" indent="-457200">
              <a:buClr>
                <a:srgbClr val="FF0000"/>
              </a:buClr>
              <a:buFont typeface="+mj-lt"/>
              <a:buAutoNum type="arabicPeriod"/>
            </a:pPr>
            <a:r>
              <a:rPr lang="en-US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Vector</a:t>
            </a:r>
          </a:p>
          <a:p>
            <a:pPr marL="697230" lvl="1" indent="-457200">
              <a:buClr>
                <a:srgbClr val="FF0000"/>
              </a:buClr>
              <a:buFont typeface="+mj-lt"/>
              <a:buAutoNum type="arabicPeriod"/>
            </a:pPr>
            <a:r>
              <a:rPr lang="en-US" sz="225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Arraylist</a:t>
            </a:r>
            <a:endParaRPr lang="en-US" sz="22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697230" lvl="1" indent="-457200">
              <a:buClr>
                <a:srgbClr val="FF0000"/>
              </a:buClr>
              <a:buFont typeface="+mj-lt"/>
              <a:buAutoNum type="arabicPeriod"/>
            </a:pPr>
            <a:r>
              <a:rPr lang="en-US" sz="225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Linklist</a:t>
            </a:r>
            <a:r>
              <a:rPr lang="en-US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km-KH" sz="22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Title 5"/>
          <p:cNvSpPr txBox="1">
            <a:spLocks/>
          </p:cNvSpPr>
          <p:nvPr/>
        </p:nvSpPr>
        <p:spPr bwMode="auto">
          <a:xfrm>
            <a:off x="72078" y="379692"/>
            <a:ext cx="11801474" cy="760998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u="sng" dirty="0">
                <a:solidFill>
                  <a:srgbClr val="0070C0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1</a:t>
            </a:r>
            <a:r>
              <a:rPr lang="en-US" sz="3200" b="1" u="sng" dirty="0" smtClean="0">
                <a:solidFill>
                  <a:srgbClr val="0070C0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.List</a:t>
            </a:r>
            <a:endParaRPr lang="en-US" sz="3600" b="1" u="sng" dirty="0">
              <a:solidFill>
                <a:schemeClr val="accent4"/>
              </a:solidFill>
              <a:latin typeface="MS PMincho" panose="02020600040205080304" pitchFamily="18" charset="-128"/>
              <a:ea typeface="MS PMincho" panose="02020600040205080304" pitchFamily="18" charset="-128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69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km-KH" smtClean="0"/>
              <a:pPr/>
              <a:t>7</a:t>
            </a:fld>
            <a:endParaRPr lang="km-K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623402"/>
          </a:xfrm>
        </p:spPr>
        <p:txBody>
          <a:bodyPr>
            <a:normAutofit lnSpcReduction="10000"/>
          </a:bodyPr>
          <a:lstStyle/>
          <a:p>
            <a:pPr marL="0" lvl="1" indent="0">
              <a:spcBef>
                <a:spcPts val="1650"/>
              </a:spcBef>
              <a:buNone/>
            </a:pPr>
            <a:r>
              <a:rPr lang="en-US" sz="2200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Vector</a:t>
            </a:r>
            <a:endParaRPr lang="en-US" sz="2200" dirty="0">
              <a:solidFill>
                <a:srgbClr val="00B05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342900" lvl="1" indent="-342900">
              <a:spcBef>
                <a:spcPts val="1650"/>
              </a:spcBef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វាមានលក្ខណៈដូចជា​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Dynamic array</a:t>
            </a:r>
          </a:p>
          <a:p>
            <a:pPr marL="342900" lvl="1" indent="-342900">
              <a:spcBef>
                <a:spcPts val="1650"/>
              </a:spcBef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វាមានលក្ខណៈ​​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synchronize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និង​​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​អាចពង្រីករឺបង្រួមទំហំបានដោយស្វយ័ប្រវត្តិ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342900" lvl="1" indent="-342900">
              <a:spcBef>
                <a:spcPts val="1650"/>
              </a:spcBef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Vector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ទទួលលក្ខណៈពី​​​​​​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AbstractList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អនុវត្តតាម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list interface</a:t>
            </a:r>
          </a:p>
          <a:p>
            <a:pPr marL="0" lvl="1" indent="0">
              <a:spcBef>
                <a:spcPts val="1650"/>
              </a:spcBef>
              <a:buClr>
                <a:schemeClr val="accent5"/>
              </a:buClr>
              <a:buNone/>
            </a:pP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ទម្រង់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Constructor </a:t>
            </a: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របស់​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Vector </a:t>
            </a: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៖</a:t>
            </a:r>
          </a:p>
          <a:p>
            <a:pPr marL="788670" lvl="3" indent="-342900">
              <a:spcBef>
                <a:spcPts val="1650"/>
              </a:spcBef>
              <a:buClr>
                <a:schemeClr val="accent1">
                  <a:lumMod val="75000"/>
                </a:schemeClr>
              </a:buClr>
            </a:pPr>
            <a:r>
              <a:rPr lang="en-US" sz="19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Vector()</a:t>
            </a:r>
          </a:p>
          <a:p>
            <a:pPr marL="788670" lvl="3" indent="-342900">
              <a:spcBef>
                <a:spcPts val="1650"/>
              </a:spcBef>
              <a:buClr>
                <a:schemeClr val="accent1">
                  <a:lumMod val="75000"/>
                </a:schemeClr>
              </a:buClr>
            </a:pPr>
            <a:r>
              <a:rPr lang="en-US" sz="19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Vector(</a:t>
            </a:r>
            <a:r>
              <a:rPr lang="en-US" sz="19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19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size)</a:t>
            </a:r>
          </a:p>
          <a:p>
            <a:pPr marL="788670" lvl="3" indent="-342900">
              <a:spcBef>
                <a:spcPts val="1650"/>
              </a:spcBef>
              <a:buClr>
                <a:schemeClr val="accent1">
                  <a:lumMod val="75000"/>
                </a:schemeClr>
              </a:buClr>
            </a:pPr>
            <a:r>
              <a:rPr lang="en-US" sz="19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Vector(</a:t>
            </a:r>
            <a:r>
              <a:rPr lang="en-US" sz="19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19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size, </a:t>
            </a:r>
            <a:r>
              <a:rPr lang="en-US" sz="19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19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9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incr</a:t>
            </a:r>
            <a:r>
              <a:rPr lang="en-US" sz="19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</a:p>
          <a:p>
            <a:pPr marL="788670" lvl="3" indent="-342900">
              <a:spcBef>
                <a:spcPts val="1650"/>
              </a:spcBef>
              <a:buClr>
                <a:schemeClr val="accent1">
                  <a:lumMod val="75000"/>
                </a:schemeClr>
              </a:buClr>
            </a:pPr>
            <a:r>
              <a:rPr lang="en-US" sz="19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Vectro</a:t>
            </a:r>
            <a:r>
              <a:rPr lang="en-US" sz="19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(Collection c)</a:t>
            </a:r>
          </a:p>
          <a:p>
            <a:pPr marL="548640" lvl="2" indent="-342900">
              <a:spcBef>
                <a:spcPts val="1650"/>
              </a:spcBef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Title 5"/>
          <p:cNvSpPr txBox="1">
            <a:spLocks/>
          </p:cNvSpPr>
          <p:nvPr/>
        </p:nvSpPr>
        <p:spPr bwMode="auto">
          <a:xfrm>
            <a:off x="72078" y="379692"/>
            <a:ext cx="11801474" cy="760998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u="sng" dirty="0">
                <a:solidFill>
                  <a:srgbClr val="0070C0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1</a:t>
            </a:r>
            <a:r>
              <a:rPr lang="en-US" sz="3200" b="1" u="sng" dirty="0" smtClean="0">
                <a:solidFill>
                  <a:srgbClr val="0070C0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.1 vector</a:t>
            </a:r>
            <a:endParaRPr lang="en-US" sz="3600" b="1" u="sng" dirty="0">
              <a:solidFill>
                <a:schemeClr val="accent4"/>
              </a:solidFill>
              <a:latin typeface="MS PMincho" panose="02020600040205080304" pitchFamily="18" charset="-128"/>
              <a:ea typeface="MS PMincho" panose="02020600040205080304" pitchFamily="18" charset="-128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38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km-KH" smtClean="0"/>
              <a:pPr/>
              <a:t>8</a:t>
            </a:fld>
            <a:endParaRPr lang="km-K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68495"/>
          </a:xfrm>
        </p:spPr>
        <p:txBody>
          <a:bodyPr>
            <a:normAutofit/>
          </a:bodyPr>
          <a:lstStyle/>
          <a:p>
            <a:pPr marL="205740" lvl="2" indent="0">
              <a:spcBef>
                <a:spcPts val="1650"/>
              </a:spcBef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Vector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បានបង្កើត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data member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ដែលមានលក្ខណៈ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protected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ដូចជា៖</a:t>
            </a:r>
          </a:p>
          <a:p>
            <a:pPr marL="788670" lvl="3" indent="-342900">
              <a:spcBef>
                <a:spcPts val="1650"/>
              </a:spcBef>
              <a:buClr>
                <a:srgbClr val="C00000"/>
              </a:buClr>
            </a:pPr>
            <a:r>
              <a:rPr lang="en-US" sz="205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5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capacityIncrement</a:t>
            </a:r>
            <a:r>
              <a:rPr lang="en-US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​តម្តៃកំណើន</a:t>
            </a:r>
            <a:endParaRPr lang="en-US" sz="20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788670" lvl="3" indent="-342900">
              <a:spcBef>
                <a:spcPts val="1650"/>
              </a:spcBef>
              <a:buClr>
                <a:srgbClr val="C00000"/>
              </a:buClr>
            </a:pPr>
            <a:r>
              <a:rPr lang="en-US" sz="205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5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elementCount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ចំនួនធាតុ</a:t>
            </a:r>
            <a:endParaRPr lang="en-US" sz="20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788670" lvl="3" indent="-342900">
              <a:spcBef>
                <a:spcPts val="1650"/>
              </a:spcBef>
              <a:buClr>
                <a:srgbClr val="C00000"/>
              </a:buClr>
            </a:pP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en-US" sz="205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elementData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[]</a:t>
            </a: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​ការផ្ទុក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Array</a:t>
            </a:r>
          </a:p>
          <a:p>
            <a:pPr marL="445770" lvl="3" indent="0">
              <a:spcBef>
                <a:spcPts val="1650"/>
              </a:spcBef>
              <a:buNone/>
            </a:pPr>
            <a:endParaRPr lang="en-US" sz="205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Title 5"/>
          <p:cNvSpPr txBox="1">
            <a:spLocks/>
          </p:cNvSpPr>
          <p:nvPr/>
        </p:nvSpPr>
        <p:spPr bwMode="auto">
          <a:xfrm>
            <a:off x="72078" y="379692"/>
            <a:ext cx="11801474" cy="760998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u="sng" dirty="0">
                <a:solidFill>
                  <a:srgbClr val="0070C0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1</a:t>
            </a:r>
            <a:r>
              <a:rPr lang="en-US" sz="3200" b="1" u="sng" dirty="0" smtClean="0">
                <a:solidFill>
                  <a:srgbClr val="0070C0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.1.1 Vector Data Member</a:t>
            </a:r>
            <a:endParaRPr lang="en-US" sz="3600" b="1" u="sng" dirty="0">
              <a:solidFill>
                <a:schemeClr val="accent4"/>
              </a:solidFill>
              <a:latin typeface="MS PMincho" panose="02020600040205080304" pitchFamily="18" charset="-128"/>
              <a:ea typeface="MS PMincho" panose="02020600040205080304" pitchFamily="18" charset="-128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2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km-KH" smtClean="0"/>
              <a:pPr/>
              <a:t>9</a:t>
            </a:fld>
            <a:endParaRPr lang="km-KH"/>
          </a:p>
        </p:txBody>
      </p:sp>
      <p:sp>
        <p:nvSpPr>
          <p:cNvPr id="5" name="Title 5"/>
          <p:cNvSpPr txBox="1">
            <a:spLocks/>
          </p:cNvSpPr>
          <p:nvPr/>
        </p:nvSpPr>
        <p:spPr bwMode="auto">
          <a:xfrm>
            <a:off x="72078" y="379692"/>
            <a:ext cx="11801474" cy="760998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u="sng" dirty="0">
                <a:solidFill>
                  <a:srgbClr val="0070C0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1</a:t>
            </a:r>
            <a:r>
              <a:rPr lang="en-US" sz="3200" b="1" u="sng" dirty="0" smtClean="0">
                <a:solidFill>
                  <a:srgbClr val="0070C0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.1.2 Vector Method</a:t>
            </a:r>
            <a:endParaRPr lang="en-US" sz="3600" b="1" u="sng" dirty="0">
              <a:solidFill>
                <a:schemeClr val="accent4"/>
              </a:solidFill>
              <a:latin typeface="MS PMincho" panose="02020600040205080304" pitchFamily="18" charset="-128"/>
              <a:ea typeface="MS PMincho" panose="02020600040205080304" pitchFamily="18" charset="-128"/>
              <a:cs typeface="Khmer OS Battambang" panose="02000500000000020004" pitchFamily="2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142" y="1570175"/>
            <a:ext cx="7681524" cy="5098595"/>
          </a:xfrm>
        </p:spPr>
      </p:pic>
    </p:spTree>
    <p:extLst>
      <p:ext uri="{BB962C8B-B14F-4D97-AF65-F5344CB8AC3E}">
        <p14:creationId xmlns:p14="http://schemas.microsoft.com/office/powerpoint/2010/main" val="241273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1099</Words>
  <Application>Microsoft Office PowerPoint</Application>
  <PresentationFormat>Widescreen</PresentationFormat>
  <Paragraphs>260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 khmer os Battambong</vt:lpstr>
      <vt:lpstr>Arial Unicode MS</vt:lpstr>
      <vt:lpstr>Microsoft YaHei UI</vt:lpstr>
      <vt:lpstr>MS PMincho</vt:lpstr>
      <vt:lpstr>Arial</vt:lpstr>
      <vt:lpstr>Courier New</vt:lpstr>
      <vt:lpstr>DaunPenh</vt:lpstr>
      <vt:lpstr>Khmer OS Battambang</vt:lpstr>
      <vt:lpstr>Khmer OS Muol Light</vt:lpstr>
      <vt:lpstr>Wingdings</vt:lpstr>
      <vt:lpstr>TS102922647</vt:lpstr>
      <vt:lpstr>PowerPoint Presentation</vt:lpstr>
      <vt:lpstr>ថ្នាក់ កំពុងសោម</vt:lpstr>
      <vt:lpstr>មាតិកា</vt:lpstr>
      <vt:lpstr>Collections</vt:lpstr>
      <vt:lpstr>Collections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1.2  Arraylist</vt:lpstr>
      <vt:lpstr>1.2.1 Arraylist Method ពិសេស</vt:lpstr>
      <vt:lpstr>1.2.2  Arraylist Example</vt:lpstr>
      <vt:lpstr>1.3 Link List</vt:lpstr>
      <vt:lpstr>1.3.1 Link List Example</vt:lpstr>
      <vt:lpstr>2. Set</vt:lpstr>
      <vt:lpstr>PowerPoint Presentation</vt:lpstr>
      <vt:lpstr>2.2 HashSet</vt:lpstr>
      <vt:lpstr>2.2.1 HashSet Example</vt:lpstr>
      <vt:lpstr>2.3 TreeSet</vt:lpstr>
      <vt:lpstr>2.3.1 TreeSet​​ Example</vt:lpstr>
      <vt:lpstr>3. Map</vt:lpstr>
      <vt:lpstr>3.1 Map interface</vt:lpstr>
      <vt:lpstr>3.2 TreeMap</vt:lpstr>
      <vt:lpstr>3.2.1 TreeMap Example</vt:lpstr>
      <vt:lpstr>3.3 HashMap</vt:lpstr>
      <vt:lpstr>3.3.1 HashMap</vt:lpstr>
      <vt:lpstr>3.3.2 HashMap Example</vt:lpstr>
      <vt:lpstr> ប្រភពឯកសារ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2016-05-03T05:10:41Z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