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bookmarkIdSeed="2">
  <p:sldMasterIdLst>
    <p:sldMasterId id="2147483648" r:id="rId2"/>
  </p:sldMasterIdLst>
  <p:notesMasterIdLst>
    <p:notesMasterId r:id="rId46"/>
  </p:notesMasterIdLst>
  <p:handoutMasterIdLst>
    <p:handoutMasterId r:id="rId47"/>
  </p:handoutMasterIdLst>
  <p:sldIdLst>
    <p:sldId id="503" r:id="rId3"/>
    <p:sldId id="505" r:id="rId4"/>
    <p:sldId id="512" r:id="rId5"/>
    <p:sldId id="567" r:id="rId6"/>
    <p:sldId id="620" r:id="rId7"/>
    <p:sldId id="621" r:id="rId8"/>
    <p:sldId id="622" r:id="rId9"/>
    <p:sldId id="623" r:id="rId10"/>
    <p:sldId id="624" r:id="rId11"/>
    <p:sldId id="625" r:id="rId12"/>
    <p:sldId id="563" r:id="rId13"/>
    <p:sldId id="569" r:id="rId14"/>
    <p:sldId id="570" r:id="rId15"/>
    <p:sldId id="614" r:id="rId16"/>
    <p:sldId id="589" r:id="rId17"/>
    <p:sldId id="590" r:id="rId18"/>
    <p:sldId id="612" r:id="rId19"/>
    <p:sldId id="591" r:id="rId20"/>
    <p:sldId id="592" r:id="rId21"/>
    <p:sldId id="613" r:id="rId22"/>
    <p:sldId id="593" r:id="rId23"/>
    <p:sldId id="616" r:id="rId24"/>
    <p:sldId id="615" r:id="rId25"/>
    <p:sldId id="618" r:id="rId26"/>
    <p:sldId id="619" r:id="rId27"/>
    <p:sldId id="596" r:id="rId28"/>
    <p:sldId id="597" r:id="rId29"/>
    <p:sldId id="598" r:id="rId30"/>
    <p:sldId id="599" r:id="rId31"/>
    <p:sldId id="600" r:id="rId32"/>
    <p:sldId id="601" r:id="rId33"/>
    <p:sldId id="602" r:id="rId34"/>
    <p:sldId id="603" r:id="rId35"/>
    <p:sldId id="605" r:id="rId36"/>
    <p:sldId id="604" r:id="rId37"/>
    <p:sldId id="606" r:id="rId38"/>
    <p:sldId id="607" r:id="rId39"/>
    <p:sldId id="608" r:id="rId40"/>
    <p:sldId id="609" r:id="rId41"/>
    <p:sldId id="610" r:id="rId42"/>
    <p:sldId id="611" r:id="rId43"/>
    <p:sldId id="588" r:id="rId44"/>
    <p:sldId id="423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  <a:srgbClr val="552BBF"/>
    <a:srgbClr val="66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77" autoAdjust="0"/>
    <p:restoredTop sz="81481" autoAdjust="0"/>
  </p:normalViewPr>
  <p:slideViewPr>
    <p:cSldViewPr snapToGrid="0">
      <p:cViewPr varScale="1">
        <p:scale>
          <a:sx n="76" d="100"/>
          <a:sy n="76" d="100"/>
        </p:scale>
        <p:origin x="708" y="54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475077-A074-4E8C-B45E-964494945228}" type="datetimeFigureOut">
              <a:rPr lang="en-US"/>
              <a:pPr/>
              <a:t>03-May-16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4C80B-8910-445E-8D30-7A590951118B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12540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48A4-4B96-49F4-8C25-4C9D06114B2C}" type="datetimeFigureOut">
              <a:rPr lang="en-US"/>
              <a:pPr/>
              <a:t>03-May-16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81F1E7-4EFD-4BFF-B438-FCD52FD36B17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73561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4718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https://docs.oracle.com/javase/tutorial/java/nutsandbolts/switch.html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5050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https://docs.oracle.com/javase/tutorial/java/nutsandbolts/switch.html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1721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5100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247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"/>
            <a:ext cx="12190475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 bwMode="ltGray">
          <a:xfrm>
            <a:off x="0" y="4572000"/>
            <a:ext cx="12192000" cy="1600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62103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740333"/>
            <a:ext cx="10972800" cy="1263534"/>
          </a:xfrm>
        </p:spPr>
        <p:txBody>
          <a:bodyPr anchor="ctr">
            <a:normAutofit/>
          </a:bodyPr>
          <a:lstStyle>
            <a:lvl1pPr algn="l">
              <a:defRPr sz="4350"/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6286500"/>
            <a:ext cx="10972800" cy="45720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350">
                <a:solidFill>
                  <a:schemeClr val="tx1">
                    <a:lumMod val="50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pic>
        <p:nvPicPr>
          <p:cNvPr id="9" name="Picture 8" descr="Closeup of test tubes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" y="2"/>
            <a:ext cx="12188952" cy="457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164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267201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048" y="466344"/>
            <a:ext cx="3502152" cy="1600200"/>
          </a:xfrm>
        </p:spPr>
        <p:txBody>
          <a:bodyPr anchor="t">
            <a:normAutofit/>
          </a:bodyPr>
          <a:lstStyle>
            <a:lvl1pPr>
              <a:defRPr sz="21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09872" y="0"/>
            <a:ext cx="7882128" cy="6858000"/>
          </a:xfrm>
        </p:spPr>
        <p:txBody>
          <a:bodyPr tIns="731520">
            <a:normAutofit/>
          </a:bodyPr>
          <a:lstStyle>
            <a:lvl1pPr marL="0" indent="0" algn="ctr">
              <a:buNone/>
              <a:defRPr sz="18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4048" y="3749040"/>
            <a:ext cx="3502152" cy="2423160"/>
          </a:xfrm>
        </p:spPr>
        <p:txBody>
          <a:bodyPr anchor="b">
            <a:normAutofit/>
          </a:bodyPr>
          <a:lstStyle>
            <a:lvl1pPr marL="0" indent="0">
              <a:spcBef>
                <a:spcPts val="900"/>
              </a:spcBef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34938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F06B0-3B27-4B4B-84C9-046F55292F70}" type="datetime1">
              <a:rPr lang="en-US" smtClean="0"/>
              <a:t>03-May-16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2155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9310256" y="0"/>
            <a:ext cx="288174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310256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86901" y="685802"/>
            <a:ext cx="2324100" cy="54863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685802"/>
            <a:ext cx="8105775" cy="54863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24926-EC33-4146-BD45-86753E3B8E4F}" type="datetime1">
              <a:rPr lang="en-US" smtClean="0"/>
              <a:t>03-May-16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2647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pPr/>
              <a:t>03-May-16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074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sp>
        <p:nvSpPr>
          <p:cNvPr id="8" name="Title 1"/>
          <p:cNvSpPr txBox="1">
            <a:spLocks/>
          </p:cNvSpPr>
          <p:nvPr userDrawn="1"/>
        </p:nvSpPr>
        <p:spPr bwMode="auto">
          <a:xfrm>
            <a:off x="609600" y="1977958"/>
            <a:ext cx="10972800" cy="1263534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350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3"/>
          </p:nvPr>
        </p:nvSpPr>
        <p:spPr>
          <a:xfrm>
            <a:off x="609600" y="6219125"/>
            <a:ext cx="10972800" cy="45720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350">
                <a:solidFill>
                  <a:schemeClr val="tx1">
                    <a:lumMod val="50000"/>
                  </a:schemeClr>
                </a:solidFill>
              </a:defRPr>
            </a:lvl1pPr>
            <a:lvl2pPr marL="342892" indent="0" algn="ctr">
              <a:buNone/>
              <a:defRPr sz="2100"/>
            </a:lvl2pPr>
            <a:lvl3pPr marL="685783" indent="0" algn="ctr">
              <a:buNone/>
              <a:defRPr sz="1800"/>
            </a:lvl3pPr>
            <a:lvl4pPr marL="1028675" indent="0" algn="ctr">
              <a:buNone/>
              <a:defRPr sz="1500"/>
            </a:lvl4pPr>
            <a:lvl5pPr marL="1371566" indent="0" algn="ctr">
              <a:buNone/>
              <a:defRPr sz="1500"/>
            </a:lvl5pPr>
            <a:lvl6pPr marL="1714457" indent="0" algn="ctr">
              <a:buNone/>
              <a:defRPr sz="1500"/>
            </a:lvl6pPr>
            <a:lvl7pPr marL="2057348" indent="0" algn="ctr">
              <a:buNone/>
              <a:defRPr sz="1500"/>
            </a:lvl7pPr>
            <a:lvl8pPr marL="2400240" indent="0" algn="ctr">
              <a:buNone/>
              <a:defRPr sz="1500"/>
            </a:lvl8pPr>
            <a:lvl9pPr marL="2743132" indent="0" algn="ctr">
              <a:buNone/>
              <a:defRPr sz="1500"/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10" name="Content Placeholder 4"/>
          <p:cNvSpPr>
            <a:spLocks noGrp="1"/>
          </p:cNvSpPr>
          <p:nvPr>
            <p:ph sz="quarter" idx="14"/>
          </p:nvPr>
        </p:nvSpPr>
        <p:spPr>
          <a:xfrm>
            <a:off x="6641432" y="3060833"/>
            <a:ext cx="5072512" cy="22234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330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2ED82-C60C-487C-919E-99C0379DA0D5}" type="datetime1">
              <a:rPr lang="en-US" smtClean="0"/>
              <a:t>03-May-16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074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sp>
        <p:nvSpPr>
          <p:cNvPr id="8" name="Title 1"/>
          <p:cNvSpPr txBox="1">
            <a:spLocks/>
          </p:cNvSpPr>
          <p:nvPr userDrawn="1"/>
        </p:nvSpPr>
        <p:spPr bwMode="auto">
          <a:xfrm>
            <a:off x="609600" y="1977958"/>
            <a:ext cx="10972800" cy="1263534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350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3"/>
          </p:nvPr>
        </p:nvSpPr>
        <p:spPr>
          <a:xfrm>
            <a:off x="609600" y="6219125"/>
            <a:ext cx="10972800" cy="45720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350">
                <a:solidFill>
                  <a:schemeClr val="tx1">
                    <a:lumMod val="50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10" name="Content Placeholder 4"/>
          <p:cNvSpPr>
            <a:spLocks noGrp="1"/>
          </p:cNvSpPr>
          <p:nvPr>
            <p:ph sz="quarter" idx="14"/>
          </p:nvPr>
        </p:nvSpPr>
        <p:spPr>
          <a:xfrm>
            <a:off x="6641432" y="3060833"/>
            <a:ext cx="5072512" cy="22234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080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92000" cy="57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57531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153095"/>
            <a:ext cx="10972800" cy="2286000"/>
          </a:xfrm>
        </p:spPr>
        <p:txBody>
          <a:bodyPr anchor="b">
            <a:normAutofit/>
          </a:bodyPr>
          <a:lstStyle>
            <a:lvl1pPr>
              <a:defRPr sz="435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pic>
        <p:nvPicPr>
          <p:cNvPr id="1026" name="Picture 2" descr="C:\Users\SOTSO\Desktop\Template\1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7242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0" y="57531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 bwMode="ltGray">
          <a:xfrm>
            <a:off x="0" y="0"/>
            <a:ext cx="12192000" cy="57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54520"/>
            <a:ext cx="10972800" cy="1348451"/>
          </a:xfrm>
        </p:spPr>
        <p:txBody>
          <a:bodyPr anchor="b">
            <a:normAutofit/>
          </a:bodyPr>
          <a:lstStyle>
            <a:lvl1pPr>
              <a:defRPr sz="4350" b="0"/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251" y="5864054"/>
            <a:ext cx="10972800" cy="450042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500">
                <a:solidFill>
                  <a:schemeClr val="tx1">
                    <a:lumMod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2050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6641432" y="3060833"/>
            <a:ext cx="5072512" cy="22234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24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714501"/>
            <a:ext cx="4752109" cy="4457700"/>
          </a:xfrm>
        </p:spPr>
        <p:txBody>
          <a:bodyPr>
            <a:normAutofit/>
          </a:bodyPr>
          <a:lstStyle>
            <a:lvl1pPr>
              <a:spcBef>
                <a:spcPts val="1500"/>
              </a:spcBef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3092" y="1714501"/>
            <a:ext cx="4752109" cy="4457700"/>
          </a:xfrm>
        </p:spPr>
        <p:txBody>
          <a:bodyPr>
            <a:normAutofit/>
          </a:bodyPr>
          <a:lstStyle>
            <a:lvl1pPr>
              <a:spcBef>
                <a:spcPts val="1500"/>
              </a:spcBef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BFEEB-8615-4825-901F-021BD295684C}" type="datetime1">
              <a:rPr lang="en-US" smtClean="0"/>
              <a:t>03-May-16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2386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529541"/>
            <a:ext cx="4754880" cy="811583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484692"/>
            <a:ext cx="4754880" cy="3687508"/>
          </a:xfrm>
        </p:spPr>
        <p:txBody>
          <a:bodyPr/>
          <a:lstStyle>
            <a:lvl1pPr>
              <a:spcBef>
                <a:spcPts val="1500"/>
              </a:spcBef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0320" y="1529541"/>
            <a:ext cx="4754880" cy="811583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0320" y="2484692"/>
            <a:ext cx="4754880" cy="3687508"/>
          </a:xfrm>
        </p:spPr>
        <p:txBody>
          <a:bodyPr/>
          <a:lstStyle>
            <a:lvl1pPr>
              <a:spcBef>
                <a:spcPts val="1500"/>
              </a:spcBef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D8588-C08C-4E81-BBEE-C49133649509}" type="datetime1">
              <a:rPr lang="en-US" smtClean="0"/>
              <a:t>03-May-16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0624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9C8BB-5B39-413D-B15B-513DFF3C984C}" type="datetime1">
              <a:rPr lang="en-US" smtClean="0"/>
              <a:t>03-May-16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06393" y="1771048"/>
            <a:ext cx="11020927" cy="431225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942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C93DA-590D-4678-A433-985B18679071}" type="datetime1">
              <a:rPr lang="en-US" smtClean="0"/>
              <a:t>03-May-16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6335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267201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19" y="465512"/>
            <a:ext cx="3506163" cy="1600200"/>
          </a:xfrm>
        </p:spPr>
        <p:txBody>
          <a:bodyPr anchor="t">
            <a:normAutofit/>
          </a:bodyPr>
          <a:lstStyle>
            <a:lvl1pPr>
              <a:defRPr sz="21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9001" y="465513"/>
            <a:ext cx="7048500" cy="5935287"/>
          </a:xfrm>
        </p:spPr>
        <p:txBody>
          <a:bodyPr>
            <a:normAutofit/>
          </a:bodyPr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0519" y="3746500"/>
            <a:ext cx="3506163" cy="2425700"/>
          </a:xfrm>
        </p:spPr>
        <p:txBody>
          <a:bodyPr anchor="b">
            <a:normAutofit/>
          </a:bodyPr>
          <a:lstStyle>
            <a:lvl1pPr marL="0" indent="0">
              <a:spcBef>
                <a:spcPts val="900"/>
              </a:spcBef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0201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688" userDrawn="1">
          <p15:clr>
            <a:srgbClr val="FBAE40"/>
          </p15:clr>
        </p15:guide>
        <p15:guide id="2" orient="horz" pos="288" userDrawn="1">
          <p15:clr>
            <a:srgbClr val="FBAE40"/>
          </p15:clr>
        </p15:guide>
        <p15:guide id="3" orient="horz" pos="4032" userDrawn="1">
          <p15:clr>
            <a:srgbClr val="FBAE40"/>
          </p15:clr>
        </p15:guide>
        <p15:guide id="4" pos="295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920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1281804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615775" y="127000"/>
            <a:ext cx="10994127" cy="1014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5774" y="1475184"/>
            <a:ext cx="10994127" cy="46970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86901" y="6394450"/>
            <a:ext cx="23241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32342D67-806A-4A06-A5CC-E2A506B094AB}" type="datetime1">
              <a:rPr lang="en-US" smtClean="0"/>
              <a:t>03-May-16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9626" y="6394450"/>
            <a:ext cx="8134351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725" y="6394450"/>
            <a:ext cx="52387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pic>
        <p:nvPicPr>
          <p:cNvPr id="4099" name="Picture 3" descr="C:\Users\SOTSO\Desktop\Template\444.png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5958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1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5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5740" indent="-205740" algn="l" defTabSz="685800" rtl="0" eaLnBrk="1" latinLnBrk="0" hangingPunct="1">
        <a:spcBef>
          <a:spcPts val="1650"/>
        </a:spcBef>
        <a:buClr>
          <a:schemeClr val="tx1">
            <a:lumMod val="65000"/>
          </a:schemeClr>
        </a:buClr>
        <a:buFont typeface="Arial" pitchFamily="34" charset="0"/>
        <a:buChar char="•"/>
        <a:defRPr sz="1650" kern="1200">
          <a:solidFill>
            <a:schemeClr val="tx1"/>
          </a:solidFill>
          <a:latin typeface="+mn-lt"/>
          <a:ea typeface="+mn-ea"/>
          <a:cs typeface="+mn-cs"/>
        </a:defRPr>
      </a:lvl1pPr>
      <a:lvl2pPr marL="445770" indent="-205740" algn="l" defTabSz="685800" rtl="0" eaLnBrk="1" latinLnBrk="0" hangingPunct="1">
        <a:spcBef>
          <a:spcPts val="1200"/>
        </a:spcBef>
        <a:buClr>
          <a:schemeClr val="tx1">
            <a:lumMod val="65000"/>
          </a:schemeClr>
        </a:buClr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651510" indent="-171450" algn="l" defTabSz="685800" rtl="0" eaLnBrk="1" latinLnBrk="0" hangingPunct="1">
        <a:spcBef>
          <a:spcPts val="900"/>
        </a:spcBef>
        <a:buClr>
          <a:schemeClr val="tx1">
            <a:lumMod val="65000"/>
          </a:schemeClr>
        </a:buClr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891540" indent="-171450" algn="l" defTabSz="685800" rtl="0" eaLnBrk="1" latinLnBrk="0" hangingPunct="1">
        <a:spcBef>
          <a:spcPts val="7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62990" indent="-171450" algn="l" defTabSz="6858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23444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40589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57734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74879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8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9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tutorialspoint.com/java/java_vector_class.htm" TargetMode="External"/><Relationship Id="rId3" Type="http://schemas.openxmlformats.org/officeDocument/2006/relationships/hyperlink" Target="https://docs.oracle.com/javase/tutorial/java/nutsandbolts/switch.html" TargetMode="External"/><Relationship Id="rId7" Type="http://schemas.openxmlformats.org/officeDocument/2006/relationships/hyperlink" Target="http://beginnersbook.com/2013/12/java-arraylist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www.tutorialspoint.com/java/java_set_interface.htm" TargetMode="External"/><Relationship Id="rId5" Type="http://schemas.openxmlformats.org/officeDocument/2006/relationships/hyperlink" Target="https://docs.oracle.com/javase/tutorial/collections/interfaces/set.html" TargetMode="External"/><Relationship Id="rId4" Type="http://schemas.openxmlformats.org/officeDocument/2006/relationships/hyperlink" Target="http://beginnersbook.com/java-collections-tutorials/" TargetMode="Externa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 bwMode="auto">
          <a:xfrm>
            <a:off x="1577239" y="2110155"/>
            <a:ext cx="9144000" cy="1011338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sz="3200" b="1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Khmer OS Battambang" panose="02000500000000020004" pitchFamily="2" charset="0"/>
                <a:cs typeface="Khmer OS Battambang" panose="02000500000000020004" pitchFamily="2" charset="0"/>
              </a:rPr>
              <a:t>Java Presentation Materials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8645" y="435474"/>
            <a:ext cx="1216753" cy="1555596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 bwMode="auto">
          <a:xfrm>
            <a:off x="3915398" y="600039"/>
            <a:ext cx="5808376" cy="116224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30000"/>
              </a:lnSpc>
              <a:spcBef>
                <a:spcPts val="0"/>
              </a:spcBef>
            </a:pPr>
            <a:r>
              <a:rPr lang="km-KH" sz="24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Khmer OS Battambang"/>
                <a:cs typeface="Khmer OS Battambang"/>
              </a:rPr>
              <a:t>មជ្ឈមណ្ឌលកូរ៉េ សហ្វវែរ អេច អ ឌី</a:t>
            </a:r>
          </a:p>
          <a:p>
            <a:pPr algn="ctr">
              <a:lnSpc>
                <a:spcPct val="130000"/>
              </a:lnSpc>
              <a:spcBef>
                <a:spcPts val="0"/>
              </a:spcBef>
            </a:pPr>
            <a:r>
              <a:rPr lang="en-US" sz="21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Khmer OS Battambang" panose="02000500000000020004" pitchFamily="2" charset="0"/>
                <a:cs typeface="Khmer OS Battambang" panose="02000500000000020004" pitchFamily="2" charset="0"/>
              </a:rPr>
              <a:t>Korea Software HRD Center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0"/>
          </p:nvPr>
        </p:nvSpPr>
        <p:spPr>
          <a:xfrm>
            <a:off x="8362208" y="3246717"/>
            <a:ext cx="3399193" cy="916697"/>
          </a:xfrm>
        </p:spPr>
        <p:txBody>
          <a:bodyPr>
            <a:normAutofit/>
          </a:bodyPr>
          <a:lstStyle/>
          <a:p>
            <a:r>
              <a:rPr lang="km-KH" sz="1500" b="1" dirty="0">
                <a:solidFill>
                  <a:schemeClr val="tx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ឣ្នកប្រឹក្សាយោបល់</a:t>
            </a:r>
            <a:r>
              <a:rPr lang="en-US" sz="1500" b="1" dirty="0">
                <a:solidFill>
                  <a:schemeClr val="tx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:</a:t>
            </a:r>
            <a:r>
              <a:rPr lang="km-KH" sz="1500" b="1" dirty="0">
                <a:solidFill>
                  <a:schemeClr val="tx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បណ្ឌិត​​ គីម​ ថេខ្យុង</a:t>
            </a:r>
            <a:endParaRPr lang="en-US" sz="1500" b="1" dirty="0">
              <a:solidFill>
                <a:schemeClr val="tx1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14341" y="5522621"/>
            <a:ext cx="91440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www.kshrd.com.kh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7773" y="3772619"/>
            <a:ext cx="261642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tabLst>
                <a:tab pos="1109663" algn="l"/>
              </a:tabLst>
            </a:pP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ឣ្នកណែនំា</a:t>
            </a:r>
            <a:r>
              <a:rPr lang="en-GB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: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លោក</a:t>
            </a:r>
            <a:r>
              <a:rPr lang="en-US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15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លាង ប៊ុនរ៉ុង</a:t>
            </a:r>
            <a:endParaRPr lang="en-US" sz="15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  <a:tabLst>
                <a:tab pos="1109663" algn="l"/>
              </a:tabLst>
            </a:pPr>
            <a:r>
              <a:rPr lang="en-US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15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           </a:t>
            </a:r>
            <a:r>
              <a:rPr lang="km-KH" sz="15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​​​ លោក 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រ័ត្ន ភារុណ</a:t>
            </a:r>
          </a:p>
          <a:p>
            <a:pPr>
              <a:lnSpc>
                <a:spcPct val="150000"/>
              </a:lnSpc>
              <a:tabLst>
                <a:tab pos="1109663" algn="l"/>
              </a:tabLst>
            </a:pP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15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            លោក លុន​ សុវឌ្ឍនា</a:t>
            </a:r>
            <a:endParaRPr lang="en-US" sz="1500" b="1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  <a:tabLst>
                <a:tab pos="1109663" algn="l"/>
              </a:tabLst>
            </a:pPr>
            <a:r>
              <a:rPr lang="km-KH" sz="15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​​​​​                លោក ដារ៉ា​ ពេញចិត្ត</a:t>
            </a:r>
            <a:endParaRPr lang="en-US" sz="15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1749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Title 5"/>
          <p:cNvSpPr>
            <a:spLocks noGrp="1"/>
          </p:cNvSpPr>
          <p:nvPr>
            <p:ph type="title"/>
          </p:nvPr>
        </p:nvSpPr>
        <p:spPr>
          <a:xfrm>
            <a:off x="378520" y="370653"/>
            <a:ext cx="8245595" cy="760998"/>
          </a:xfrm>
        </p:spPr>
        <p:txBody>
          <a:bodyPr>
            <a:noAutofit/>
          </a:bodyPr>
          <a:lstStyle/>
          <a:p>
            <a:r>
              <a:rPr lang="km-KH" sz="3000" b="1" dirty="0" smtClean="0">
                <a:solidFill>
                  <a:schemeClr val="accent1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សិក្សាអំពី </a:t>
            </a: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Vector </a:t>
            </a:r>
            <a:endParaRPr lang="en-US" sz="3000" b="1" dirty="0">
              <a:solidFill>
                <a:schemeClr val="accent1">
                  <a:lumMod val="75000"/>
                </a:schemeClr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609600" y="1496728"/>
            <a:ext cx="11020927" cy="4751672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Result:</a:t>
            </a: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46" y="2724040"/>
            <a:ext cx="9144896" cy="2975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263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606393" y="1771048"/>
            <a:ext cx="11463687" cy="4312251"/>
          </a:xfrm>
        </p:spPr>
        <p:txBody>
          <a:bodyPr/>
          <a:lstStyle/>
          <a:p>
            <a:pPr marL="0" indent="0" algn="just">
              <a:buNone/>
            </a:pP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ArrayList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: 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ទទួលលក្ខណៈពី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Abstract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List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ហើយប្រើរ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List interface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 </a:t>
            </a:r>
            <a:endParaRPr lang="en-US" sz="22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ផ្ដល់ជា​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dynamic arrays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ដែលអាច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ពរ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ងីកតាមតម្រូវកា​ ព្រោះនៅក្នុង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java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ជា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ធម្មតាគឺមានចំនួនថេរ។ </a:t>
            </a:r>
            <a:endParaRPr lang="en-US" sz="22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2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ArrayList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គឺជាអញ្ញាត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array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មួយដែលមានប្រវែងនៃ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Object Reference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វាអាចបន្ថែម ឬបន្ថយបានតាមតម្រូវការ។  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2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ArrayList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ពេលបង្កើតដំបូងយើងអាចកំណត់ទំហំដំបូងអោយវា ហើយបើយើងប្រើរហួសវានិងពង្រីក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Auto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និងពេលលុបវានិងកាត់បន្ថយទំហំខ្លួនវាចេញ។</a:t>
            </a: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4" name="Title 5"/>
          <p:cNvSpPr>
            <a:spLocks noGrp="1"/>
          </p:cNvSpPr>
          <p:nvPr>
            <p:ph type="title"/>
          </p:nvPr>
        </p:nvSpPr>
        <p:spPr>
          <a:xfrm>
            <a:off x="606393" y="309693"/>
            <a:ext cx="8245595" cy="760998"/>
          </a:xfrm>
        </p:spPr>
        <p:txBody>
          <a:bodyPr>
            <a:noAutofit/>
          </a:bodyPr>
          <a:lstStyle/>
          <a:p>
            <a:r>
              <a:rPr lang="km-KH" sz="3000" b="1" dirty="0" smtClean="0">
                <a:solidFill>
                  <a:schemeClr val="accent1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សិក្សាអំពី </a:t>
            </a:r>
            <a:r>
              <a:rPr lang="en-US" sz="3200" dirty="0" err="1">
                <a:solidFill>
                  <a:schemeClr val="accent1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ArrayList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3000" b="1" dirty="0" smtClean="0">
                <a:solidFill>
                  <a:schemeClr val="accent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endParaRPr lang="en-US" sz="3000" b="1" dirty="0">
              <a:solidFill>
                <a:schemeClr val="accent2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758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03597" y="545728"/>
            <a:ext cx="334418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m-KH" sz="3000" b="1" dirty="0">
                <a:solidFill>
                  <a:schemeClr val="accent1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សិក្សាអំពី </a:t>
            </a:r>
            <a:r>
              <a:rPr lang="en-US" sz="3200" dirty="0" err="1">
                <a:solidFill>
                  <a:schemeClr val="accent1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ArrayList</a:t>
            </a:r>
            <a:endParaRPr lang="en-US" sz="3000" b="1" dirty="0">
              <a:solidFill>
                <a:schemeClr val="accent2"/>
              </a:solidFill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Constructor of </a:t>
            </a:r>
            <a:r>
              <a:rPr lang="en-US" sz="22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ArrayList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: </a:t>
            </a:r>
          </a:p>
          <a:p>
            <a:pPr lvl="1">
              <a:lnSpc>
                <a:spcPct val="200000"/>
              </a:lnSpc>
            </a:pPr>
            <a:r>
              <a:rPr lang="en-US" sz="22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ArrayList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()			new </a:t>
            </a:r>
            <a:r>
              <a:rPr lang="en-US" sz="22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ArrayList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default size 10</a:t>
            </a:r>
          </a:p>
          <a:p>
            <a:pPr lvl="1">
              <a:lnSpc>
                <a:spcPct val="200000"/>
              </a:lnSpc>
            </a:pPr>
            <a:r>
              <a:rPr lang="en-US" sz="22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ArrayList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(</a:t>
            </a:r>
            <a:r>
              <a:rPr lang="en-US" sz="22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Cllection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c)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clone</a:t>
            </a:r>
            <a:endParaRPr lang="km-KH" sz="22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lvl="1">
              <a:lnSpc>
                <a:spcPct val="200000"/>
              </a:lnSpc>
            </a:pPr>
            <a:r>
              <a:rPr lang="en-US" sz="22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ArrayList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(</a:t>
            </a:r>
            <a:r>
              <a:rPr lang="en-US" sz="22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int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capcity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)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  កំណត់ទំហំរបស់វា </a:t>
            </a:r>
            <a:endParaRPr lang="en-US" sz="22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240030" lvl="1" indent="0">
              <a:buNone/>
            </a:pP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1042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03597" y="545728"/>
            <a:ext cx="334418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m-KH" sz="3000" b="1" dirty="0">
                <a:solidFill>
                  <a:schemeClr val="accent1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សិក្សាអំពី </a:t>
            </a:r>
            <a:r>
              <a:rPr lang="en-US" sz="3200" dirty="0" err="1">
                <a:solidFill>
                  <a:schemeClr val="accent1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ArrayList</a:t>
            </a:r>
            <a:endParaRPr lang="en-US" sz="3000" b="1" dirty="0">
              <a:solidFill>
                <a:schemeClr val="accent2"/>
              </a:solidFill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+mj-lt"/>
              </a:rPr>
              <a:t>public class </a:t>
            </a:r>
            <a:r>
              <a:rPr lang="en-US" sz="1800" dirty="0" err="1">
                <a:latin typeface="+mj-lt"/>
              </a:rPr>
              <a:t>ArrayListExample</a:t>
            </a:r>
            <a:r>
              <a:rPr lang="en-US" sz="1800" dirty="0">
                <a:latin typeface="+mj-lt"/>
              </a:rPr>
              <a:t> {</a:t>
            </a:r>
          </a:p>
          <a:p>
            <a:pPr marL="0" indent="0">
              <a:buNone/>
            </a:pPr>
            <a:r>
              <a:rPr lang="en-US" sz="1800" dirty="0">
                <a:latin typeface="+mj-lt"/>
              </a:rPr>
              <a:t>   public static void main(String </a:t>
            </a:r>
            <a:r>
              <a:rPr lang="en-US" sz="1800" dirty="0" err="1">
                <a:latin typeface="+mj-lt"/>
              </a:rPr>
              <a:t>args</a:t>
            </a:r>
            <a:r>
              <a:rPr lang="en-US" sz="1800" dirty="0">
                <a:latin typeface="+mj-lt"/>
              </a:rPr>
              <a:t>[]) </a:t>
            </a:r>
            <a:r>
              <a:rPr lang="en-US" sz="1800" dirty="0" smtClean="0">
                <a:latin typeface="+mj-lt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latin typeface="+mj-lt"/>
              </a:rPr>
              <a:t>	  </a:t>
            </a:r>
            <a:r>
              <a:rPr lang="en-US" sz="1800" dirty="0" err="1">
                <a:latin typeface="+mj-lt"/>
              </a:rPr>
              <a:t>ArrayList</a:t>
            </a:r>
            <a:r>
              <a:rPr lang="en-US" sz="1800" dirty="0">
                <a:latin typeface="+mj-lt"/>
              </a:rPr>
              <a:t>&lt;String&gt; </a:t>
            </a:r>
            <a:r>
              <a:rPr lang="en-US" sz="1800" dirty="0" err="1">
                <a:latin typeface="+mj-lt"/>
              </a:rPr>
              <a:t>obj</a:t>
            </a:r>
            <a:r>
              <a:rPr lang="en-US" sz="1800" dirty="0">
                <a:latin typeface="+mj-lt"/>
              </a:rPr>
              <a:t> = new </a:t>
            </a:r>
            <a:r>
              <a:rPr lang="en-US" sz="1800" dirty="0" err="1">
                <a:latin typeface="+mj-lt"/>
              </a:rPr>
              <a:t>ArrayList</a:t>
            </a:r>
            <a:r>
              <a:rPr lang="en-US" sz="1800" dirty="0">
                <a:latin typeface="+mj-lt"/>
              </a:rPr>
              <a:t>&lt;String</a:t>
            </a:r>
            <a:r>
              <a:rPr lang="en-US" sz="1800" dirty="0" smtClean="0">
                <a:latin typeface="+mj-lt"/>
              </a:rPr>
              <a:t>&gt;();</a:t>
            </a:r>
            <a:endParaRPr lang="en-US" sz="1800" dirty="0">
              <a:latin typeface="+mj-lt"/>
            </a:endParaRPr>
          </a:p>
          <a:p>
            <a:pPr marL="0" indent="0">
              <a:buNone/>
            </a:pPr>
            <a:r>
              <a:rPr lang="en-US" sz="1800" dirty="0">
                <a:latin typeface="+mj-lt"/>
              </a:rPr>
              <a:t>	  </a:t>
            </a:r>
            <a:r>
              <a:rPr lang="en-US" sz="1800" dirty="0" err="1">
                <a:latin typeface="+mj-lt"/>
              </a:rPr>
              <a:t>obj.add</a:t>
            </a:r>
            <a:r>
              <a:rPr lang="en-US" sz="1800" dirty="0">
                <a:latin typeface="+mj-lt"/>
              </a:rPr>
              <a:t>("</a:t>
            </a:r>
            <a:r>
              <a:rPr lang="en-US" sz="1800" dirty="0" err="1">
                <a:latin typeface="+mj-lt"/>
              </a:rPr>
              <a:t>Ajeet</a:t>
            </a:r>
            <a:r>
              <a:rPr lang="en-US" sz="1800" dirty="0">
                <a:latin typeface="+mj-lt"/>
              </a:rPr>
              <a:t>");</a:t>
            </a:r>
          </a:p>
          <a:p>
            <a:pPr marL="0" indent="0">
              <a:buNone/>
            </a:pPr>
            <a:r>
              <a:rPr lang="en-US" sz="1800" dirty="0">
                <a:latin typeface="+mj-lt"/>
              </a:rPr>
              <a:t>	  </a:t>
            </a:r>
            <a:r>
              <a:rPr lang="en-US" sz="1800" dirty="0" err="1">
                <a:latin typeface="+mj-lt"/>
              </a:rPr>
              <a:t>obj.add</a:t>
            </a:r>
            <a:r>
              <a:rPr lang="en-US" sz="1800" dirty="0">
                <a:latin typeface="+mj-lt"/>
              </a:rPr>
              <a:t>("Harry");</a:t>
            </a:r>
          </a:p>
          <a:p>
            <a:pPr marL="0" indent="0">
              <a:buNone/>
            </a:pPr>
            <a:r>
              <a:rPr lang="en-US" sz="1800" dirty="0">
                <a:latin typeface="+mj-lt"/>
              </a:rPr>
              <a:t>	  </a:t>
            </a:r>
            <a:r>
              <a:rPr lang="en-US" sz="1800" dirty="0" err="1">
                <a:latin typeface="+mj-lt"/>
              </a:rPr>
              <a:t>obj.add</a:t>
            </a:r>
            <a:r>
              <a:rPr lang="en-US" sz="1800" dirty="0">
                <a:latin typeface="+mj-lt"/>
              </a:rPr>
              <a:t>("</a:t>
            </a:r>
            <a:r>
              <a:rPr lang="en-US" sz="1800" dirty="0" err="1">
                <a:latin typeface="+mj-lt"/>
              </a:rPr>
              <a:t>Chaitanya</a:t>
            </a:r>
            <a:r>
              <a:rPr lang="en-US" sz="1800" dirty="0">
                <a:latin typeface="+mj-lt"/>
              </a:rPr>
              <a:t>");</a:t>
            </a:r>
          </a:p>
          <a:p>
            <a:pPr marL="0" indent="0">
              <a:buNone/>
            </a:pPr>
            <a:r>
              <a:rPr lang="en-US" sz="1800" dirty="0">
                <a:latin typeface="+mj-lt"/>
              </a:rPr>
              <a:t>	  </a:t>
            </a:r>
            <a:r>
              <a:rPr lang="en-US" sz="1800" dirty="0" err="1">
                <a:latin typeface="+mj-lt"/>
              </a:rPr>
              <a:t>obj.add</a:t>
            </a:r>
            <a:r>
              <a:rPr lang="en-US" sz="1800" dirty="0">
                <a:latin typeface="+mj-lt"/>
              </a:rPr>
              <a:t>("Steve");</a:t>
            </a:r>
          </a:p>
          <a:p>
            <a:pPr marL="0" indent="0">
              <a:buNone/>
            </a:pPr>
            <a:r>
              <a:rPr lang="en-US" sz="1800" dirty="0">
                <a:latin typeface="+mj-lt"/>
              </a:rPr>
              <a:t>	  </a:t>
            </a:r>
            <a:r>
              <a:rPr lang="en-US" sz="1800" dirty="0" err="1">
                <a:latin typeface="+mj-lt"/>
              </a:rPr>
              <a:t>obj.add</a:t>
            </a:r>
            <a:r>
              <a:rPr lang="en-US" sz="1800" dirty="0">
                <a:latin typeface="+mj-lt"/>
              </a:rPr>
              <a:t>("</a:t>
            </a:r>
            <a:r>
              <a:rPr lang="en-US" sz="1800" dirty="0" err="1">
                <a:latin typeface="+mj-lt"/>
              </a:rPr>
              <a:t>Anuj</a:t>
            </a:r>
            <a:r>
              <a:rPr lang="en-US" sz="1800" dirty="0" smtClean="0">
                <a:latin typeface="+mj-lt"/>
              </a:rPr>
              <a:t>");</a:t>
            </a:r>
            <a:endParaRPr lang="en-US" sz="1800" dirty="0">
              <a:latin typeface="+mj-lt"/>
            </a:endParaRPr>
          </a:p>
          <a:p>
            <a:pPr marL="0" indent="0">
              <a:buNone/>
            </a:pPr>
            <a:r>
              <a:rPr lang="en-US" sz="1800" dirty="0">
                <a:latin typeface="+mj-lt"/>
              </a:rPr>
              <a:t>	  </a:t>
            </a:r>
            <a:r>
              <a:rPr lang="en-US" sz="1800" dirty="0" err="1">
                <a:latin typeface="+mj-lt"/>
              </a:rPr>
              <a:t>System.out.println</a:t>
            </a:r>
            <a:r>
              <a:rPr lang="en-US" sz="1800" dirty="0">
                <a:latin typeface="+mj-lt"/>
              </a:rPr>
              <a:t>("Currently the array list has following elements:"+</a:t>
            </a:r>
            <a:r>
              <a:rPr lang="en-US" sz="1800" dirty="0" err="1">
                <a:latin typeface="+mj-lt"/>
              </a:rPr>
              <a:t>obj</a:t>
            </a:r>
            <a:r>
              <a:rPr lang="en-US" sz="1800" dirty="0">
                <a:latin typeface="+mj-lt"/>
              </a:rPr>
              <a:t>);</a:t>
            </a:r>
          </a:p>
          <a:p>
            <a:pPr marL="0" indent="0">
              <a:buNone/>
            </a:pPr>
            <a:endParaRPr lang="en-US" sz="1800" dirty="0">
              <a:latin typeface="+mj-lt"/>
            </a:endParaRPr>
          </a:p>
          <a:p>
            <a:pPr marL="0" indent="0">
              <a:buNone/>
            </a:pPr>
            <a:r>
              <a:rPr lang="en-US" sz="1800" dirty="0">
                <a:latin typeface="+mj-lt"/>
              </a:rPr>
              <a:t>	  </a:t>
            </a:r>
          </a:p>
        </p:txBody>
      </p:sp>
    </p:spTree>
    <p:extLst>
      <p:ext uri="{BB962C8B-B14F-4D97-AF65-F5344CB8AC3E}">
        <p14:creationId xmlns:p14="http://schemas.microsoft.com/office/powerpoint/2010/main" val="1183335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03597" y="545728"/>
            <a:ext cx="334418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m-KH" sz="3000" b="1" dirty="0">
                <a:solidFill>
                  <a:schemeClr val="accent1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សិក្សាអំពី </a:t>
            </a:r>
            <a:r>
              <a:rPr lang="en-US" sz="3200" dirty="0" err="1">
                <a:solidFill>
                  <a:schemeClr val="accent1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ArrayList</a:t>
            </a:r>
            <a:endParaRPr lang="en-US" sz="3000" b="1" dirty="0">
              <a:solidFill>
                <a:schemeClr val="accent2"/>
              </a:solidFill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+mj-lt"/>
              </a:rPr>
              <a:t>	  </a:t>
            </a:r>
            <a:r>
              <a:rPr lang="en-US" sz="1800" dirty="0" err="1">
                <a:latin typeface="+mj-lt"/>
              </a:rPr>
              <a:t>System.out.println</a:t>
            </a:r>
            <a:r>
              <a:rPr lang="en-US" sz="1800" dirty="0">
                <a:latin typeface="+mj-lt"/>
              </a:rPr>
              <a:t>("Currently the array list has following elements:"+</a:t>
            </a:r>
            <a:r>
              <a:rPr lang="en-US" sz="1800" dirty="0" err="1">
                <a:latin typeface="+mj-lt"/>
              </a:rPr>
              <a:t>obj</a:t>
            </a:r>
            <a:r>
              <a:rPr lang="en-US" sz="1800" dirty="0">
                <a:latin typeface="+mj-lt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latin typeface="+mj-lt"/>
              </a:rPr>
              <a:t>	  </a:t>
            </a:r>
            <a:r>
              <a:rPr lang="en-US" sz="1800" dirty="0" err="1">
                <a:latin typeface="+mj-lt"/>
              </a:rPr>
              <a:t>obj.add</a:t>
            </a:r>
            <a:r>
              <a:rPr lang="en-US" sz="1800" dirty="0">
                <a:latin typeface="+mj-lt"/>
              </a:rPr>
              <a:t>(0, "Rahul");</a:t>
            </a:r>
          </a:p>
          <a:p>
            <a:pPr marL="0" indent="0">
              <a:buNone/>
            </a:pPr>
            <a:r>
              <a:rPr lang="en-US" sz="1800" dirty="0">
                <a:latin typeface="+mj-lt"/>
              </a:rPr>
              <a:t>	  </a:t>
            </a:r>
            <a:r>
              <a:rPr lang="en-US" sz="1800" dirty="0" err="1">
                <a:latin typeface="+mj-lt"/>
              </a:rPr>
              <a:t>obj.add</a:t>
            </a:r>
            <a:r>
              <a:rPr lang="en-US" sz="1800" dirty="0">
                <a:latin typeface="+mj-lt"/>
              </a:rPr>
              <a:t>(1, "Justin");</a:t>
            </a:r>
          </a:p>
          <a:p>
            <a:pPr marL="0" indent="0">
              <a:buNone/>
            </a:pPr>
            <a:r>
              <a:rPr lang="en-US" sz="1800" dirty="0">
                <a:latin typeface="+mj-lt"/>
              </a:rPr>
              <a:t>	  </a:t>
            </a:r>
            <a:r>
              <a:rPr lang="en-US" sz="1800" dirty="0" err="1">
                <a:latin typeface="+mj-lt"/>
              </a:rPr>
              <a:t>obj.remove</a:t>
            </a:r>
            <a:r>
              <a:rPr lang="en-US" sz="1800" dirty="0">
                <a:latin typeface="+mj-lt"/>
              </a:rPr>
              <a:t>("</a:t>
            </a:r>
            <a:r>
              <a:rPr lang="en-US" sz="1800" dirty="0" err="1">
                <a:latin typeface="+mj-lt"/>
              </a:rPr>
              <a:t>Chaitanya</a:t>
            </a:r>
            <a:r>
              <a:rPr lang="en-US" sz="1800" dirty="0">
                <a:latin typeface="+mj-lt"/>
              </a:rPr>
              <a:t>");</a:t>
            </a:r>
          </a:p>
          <a:p>
            <a:pPr marL="0" indent="0">
              <a:buNone/>
            </a:pPr>
            <a:r>
              <a:rPr lang="en-US" sz="1800" dirty="0">
                <a:latin typeface="+mj-lt"/>
              </a:rPr>
              <a:t>	  </a:t>
            </a:r>
            <a:r>
              <a:rPr lang="en-US" sz="1800" dirty="0" err="1">
                <a:latin typeface="+mj-lt"/>
              </a:rPr>
              <a:t>obj.remove</a:t>
            </a:r>
            <a:r>
              <a:rPr lang="en-US" sz="1800" dirty="0">
                <a:latin typeface="+mj-lt"/>
              </a:rPr>
              <a:t>("Harry");</a:t>
            </a:r>
          </a:p>
          <a:p>
            <a:pPr marL="0" indent="0">
              <a:buNone/>
            </a:pPr>
            <a:r>
              <a:rPr lang="en-US" sz="1800" dirty="0">
                <a:latin typeface="+mj-lt"/>
              </a:rPr>
              <a:t>	  </a:t>
            </a:r>
            <a:r>
              <a:rPr lang="en-US" sz="1800" dirty="0" err="1">
                <a:latin typeface="+mj-lt"/>
              </a:rPr>
              <a:t>System.out.println</a:t>
            </a:r>
            <a:r>
              <a:rPr lang="en-US" sz="1800" dirty="0">
                <a:latin typeface="+mj-lt"/>
              </a:rPr>
              <a:t>("Current array list is:"+</a:t>
            </a:r>
            <a:r>
              <a:rPr lang="en-US" sz="1800" dirty="0" err="1">
                <a:latin typeface="+mj-lt"/>
              </a:rPr>
              <a:t>obj</a:t>
            </a:r>
            <a:r>
              <a:rPr lang="en-US" sz="1800" dirty="0">
                <a:latin typeface="+mj-lt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latin typeface="+mj-lt"/>
              </a:rPr>
              <a:t>	  </a:t>
            </a:r>
            <a:r>
              <a:rPr lang="en-US" sz="1800" dirty="0" err="1">
                <a:latin typeface="+mj-lt"/>
              </a:rPr>
              <a:t>obj.remove</a:t>
            </a:r>
            <a:r>
              <a:rPr lang="en-US" sz="1800" dirty="0">
                <a:latin typeface="+mj-lt"/>
              </a:rPr>
              <a:t>(1</a:t>
            </a:r>
            <a:r>
              <a:rPr lang="en-US" sz="1800" dirty="0" smtClean="0">
                <a:latin typeface="+mj-lt"/>
              </a:rPr>
              <a:t>);</a:t>
            </a:r>
            <a:endParaRPr lang="en-US" sz="1800" dirty="0">
              <a:latin typeface="+mj-lt"/>
            </a:endParaRPr>
          </a:p>
          <a:p>
            <a:pPr marL="0" indent="0">
              <a:buNone/>
            </a:pPr>
            <a:r>
              <a:rPr lang="en-US" sz="1800" dirty="0">
                <a:latin typeface="+mj-lt"/>
              </a:rPr>
              <a:t>	  </a:t>
            </a:r>
            <a:r>
              <a:rPr lang="en-US" sz="1800" dirty="0" err="1">
                <a:latin typeface="+mj-lt"/>
              </a:rPr>
              <a:t>System.out.println</a:t>
            </a:r>
            <a:r>
              <a:rPr lang="en-US" sz="1800" dirty="0">
                <a:latin typeface="+mj-lt"/>
              </a:rPr>
              <a:t>("Current array list is:"+</a:t>
            </a:r>
            <a:r>
              <a:rPr lang="en-US" sz="1800" dirty="0" err="1">
                <a:latin typeface="+mj-lt"/>
              </a:rPr>
              <a:t>obj</a:t>
            </a:r>
            <a:r>
              <a:rPr lang="en-US" sz="1800" dirty="0">
                <a:latin typeface="+mj-lt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latin typeface="+mj-lt"/>
              </a:rPr>
              <a:t>   }</a:t>
            </a:r>
          </a:p>
          <a:p>
            <a:pPr marL="0" indent="0">
              <a:buNone/>
            </a:pPr>
            <a:r>
              <a:rPr lang="en-US" sz="1800" dirty="0">
                <a:latin typeface="+mj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47400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06393" y="1771048"/>
            <a:ext cx="11020927" cy="2999071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chemeClr val="accent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Output</a:t>
            </a:r>
            <a:endParaRPr lang="en-US" sz="2400" dirty="0">
              <a:solidFill>
                <a:schemeClr val="accent1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Currently the array list has following elements:[</a:t>
            </a:r>
            <a:r>
              <a:rPr lang="en-US" sz="22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Ajeet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, Harry, </a:t>
            </a:r>
            <a:r>
              <a:rPr lang="en-US" sz="22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Chaitanya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, Steve, </a:t>
            </a:r>
            <a:r>
              <a:rPr lang="en-US" sz="22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Anuj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]</a:t>
            </a:r>
          </a:p>
          <a:p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Current array list is:[Rahul, Justin, </a:t>
            </a:r>
            <a:r>
              <a:rPr lang="en-US" sz="22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Ajeet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, Steve, </a:t>
            </a:r>
            <a:r>
              <a:rPr lang="en-US" sz="22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Anuj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]</a:t>
            </a:r>
          </a:p>
          <a:p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Current array list is:[Rahul, </a:t>
            </a:r>
            <a:r>
              <a:rPr lang="en-US" sz="22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Ajeet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, Steve, </a:t>
            </a:r>
            <a:r>
              <a:rPr lang="en-US" sz="22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Anuj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]</a:t>
            </a:r>
          </a:p>
        </p:txBody>
      </p:sp>
      <p:sp>
        <p:nvSpPr>
          <p:cNvPr id="5" name="Rectangle 4"/>
          <p:cNvSpPr/>
          <p:nvPr/>
        </p:nvSpPr>
        <p:spPr>
          <a:xfrm>
            <a:off x="503597" y="545728"/>
            <a:ext cx="334418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m-KH" sz="3000" b="1" dirty="0">
                <a:solidFill>
                  <a:schemeClr val="accent1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សិក្សាអំពី </a:t>
            </a:r>
            <a:r>
              <a:rPr lang="en-US" sz="3200" dirty="0" err="1">
                <a:solidFill>
                  <a:schemeClr val="accent1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ArrayList</a:t>
            </a:r>
            <a:endParaRPr lang="en-US" sz="3000" b="1" dirty="0">
              <a:solidFill>
                <a:schemeClr val="accent2"/>
              </a:solidFill>
              <a:latin typeface="Khmer OS Battambang" pitchFamily="2" charset="0"/>
              <a:cs typeface="Khmer OS Battambang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4697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09600" y="1606351"/>
            <a:ext cx="11020927" cy="431225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Method of 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ArrayList</a:t>
            </a:r>
            <a:endParaRPr lang="en-US" sz="2400" dirty="0" smtClean="0">
              <a:solidFill>
                <a:schemeClr val="accent1">
                  <a:lumMod val="75000"/>
                </a:schemeClr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240030" lvl="1" indent="0"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1</a:t>
            </a:r>
            <a:r>
              <a:rPr lang="en-US" sz="2400" dirty="0"/>
              <a:t> </a:t>
            </a:r>
            <a:r>
              <a:rPr lang="en-US" sz="2400" dirty="0" smtClean="0"/>
              <a:t>	</a:t>
            </a:r>
            <a:r>
              <a:rPr lang="en-US" sz="2400" b="1" dirty="0" smtClean="0"/>
              <a:t>add</a:t>
            </a:r>
            <a:r>
              <a:rPr lang="en-US" sz="2400" b="1" dirty="0"/>
              <a:t>( Object o)</a:t>
            </a:r>
            <a:r>
              <a:rPr lang="en-US" sz="2400" dirty="0"/>
              <a:t>: </a:t>
            </a:r>
            <a:r>
              <a:rPr lang="km-KH" sz="2400" dirty="0" smtClean="0"/>
              <a:t>មានតួនាទី </a:t>
            </a:r>
            <a:r>
              <a:rPr lang="en-US" sz="2400" dirty="0" smtClean="0"/>
              <a:t>Add object record </a:t>
            </a:r>
            <a:r>
              <a:rPr lang="km-KH" sz="2400" dirty="0" smtClean="0"/>
              <a:t>ចូលទៅក្នុង </a:t>
            </a:r>
            <a:r>
              <a:rPr lang="en-US" sz="2400" dirty="0" err="1" smtClean="0"/>
              <a:t>ArrayList</a:t>
            </a:r>
            <a:r>
              <a:rPr lang="en-US" sz="2400" dirty="0" smtClean="0"/>
              <a:t> </a:t>
            </a:r>
            <a:r>
              <a:rPr lang="km-KH" sz="2400" dirty="0" smtClean="0"/>
              <a:t>បើសិន</a:t>
            </a:r>
            <a:r>
              <a:rPr lang="en-US" sz="2400" dirty="0" smtClean="0"/>
              <a:t>	</a:t>
            </a:r>
            <a:r>
              <a:rPr lang="km-KH" sz="2400" dirty="0" smtClean="0"/>
              <a:t>ជា </a:t>
            </a:r>
            <a:r>
              <a:rPr lang="en-US" sz="2400" dirty="0" smtClean="0"/>
              <a:t>Record </a:t>
            </a:r>
            <a:r>
              <a:rPr lang="km-KH" sz="2400" dirty="0" smtClean="0"/>
              <a:t>ណា</a:t>
            </a:r>
            <a:r>
              <a:rPr lang="en-US" sz="2400" dirty="0"/>
              <a:t> </a:t>
            </a:r>
            <a:r>
              <a:rPr lang="en-US" sz="2400" dirty="0" smtClean="0"/>
              <a:t>add </a:t>
            </a:r>
            <a:r>
              <a:rPr lang="km-KH" sz="2400" dirty="0" smtClean="0"/>
              <a:t>ចូលលមុនគេ នោះវានិងចាប់ផ្តើពី  </a:t>
            </a:r>
            <a:r>
              <a:rPr lang="en-US" sz="2400" dirty="0" smtClean="0"/>
              <a:t>Index 0 </a:t>
            </a:r>
            <a:r>
              <a:rPr lang="km-KH" sz="2400" dirty="0" smtClean="0"/>
              <a:t>និន </a:t>
            </a:r>
            <a:r>
              <a:rPr lang="en-US" sz="2400" dirty="0" smtClean="0"/>
              <a:t>Record  	add </a:t>
            </a:r>
            <a:r>
              <a:rPr lang="km-KH" sz="2400" dirty="0" smtClean="0"/>
              <a:t>បន្ទាប់វានិង នៅបន្ទាប់ </a:t>
            </a:r>
            <a:r>
              <a:rPr lang="en-US" sz="2400" dirty="0" err="1" smtClean="0"/>
              <a:t>Autoatically</a:t>
            </a:r>
            <a:r>
              <a:rPr lang="km-KH" sz="2400" dirty="0" smtClean="0"/>
              <a:t>។​</a:t>
            </a:r>
          </a:p>
          <a:p>
            <a:pPr marL="240030" lvl="1" indent="0">
              <a:buNone/>
            </a:pPr>
            <a:r>
              <a:rPr lang="km-KH" sz="2400" dirty="0"/>
              <a:t>	</a:t>
            </a:r>
            <a:r>
              <a:rPr lang="en-US" sz="2400" dirty="0" smtClean="0"/>
              <a:t>Ex: </a:t>
            </a:r>
            <a:r>
              <a:rPr lang="en-US" sz="2400" dirty="0" err="1" smtClean="0"/>
              <a:t>obj.add</a:t>
            </a:r>
            <a:r>
              <a:rPr lang="en-US" sz="2400" dirty="0" smtClean="0"/>
              <a:t>(“</a:t>
            </a:r>
            <a:r>
              <a:rPr lang="en-US" sz="2400" dirty="0" err="1" smtClean="0"/>
              <a:t>Hellow</a:t>
            </a:r>
            <a:r>
              <a:rPr lang="en-US" sz="2400" dirty="0" smtClean="0"/>
              <a:t>”);</a:t>
            </a:r>
            <a:endParaRPr lang="km-KH" sz="2400" dirty="0" smtClean="0"/>
          </a:p>
          <a:p>
            <a:pPr marL="240030" lvl="1" indent="0"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2</a:t>
            </a:r>
            <a:r>
              <a:rPr lang="en-US" sz="2400" dirty="0"/>
              <a:t> </a:t>
            </a:r>
            <a:r>
              <a:rPr lang="en-US" sz="2400" dirty="0" smtClean="0"/>
              <a:t>	</a:t>
            </a:r>
            <a:r>
              <a:rPr lang="en-US" sz="2400" b="1" dirty="0" smtClean="0"/>
              <a:t>add(</a:t>
            </a:r>
            <a:r>
              <a:rPr lang="en-US" sz="2400" b="1" dirty="0" err="1" smtClean="0"/>
              <a:t>int</a:t>
            </a:r>
            <a:r>
              <a:rPr lang="en-US" sz="2400" b="1" dirty="0" smtClean="0"/>
              <a:t> </a:t>
            </a:r>
            <a:r>
              <a:rPr lang="en-US" sz="2400" b="1" dirty="0"/>
              <a:t>index, Object o</a:t>
            </a:r>
            <a:r>
              <a:rPr lang="en-US" sz="2400" b="1" dirty="0" smtClean="0"/>
              <a:t>)</a:t>
            </a:r>
            <a:r>
              <a:rPr lang="km-KH" sz="2400" b="1" dirty="0"/>
              <a:t> </a:t>
            </a:r>
            <a:r>
              <a:rPr lang="en-US" sz="2400" b="1" dirty="0" smtClean="0"/>
              <a:t>: </a:t>
            </a:r>
            <a:r>
              <a:rPr lang="km-KH" sz="2400" dirty="0" smtClean="0"/>
              <a:t>សំរាប់ </a:t>
            </a:r>
            <a:r>
              <a:rPr lang="en-US" sz="2400" dirty="0" smtClean="0"/>
              <a:t>Add object </a:t>
            </a:r>
            <a:r>
              <a:rPr lang="km-KH" sz="2400" dirty="0" smtClean="0"/>
              <a:t>ទៅកាន់ </a:t>
            </a:r>
            <a:r>
              <a:rPr lang="en-US" sz="2400" dirty="0" err="1" smtClean="0"/>
              <a:t>ArrayList</a:t>
            </a:r>
            <a:r>
              <a:rPr lang="en-US" sz="2400" dirty="0" smtClean="0"/>
              <a:t> </a:t>
            </a:r>
            <a:r>
              <a:rPr lang="km-KH" sz="2400" dirty="0" smtClean="0"/>
              <a:t>ទៅតាម </a:t>
            </a:r>
            <a:r>
              <a:rPr lang="en-US" sz="2400" dirty="0" smtClean="0"/>
              <a:t>	Index </a:t>
            </a:r>
            <a:r>
              <a:rPr lang="km-KH" sz="2400" dirty="0" smtClean="0"/>
              <a:t>ដែលបានអោយ។</a:t>
            </a:r>
            <a:endParaRPr lang="en-US" sz="2400" dirty="0" smtClean="0"/>
          </a:p>
          <a:p>
            <a:pPr marL="240030" lvl="1" indent="0">
              <a:buNone/>
            </a:pPr>
            <a:r>
              <a:rPr lang="en-US" sz="2400" dirty="0" smtClean="0"/>
              <a:t>	</a:t>
            </a:r>
            <a:r>
              <a:rPr lang="en-US" sz="2400" dirty="0"/>
              <a:t>Ex: obj.(2, “hi</a:t>
            </a:r>
            <a:r>
              <a:rPr lang="en-US" sz="2400" dirty="0" smtClean="0"/>
              <a:t>”);</a:t>
            </a:r>
          </a:p>
          <a:p>
            <a:pPr marL="240030" lvl="1" indent="0"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3</a:t>
            </a:r>
            <a:r>
              <a:rPr lang="en-US" sz="2400" dirty="0" smtClean="0"/>
              <a:t> </a:t>
            </a:r>
            <a:r>
              <a:rPr lang="en-US" sz="2400" dirty="0"/>
              <a:t> </a:t>
            </a:r>
            <a:r>
              <a:rPr lang="en-US" sz="2400" dirty="0" smtClean="0"/>
              <a:t> </a:t>
            </a:r>
            <a:r>
              <a:rPr lang="en-US" sz="2400" b="1" dirty="0" smtClean="0"/>
              <a:t>remove(Object </a:t>
            </a:r>
            <a:r>
              <a:rPr lang="en-US" sz="2400" b="1" dirty="0"/>
              <a:t>o</a:t>
            </a:r>
            <a:r>
              <a:rPr lang="en-US" sz="2400" b="1" dirty="0" smtClean="0"/>
              <a:t>)</a:t>
            </a:r>
            <a:r>
              <a:rPr lang="en-US" sz="2400" dirty="0" smtClean="0"/>
              <a:t>: </a:t>
            </a:r>
            <a:r>
              <a:rPr lang="en-US" sz="2400" dirty="0"/>
              <a:t> </a:t>
            </a:r>
            <a:r>
              <a:rPr lang="en-US" sz="2400" dirty="0" smtClean="0"/>
              <a:t>Remove object from </a:t>
            </a:r>
            <a:r>
              <a:rPr lang="en-US" sz="2400" dirty="0" err="1" smtClean="0"/>
              <a:t>arrayList</a:t>
            </a:r>
            <a:r>
              <a:rPr lang="en-US" sz="2400" dirty="0" smtClean="0"/>
              <a:t> .</a:t>
            </a:r>
          </a:p>
          <a:p>
            <a:pPr marL="240030" lvl="1" indent="0">
              <a:buNone/>
            </a:pPr>
            <a:r>
              <a:rPr lang="en-US" sz="2400" dirty="0" smtClean="0"/>
              <a:t>	Ex: </a:t>
            </a:r>
            <a:r>
              <a:rPr lang="en-US" sz="2400" dirty="0" err="1" smtClean="0"/>
              <a:t>obj.remove</a:t>
            </a:r>
            <a:r>
              <a:rPr lang="en-US" sz="2400" dirty="0" smtClean="0"/>
              <a:t>(3);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503597" y="545728"/>
            <a:ext cx="334418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m-KH" sz="3000" b="1" dirty="0">
                <a:solidFill>
                  <a:schemeClr val="accent1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សិក្សាអំពី </a:t>
            </a:r>
            <a:r>
              <a:rPr lang="en-US" sz="3200" dirty="0" err="1">
                <a:solidFill>
                  <a:schemeClr val="accent1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ArrayList</a:t>
            </a:r>
            <a:endParaRPr lang="en-US" sz="3000" b="1" dirty="0">
              <a:solidFill>
                <a:schemeClr val="accent2"/>
              </a:solidFill>
              <a:latin typeface="Khmer OS Battambang" pitchFamily="2" charset="0"/>
              <a:cs typeface="Khmer OS Battambang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1534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09600" y="1606351"/>
            <a:ext cx="11020927" cy="4312251"/>
          </a:xfrm>
        </p:spPr>
        <p:txBody>
          <a:bodyPr>
            <a:noAutofit/>
          </a:bodyPr>
          <a:lstStyle/>
          <a:p>
            <a:pPr marL="240030" lvl="1" indent="0"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4</a:t>
            </a:r>
            <a:r>
              <a:rPr lang="en-US" sz="2400" dirty="0"/>
              <a:t>	</a:t>
            </a:r>
            <a:r>
              <a:rPr lang="en-US" sz="2400" b="1" dirty="0" smtClean="0"/>
              <a:t>remove(</a:t>
            </a:r>
            <a:r>
              <a:rPr lang="en-US" sz="2400" b="1" dirty="0" err="1" smtClean="0"/>
              <a:t>int</a:t>
            </a:r>
            <a:r>
              <a:rPr lang="en-US" sz="2400" b="1" dirty="0" smtClean="0"/>
              <a:t> </a:t>
            </a:r>
            <a:r>
              <a:rPr lang="en-US" sz="2400" b="1" dirty="0"/>
              <a:t>index</a:t>
            </a:r>
            <a:r>
              <a:rPr lang="en-US" sz="2400" b="1" dirty="0" smtClean="0"/>
              <a:t>)</a:t>
            </a:r>
            <a:r>
              <a:rPr lang="en-US" sz="2400" dirty="0" smtClean="0"/>
              <a:t>: </a:t>
            </a:r>
            <a:r>
              <a:rPr lang="en-US" sz="2400" dirty="0"/>
              <a:t> Removes element from a given index.</a:t>
            </a:r>
            <a:endParaRPr lang="en-US" sz="2400" dirty="0" smtClean="0"/>
          </a:p>
          <a:p>
            <a:pPr marL="240030" lvl="1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Ex: obj.(“</a:t>
            </a:r>
            <a:r>
              <a:rPr lang="en-US" sz="2400" dirty="0" err="1" smtClean="0"/>
              <a:t>Chaitanya</a:t>
            </a:r>
            <a:r>
              <a:rPr lang="en-US" sz="2400" dirty="0" smtClean="0"/>
              <a:t>”);</a:t>
            </a:r>
          </a:p>
          <a:p>
            <a:pPr marL="240030" lvl="1" indent="0"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5</a:t>
            </a:r>
            <a:r>
              <a:rPr lang="en-US" sz="2400" dirty="0"/>
              <a:t> </a:t>
            </a:r>
            <a:r>
              <a:rPr lang="en-US" sz="2400" dirty="0" smtClean="0"/>
              <a:t>  	</a:t>
            </a:r>
            <a:r>
              <a:rPr lang="en-US" sz="2400" b="1" dirty="0" smtClean="0"/>
              <a:t>set(</a:t>
            </a:r>
            <a:r>
              <a:rPr lang="en-US" sz="2400" b="1" dirty="0" err="1" smtClean="0"/>
              <a:t>int</a:t>
            </a:r>
            <a:r>
              <a:rPr lang="en-US" sz="2400" b="1" dirty="0" smtClean="0"/>
              <a:t> </a:t>
            </a:r>
            <a:r>
              <a:rPr lang="en-US" sz="2400" b="1" dirty="0"/>
              <a:t>index, Object o</a:t>
            </a:r>
            <a:r>
              <a:rPr lang="en-US" sz="2400" b="1" dirty="0" smtClean="0"/>
              <a:t>)</a:t>
            </a:r>
            <a:r>
              <a:rPr lang="en-US" sz="2400" dirty="0" smtClean="0"/>
              <a:t>: </a:t>
            </a:r>
            <a:r>
              <a:rPr lang="km-KH" sz="2400" dirty="0" smtClean="0"/>
              <a:t>សំរាប់ដែលប្រ </a:t>
            </a:r>
            <a:r>
              <a:rPr lang="en-US" sz="2400" dirty="0" smtClean="0"/>
              <a:t>Record </a:t>
            </a:r>
            <a:r>
              <a:rPr lang="km-KH" sz="2400" dirty="0" smtClean="0"/>
              <a:t>ទៅតាម </a:t>
            </a:r>
            <a:r>
              <a:rPr lang="en-US" sz="2400" dirty="0" err="1" smtClean="0"/>
              <a:t>Indexf</a:t>
            </a:r>
            <a:endParaRPr lang="en-US" sz="2400" dirty="0" smtClean="0"/>
          </a:p>
          <a:p>
            <a:pPr marL="240030" lvl="1" indent="0">
              <a:buNone/>
            </a:pPr>
            <a:r>
              <a:rPr lang="en-US" sz="2400" dirty="0" smtClean="0"/>
              <a:t>	Ex: </a:t>
            </a:r>
            <a:r>
              <a:rPr lang="en-US" sz="2400" dirty="0" err="1" smtClean="0"/>
              <a:t>obj.set</a:t>
            </a:r>
            <a:r>
              <a:rPr lang="en-US" sz="2400" dirty="0" smtClean="0"/>
              <a:t>(2,”Tom”);</a:t>
            </a:r>
            <a:endParaRPr lang="en-US" sz="2400" dirty="0"/>
          </a:p>
          <a:p>
            <a:pPr marL="240030" lvl="1" indent="0">
              <a:buNone/>
            </a:pPr>
            <a:r>
              <a:rPr lang="en-US" sz="2400" b="1" dirty="0" smtClean="0">
                <a:solidFill>
                  <a:srgbClr val="FF0000"/>
                </a:solidFill>
              </a:rPr>
              <a:t>6</a:t>
            </a:r>
            <a:r>
              <a:rPr lang="en-US" sz="2400" b="1" dirty="0" smtClean="0"/>
              <a:t> 	</a:t>
            </a:r>
            <a:r>
              <a:rPr lang="en-US" sz="2400" b="1" dirty="0" err="1" smtClean="0"/>
              <a:t>int</a:t>
            </a:r>
            <a:r>
              <a:rPr lang="en-US" sz="2400" b="1" dirty="0" smtClean="0"/>
              <a:t> </a:t>
            </a:r>
            <a:r>
              <a:rPr lang="en-US" sz="2400" b="1" dirty="0" err="1"/>
              <a:t>indexOf</a:t>
            </a:r>
            <a:r>
              <a:rPr lang="en-US" sz="2400" b="1" dirty="0"/>
              <a:t>(Object o)</a:t>
            </a:r>
            <a:r>
              <a:rPr lang="en-US" sz="2400" dirty="0"/>
              <a:t>: </a:t>
            </a:r>
            <a:r>
              <a:rPr lang="en-US" sz="2400" dirty="0" smtClean="0"/>
              <a:t> </a:t>
            </a:r>
            <a:r>
              <a:rPr lang="en-US" sz="2400" dirty="0"/>
              <a:t> Gives the index of the object o. If the element is </a:t>
            </a:r>
            <a:r>
              <a:rPr lang="en-US" sz="2400" dirty="0" smtClean="0"/>
              <a:t>	not </a:t>
            </a:r>
            <a:r>
              <a:rPr lang="en-US" sz="2400" dirty="0"/>
              <a:t>found in the list then this method returns the value -1</a:t>
            </a:r>
            <a:r>
              <a:rPr lang="en-US" sz="2400" dirty="0" smtClean="0"/>
              <a:t>.</a:t>
            </a:r>
          </a:p>
          <a:p>
            <a:pPr marL="240030" lvl="1" indent="0">
              <a:buNone/>
            </a:pPr>
            <a:r>
              <a:rPr lang="en-US" sz="2400" dirty="0" smtClean="0"/>
              <a:t>	Ex: </a:t>
            </a: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err="1" smtClean="0"/>
              <a:t>pos</a:t>
            </a:r>
            <a:r>
              <a:rPr lang="en-US" sz="2400" dirty="0" smtClean="0"/>
              <a:t> = </a:t>
            </a:r>
            <a:r>
              <a:rPr lang="en-US" sz="2400" dirty="0" err="1" smtClean="0"/>
              <a:t>obj.inexxOf</a:t>
            </a:r>
            <a:r>
              <a:rPr lang="en-US" sz="2400" dirty="0" smtClean="0"/>
              <a:t>(“Tom”);</a:t>
            </a:r>
            <a:endParaRPr lang="en-US" sz="2400" dirty="0"/>
          </a:p>
          <a:p>
            <a:pPr marL="240030" lvl="1" indent="0"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7</a:t>
            </a:r>
            <a:r>
              <a:rPr lang="en-US" sz="2400" dirty="0"/>
              <a:t> </a:t>
            </a:r>
            <a:r>
              <a:rPr lang="en-US" sz="2400" dirty="0" smtClean="0"/>
              <a:t>	</a:t>
            </a:r>
            <a:r>
              <a:rPr lang="en-US" sz="2400" b="1" dirty="0" smtClean="0"/>
              <a:t>Object </a:t>
            </a:r>
            <a:r>
              <a:rPr lang="en-US" sz="2400" b="1" dirty="0"/>
              <a:t>get(</a:t>
            </a:r>
            <a:r>
              <a:rPr lang="en-US" sz="2400" b="1" dirty="0" err="1"/>
              <a:t>int</a:t>
            </a:r>
            <a:r>
              <a:rPr lang="en-US" sz="2400" b="1" dirty="0"/>
              <a:t> index)</a:t>
            </a:r>
            <a:r>
              <a:rPr lang="en-US" sz="2400" dirty="0"/>
              <a:t>: </a:t>
            </a:r>
            <a:r>
              <a:rPr lang="km-KH" sz="2400" dirty="0" smtClean="0"/>
              <a:t>ទាញយក </a:t>
            </a:r>
            <a:r>
              <a:rPr lang="en-US" sz="2400" dirty="0" smtClean="0"/>
              <a:t>Record </a:t>
            </a:r>
            <a:r>
              <a:rPr lang="km-KH" sz="2400" dirty="0" smtClean="0"/>
              <a:t>ពី </a:t>
            </a:r>
            <a:r>
              <a:rPr lang="en-US" sz="2400" dirty="0" err="1" smtClean="0"/>
              <a:t>ArrayList</a:t>
            </a:r>
            <a:r>
              <a:rPr lang="en-US" sz="2400" dirty="0" smtClean="0"/>
              <a:t> </a:t>
            </a:r>
            <a:r>
              <a:rPr lang="km-KH" sz="2400" dirty="0" smtClean="0"/>
              <a:t>ពី </a:t>
            </a:r>
            <a:r>
              <a:rPr lang="en-US" sz="2400" dirty="0" smtClean="0"/>
              <a:t>Index </a:t>
            </a:r>
            <a:r>
              <a:rPr lang="km-KH" sz="2400" dirty="0" smtClean="0"/>
              <a:t>ណាមួយ</a:t>
            </a:r>
          </a:p>
          <a:p>
            <a:pPr marL="240030" lvl="1" indent="0">
              <a:buNone/>
            </a:pPr>
            <a:r>
              <a:rPr lang="km-KH" sz="2400" dirty="0" smtClean="0"/>
              <a:t>	</a:t>
            </a:r>
            <a:r>
              <a:rPr lang="en-US" sz="2400" dirty="0" smtClean="0"/>
              <a:t>Ex: String </a:t>
            </a:r>
            <a:r>
              <a:rPr lang="en-US" sz="2400" dirty="0" err="1" smtClean="0"/>
              <a:t>str</a:t>
            </a:r>
            <a:r>
              <a:rPr lang="en-US" sz="2400" dirty="0" smtClean="0"/>
              <a:t> = </a:t>
            </a:r>
            <a:r>
              <a:rPr lang="en-US" sz="2400" dirty="0" err="1" smtClean="0"/>
              <a:t>obj.get</a:t>
            </a:r>
            <a:r>
              <a:rPr lang="en-US" sz="2400" dirty="0" smtClean="0"/>
              <a:t>(2);</a:t>
            </a:r>
            <a:endParaRPr lang="en-US" sz="2400" dirty="0"/>
          </a:p>
          <a:p>
            <a:pPr lvl="1"/>
            <a:endParaRPr lang="km-KH" sz="2400" dirty="0" smtClean="0"/>
          </a:p>
          <a:p>
            <a:pPr marL="240030" lvl="1" indent="0">
              <a:buNone/>
            </a:pPr>
            <a:r>
              <a:rPr lang="km-KH" sz="2400" dirty="0"/>
              <a:t>	</a:t>
            </a:r>
            <a:endParaRPr lang="en-US" sz="2400" dirty="0" smtClean="0"/>
          </a:p>
          <a:p>
            <a:pPr marL="240030" lvl="1" indent="0">
              <a:buNone/>
            </a:pP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503597" y="545728"/>
            <a:ext cx="334418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m-KH" sz="3000" b="1" dirty="0">
                <a:solidFill>
                  <a:schemeClr val="accent1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សិក្សាអំពី </a:t>
            </a:r>
            <a:r>
              <a:rPr lang="en-US" sz="3200" dirty="0" err="1">
                <a:solidFill>
                  <a:schemeClr val="accent1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ArrayList</a:t>
            </a:r>
            <a:endParaRPr lang="en-US" sz="3000" b="1" dirty="0">
              <a:solidFill>
                <a:schemeClr val="accent2"/>
              </a:solidFill>
              <a:latin typeface="Khmer OS Battambang" pitchFamily="2" charset="0"/>
              <a:cs typeface="Khmer OS Battambang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6954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8</a:t>
            </a:r>
            <a:r>
              <a:rPr lang="en-US" sz="2400" dirty="0"/>
              <a:t>	</a:t>
            </a:r>
            <a:r>
              <a:rPr lang="en-US" sz="2400" b="1" dirty="0" err="1" smtClean="0"/>
              <a:t>int</a:t>
            </a:r>
            <a:r>
              <a:rPr lang="en-US" sz="2400" b="1" dirty="0" smtClean="0"/>
              <a:t> </a:t>
            </a:r>
            <a:r>
              <a:rPr lang="en-US" sz="2400" b="1" dirty="0"/>
              <a:t>size()</a:t>
            </a:r>
            <a:r>
              <a:rPr lang="en-US" sz="2400" dirty="0"/>
              <a:t>: It gives the size of the </a:t>
            </a:r>
            <a:r>
              <a:rPr lang="en-US" sz="2400" dirty="0" err="1"/>
              <a:t>ArrayList</a:t>
            </a:r>
            <a:r>
              <a:rPr lang="en-US" sz="2400" dirty="0"/>
              <a:t> – Number of elements of the list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r>
              <a:rPr lang="en-US" sz="2400" dirty="0"/>
              <a:t>	Ex: 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numberofitems</a:t>
            </a:r>
            <a:r>
              <a:rPr lang="en-US" sz="2400" dirty="0"/>
              <a:t> = </a:t>
            </a:r>
            <a:r>
              <a:rPr lang="en-US" sz="2400" dirty="0" err="1"/>
              <a:t>obj.size</a:t>
            </a:r>
            <a:r>
              <a:rPr lang="en-US" sz="2400" dirty="0"/>
              <a:t>( );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9</a:t>
            </a:r>
            <a:r>
              <a:rPr lang="en-US" sz="2400" dirty="0" smtClean="0"/>
              <a:t>	</a:t>
            </a:r>
            <a:r>
              <a:rPr lang="en-US" sz="2400" b="1" dirty="0" err="1" smtClean="0"/>
              <a:t>boolean</a:t>
            </a:r>
            <a:r>
              <a:rPr lang="en-US" sz="2400" b="1" dirty="0" smtClean="0"/>
              <a:t> </a:t>
            </a:r>
            <a:r>
              <a:rPr lang="en-US" sz="2400" b="1" dirty="0"/>
              <a:t>contains(Object o)</a:t>
            </a:r>
            <a:r>
              <a:rPr lang="en-US" sz="2400" dirty="0"/>
              <a:t>: </a:t>
            </a:r>
            <a:r>
              <a:rPr lang="km-KH" sz="2400" dirty="0" smtClean="0"/>
              <a:t>សំរាប់ពិនិត្យថា </a:t>
            </a:r>
            <a:r>
              <a:rPr lang="en-US" sz="2400" dirty="0" smtClean="0"/>
              <a:t>Record given is present or 	not if not it return False</a:t>
            </a:r>
          </a:p>
          <a:p>
            <a:pPr marL="240030" lvl="1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Ex: </a:t>
            </a:r>
            <a:r>
              <a:rPr lang="en-US" sz="2400" dirty="0" err="1" smtClean="0"/>
              <a:t>obj.contains</a:t>
            </a:r>
            <a:r>
              <a:rPr lang="en-US" sz="2400" dirty="0" smtClean="0"/>
              <a:t>( Steve);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10</a:t>
            </a:r>
            <a:r>
              <a:rPr lang="en-US" sz="2400" dirty="0" smtClean="0"/>
              <a:t>	</a:t>
            </a:r>
            <a:r>
              <a:rPr lang="en-US" sz="2400" b="1" dirty="0" smtClean="0"/>
              <a:t>clear</a:t>
            </a:r>
            <a:r>
              <a:rPr lang="en-US" sz="2400" b="1" dirty="0"/>
              <a:t>():</a:t>
            </a:r>
            <a:r>
              <a:rPr lang="en-US" sz="2400" dirty="0"/>
              <a:t> It is used for removing all the elements of the array list in one go. </a:t>
            </a:r>
            <a:endParaRPr lang="en-US" sz="2400" dirty="0" smtClean="0"/>
          </a:p>
          <a:p>
            <a:pPr marL="240030" lvl="1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Ex: </a:t>
            </a:r>
            <a:r>
              <a:rPr lang="en-US" sz="2400" dirty="0" err="1" smtClean="0"/>
              <a:t>obj.clear</a:t>
            </a:r>
            <a:r>
              <a:rPr lang="en-US" sz="2400" dirty="0" smtClean="0"/>
              <a:t>();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	</a:t>
            </a:r>
            <a:endParaRPr lang="en-US" sz="2400" dirty="0" smtClean="0"/>
          </a:p>
        </p:txBody>
      </p:sp>
      <p:sp>
        <p:nvSpPr>
          <p:cNvPr id="5" name="Rectangle 4"/>
          <p:cNvSpPr/>
          <p:nvPr/>
        </p:nvSpPr>
        <p:spPr>
          <a:xfrm>
            <a:off x="503597" y="545728"/>
            <a:ext cx="334418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m-KH" sz="3000" b="1" dirty="0">
                <a:solidFill>
                  <a:schemeClr val="accent1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សិក្សាអំពី </a:t>
            </a:r>
            <a:r>
              <a:rPr lang="en-US" sz="3200" dirty="0" err="1">
                <a:solidFill>
                  <a:schemeClr val="accent1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ArrayList</a:t>
            </a:r>
            <a:endParaRPr lang="en-US" sz="3000" b="1" dirty="0">
              <a:solidFill>
                <a:schemeClr val="accent2"/>
              </a:solidFill>
              <a:latin typeface="Khmer OS Battambang" pitchFamily="2" charset="0"/>
              <a:cs typeface="Khmer OS Battambang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3039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</a:rPr>
              <a:t>LinkedList</a:t>
            </a:r>
            <a:r>
              <a:rPr lang="en-US" sz="2800" dirty="0" smtClean="0"/>
              <a:t> : 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m-KH" sz="2650" dirty="0" smtClean="0"/>
              <a:t>ទទួលលក្ខណៈពី</a:t>
            </a:r>
            <a:r>
              <a:rPr lang="en-US" sz="2650" dirty="0" smtClean="0"/>
              <a:t> </a:t>
            </a:r>
            <a:r>
              <a:rPr lang="en-US" sz="2650" dirty="0" err="1" smtClean="0"/>
              <a:t>AbstractSequentialList</a:t>
            </a:r>
            <a:r>
              <a:rPr lang="en-US" sz="2650" dirty="0" smtClean="0"/>
              <a:t> </a:t>
            </a:r>
            <a:r>
              <a:rPr lang="km-KH" sz="2650" dirty="0"/>
              <a:t>ទហើយអនុវតានូវ </a:t>
            </a:r>
            <a:r>
              <a:rPr lang="en-US" sz="2650" dirty="0"/>
              <a:t>List </a:t>
            </a:r>
            <a:r>
              <a:rPr lang="en-US" sz="2650" dirty="0" smtClean="0"/>
              <a:t>	interface </a:t>
            </a:r>
            <a:r>
              <a:rPr lang="km-KH" sz="2650" dirty="0"/>
              <a:t>។ </a:t>
            </a:r>
            <a:endParaRPr lang="en-US" sz="2650" dirty="0" smtClean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m-KH" sz="2650" dirty="0"/>
              <a:t> </a:t>
            </a:r>
            <a:r>
              <a:rPr lang="km-KH" sz="2650" dirty="0" smtClean="0"/>
              <a:t>គ្មាន </a:t>
            </a:r>
            <a:r>
              <a:rPr lang="en-US" sz="2650" dirty="0" err="1" smtClean="0"/>
              <a:t>Syncronize</a:t>
            </a:r>
            <a:r>
              <a:rPr lang="en-US" sz="2650" dirty="0" smtClean="0"/>
              <a:t> 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650" dirty="0"/>
              <a:t> </a:t>
            </a:r>
            <a:r>
              <a:rPr lang="en-US" sz="2650" dirty="0" err="1" smtClean="0"/>
              <a:t>Dublicate</a:t>
            </a:r>
            <a:r>
              <a:rPr lang="en-US" sz="2650" dirty="0" smtClean="0"/>
              <a:t> </a:t>
            </a:r>
            <a:endParaRPr lang="en-US" sz="2650" dirty="0" smtClean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m-KH" sz="2650" dirty="0" smtClean="0"/>
              <a:t>រីកមាឌម្តងមួយ</a:t>
            </a:r>
            <a:endParaRPr lang="km-KH" sz="2650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m-KH" sz="2800" dirty="0" smtClean="0">
                <a:solidFill>
                  <a:schemeClr val="accent1">
                    <a:lumMod val="75000"/>
                  </a:schemeClr>
                </a:solidFill>
              </a:rPr>
              <a:t>ទម្រង់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Constructor </a:t>
            </a:r>
            <a:r>
              <a:rPr lang="km-KH" sz="2800" dirty="0">
                <a:solidFill>
                  <a:schemeClr val="accent1">
                    <a:lumMod val="75000"/>
                  </a:schemeClr>
                </a:solidFill>
              </a:rPr>
              <a:t>របស់វា</a:t>
            </a:r>
            <a:r>
              <a:rPr lang="km-KH" sz="2800" dirty="0" smtClean="0">
                <a:solidFill>
                  <a:schemeClr val="accent1">
                    <a:lumMod val="75000"/>
                  </a:schemeClr>
                </a:solidFill>
              </a:rPr>
              <a:t>៖</a:t>
            </a:r>
            <a:endParaRPr lang="en-US" sz="28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m-KH" sz="2800" dirty="0" smtClean="0"/>
              <a:t> </a:t>
            </a:r>
            <a:r>
              <a:rPr lang="en-US" sz="2800" dirty="0" err="1"/>
              <a:t>LinkedList</a:t>
            </a:r>
            <a:r>
              <a:rPr lang="en-US" sz="2800" dirty="0"/>
              <a:t>() </a:t>
            </a:r>
            <a:endParaRPr lang="en-US" sz="2800" dirty="0" smtClean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800" dirty="0" err="1" smtClean="0"/>
              <a:t>LinkedList</a:t>
            </a:r>
            <a:r>
              <a:rPr lang="en-US" sz="2800" dirty="0" smtClean="0"/>
              <a:t>(Collection </a:t>
            </a:r>
            <a:r>
              <a:rPr lang="en-US" sz="2800" dirty="0"/>
              <a:t>c) </a:t>
            </a:r>
          </a:p>
        </p:txBody>
      </p:sp>
      <p:sp>
        <p:nvSpPr>
          <p:cNvPr id="6" name="Rectangle 5"/>
          <p:cNvSpPr/>
          <p:nvPr/>
        </p:nvSpPr>
        <p:spPr>
          <a:xfrm>
            <a:off x="503597" y="545728"/>
            <a:ext cx="353814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m-KH" sz="3000" b="1" dirty="0">
                <a:solidFill>
                  <a:schemeClr val="accent1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សិក្សាអំពី </a:t>
            </a:r>
            <a:r>
              <a:rPr lang="en-US" sz="3200" dirty="0" err="1" smtClean="0">
                <a:solidFill>
                  <a:schemeClr val="accent1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LinkedList</a:t>
            </a:r>
            <a:endParaRPr lang="en-US" sz="3000" b="1" dirty="0">
              <a:solidFill>
                <a:schemeClr val="accent2"/>
              </a:solidFill>
              <a:latin typeface="Khmer OS Battambang" pitchFamily="2" charset="0"/>
              <a:cs typeface="Khmer OS Battambang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928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/>
          <p:cNvSpPr>
            <a:spLocks noGrp="1"/>
          </p:cNvSpPr>
          <p:nvPr>
            <p:ph type="title"/>
          </p:nvPr>
        </p:nvSpPr>
        <p:spPr>
          <a:xfrm>
            <a:off x="350351" y="425318"/>
            <a:ext cx="7799736" cy="616676"/>
          </a:xfrm>
        </p:spPr>
        <p:txBody>
          <a:bodyPr>
            <a:noAutofit/>
          </a:bodyPr>
          <a:lstStyle/>
          <a:p>
            <a:r>
              <a:rPr lang="km-KH" sz="3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ថ្នាក់ </a:t>
            </a:r>
            <a:r>
              <a:rPr lang="km-KH" sz="30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កំពង់សោម</a:t>
            </a:r>
            <a:endParaRPr lang="en-US" sz="11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103912" y="487996"/>
            <a:ext cx="1484702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m-KH" sz="3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ក្រុមទី </a:t>
            </a:r>
            <a:r>
              <a:rPr lang="km-KH" sz="30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១</a:t>
            </a:r>
            <a:endParaRPr lang="en-US" sz="3000" dirty="0"/>
          </a:p>
        </p:txBody>
      </p:sp>
      <p:sp>
        <p:nvSpPr>
          <p:cNvPr id="6" name="Rectangle 5"/>
          <p:cNvSpPr/>
          <p:nvPr/>
        </p:nvSpPr>
        <p:spPr>
          <a:xfrm>
            <a:off x="878008" y="1637646"/>
            <a:ext cx="717764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m-KH" sz="3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ប្រធានបទ</a:t>
            </a:r>
            <a:r>
              <a:rPr lang="km-KH" sz="30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៖</a:t>
            </a:r>
            <a:r>
              <a:rPr lang="en-US" sz="30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       </a:t>
            </a:r>
            <a:r>
              <a:rPr lang="km-KH" sz="3000" b="1" dirty="0" smtClean="0">
                <a:solidFill>
                  <a:schemeClr val="accent1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​</a:t>
            </a:r>
            <a:r>
              <a:rPr lang="en-US" sz="3000" b="1" dirty="0" smtClean="0">
                <a:solidFill>
                  <a:schemeClr val="accent1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Collections </a:t>
            </a:r>
            <a:endParaRPr lang="en-US" sz="3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18019" y="2333781"/>
            <a:ext cx="1097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m-KH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សមាជិក</a:t>
            </a:r>
            <a:endParaRPr lang="en-US" b="1" dirty="0">
              <a:latin typeface="Khmer OS Battambang" panose="02000500000000020004" pitchFamily="2" charset="0"/>
              <a:ea typeface="Microsoft YaHei UI" panose="020B0503020204020204" pitchFamily="34" charset="-122"/>
              <a:cs typeface="Khmer OS Battambang" panose="02000500000000020004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120661" y="3248961"/>
            <a:ext cx="316350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លោក </a:t>
            </a: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សុខ​​ ប៉ូឡែន</a:t>
            </a: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លោក សុខ​ ចន្នី</a:t>
            </a: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លោក ឌីម​ ដាង</a:t>
            </a: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លោក គីម​ ឆេង</a:t>
            </a: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លោក​ រ៉ន​ រិត</a:t>
            </a:r>
            <a:endParaRPr lang="km-KH" sz="2400" dirty="0">
              <a:latin typeface="Khmer OS Battambang" pitchFamily="2" charset="0"/>
              <a:cs typeface="Khmer OS Battambang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1605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09600" y="1606351"/>
            <a:ext cx="11020927" cy="4312251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km-KH" sz="2400" dirty="0"/>
              <a:t>ខាងទរកាមទនេះជា </a:t>
            </a:r>
            <a:r>
              <a:rPr lang="en-US" sz="2400" dirty="0"/>
              <a:t>methods </a:t>
            </a:r>
            <a:r>
              <a:rPr lang="km-KH" sz="2400" dirty="0"/>
              <a:t>មួយចំនួនដដលទរបើជាមួយ </a:t>
            </a:r>
            <a:r>
              <a:rPr lang="en-US" sz="2400" dirty="0" err="1"/>
              <a:t>LinkedList</a:t>
            </a:r>
            <a:r>
              <a:rPr lang="en-US" sz="2400" dirty="0"/>
              <a:t> </a:t>
            </a:r>
            <a:r>
              <a:rPr lang="km-KH" sz="2400" dirty="0" smtClean="0"/>
              <a:t>៖</a:t>
            </a:r>
            <a:endParaRPr lang="en-US" sz="2400" dirty="0" smtClean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m-KH" sz="2400" dirty="0" smtClean="0"/>
              <a:t> </a:t>
            </a:r>
            <a:r>
              <a:rPr lang="en-US" sz="2400" dirty="0"/>
              <a:t>void add(Object </a:t>
            </a:r>
            <a:r>
              <a:rPr lang="en-US" sz="2400" dirty="0" err="1"/>
              <a:t>obj</a:t>
            </a:r>
            <a:r>
              <a:rPr lang="en-US" sz="2400" dirty="0" smtClean="0"/>
              <a:t>)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 smtClean="0"/>
              <a:t> </a:t>
            </a:r>
            <a:r>
              <a:rPr lang="en-US" sz="2400" dirty="0"/>
              <a:t>void add(</a:t>
            </a:r>
            <a:r>
              <a:rPr lang="en-US" sz="2400" dirty="0" err="1"/>
              <a:t>int</a:t>
            </a:r>
            <a:r>
              <a:rPr lang="en-US" sz="2400" dirty="0"/>
              <a:t> index , Object </a:t>
            </a:r>
            <a:r>
              <a:rPr lang="en-US" sz="2400" dirty="0" err="1"/>
              <a:t>obj</a:t>
            </a:r>
            <a:r>
              <a:rPr lang="en-US" sz="2400" dirty="0" smtClean="0"/>
              <a:t>)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 smtClean="0"/>
              <a:t> </a:t>
            </a:r>
            <a:r>
              <a:rPr lang="en-US" sz="2400" dirty="0"/>
              <a:t>void </a:t>
            </a:r>
            <a:r>
              <a:rPr lang="en-US" sz="2400" dirty="0" err="1"/>
              <a:t>addFirst</a:t>
            </a:r>
            <a:r>
              <a:rPr lang="en-US" sz="2400" dirty="0"/>
              <a:t>(Object </a:t>
            </a:r>
            <a:r>
              <a:rPr lang="en-US" sz="2400" dirty="0" err="1"/>
              <a:t>obj</a:t>
            </a:r>
            <a:r>
              <a:rPr lang="en-US" sz="2400" dirty="0"/>
              <a:t>) </a:t>
            </a:r>
            <a:endParaRPr lang="en-US" sz="2400" dirty="0" smtClean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 smtClean="0"/>
              <a:t>void </a:t>
            </a:r>
            <a:r>
              <a:rPr lang="en-US" sz="2400" dirty="0" err="1"/>
              <a:t>addLast</a:t>
            </a:r>
            <a:r>
              <a:rPr lang="en-US" sz="2400" dirty="0"/>
              <a:t>(Object </a:t>
            </a:r>
            <a:r>
              <a:rPr lang="en-US" sz="2400" dirty="0" err="1"/>
              <a:t>obj</a:t>
            </a:r>
            <a:r>
              <a:rPr lang="en-US" sz="2400" dirty="0"/>
              <a:t>) </a:t>
            </a:r>
            <a:endParaRPr lang="en-US" sz="2400" dirty="0" smtClean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 smtClean="0"/>
              <a:t>void </a:t>
            </a:r>
            <a:r>
              <a:rPr lang="en-US" sz="2400" dirty="0"/>
              <a:t>set(Object </a:t>
            </a:r>
            <a:r>
              <a:rPr lang="en-US" sz="2400" dirty="0" err="1"/>
              <a:t>obj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503597" y="545728"/>
            <a:ext cx="353814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m-KH" sz="3000" b="1" dirty="0">
                <a:solidFill>
                  <a:schemeClr val="accent1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សិក្សាអំពី </a:t>
            </a:r>
            <a:r>
              <a:rPr lang="en-US" sz="3200" dirty="0" err="1" smtClean="0">
                <a:solidFill>
                  <a:schemeClr val="accent1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LinkedList</a:t>
            </a:r>
            <a:endParaRPr lang="en-US" sz="3000" b="1" dirty="0">
              <a:solidFill>
                <a:schemeClr val="accent2"/>
              </a:solidFill>
              <a:latin typeface="Khmer OS Battambang" pitchFamily="2" charset="0"/>
              <a:cs typeface="Khmer OS Battambang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3553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 smtClean="0"/>
              <a:t>Object </a:t>
            </a:r>
            <a:r>
              <a:rPr lang="en-US" sz="2400" dirty="0"/>
              <a:t>get(</a:t>
            </a:r>
            <a:r>
              <a:rPr lang="en-US" sz="2400" dirty="0" err="1"/>
              <a:t>int</a:t>
            </a:r>
            <a:r>
              <a:rPr lang="en-US" sz="2400" dirty="0"/>
              <a:t> index) </a:t>
            </a:r>
            <a:endParaRPr lang="en-US" sz="2400" dirty="0" smtClean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 smtClean="0"/>
              <a:t>Object </a:t>
            </a:r>
            <a:r>
              <a:rPr lang="en-US" sz="2400" dirty="0" err="1"/>
              <a:t>getFirst</a:t>
            </a:r>
            <a:r>
              <a:rPr lang="en-US" sz="2400" dirty="0" smtClean="0"/>
              <a:t>()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 smtClean="0"/>
              <a:t> </a:t>
            </a:r>
            <a:r>
              <a:rPr lang="en-US" sz="2400" dirty="0"/>
              <a:t>Object </a:t>
            </a:r>
            <a:r>
              <a:rPr lang="en-US" sz="2400" dirty="0" err="1"/>
              <a:t>getLast</a:t>
            </a:r>
            <a:r>
              <a:rPr lang="en-US" sz="2400" dirty="0" smtClean="0"/>
              <a:t>()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 smtClean="0"/>
              <a:t> </a:t>
            </a:r>
            <a:r>
              <a:rPr lang="en-US" sz="2400" dirty="0"/>
              <a:t>Object </a:t>
            </a:r>
            <a:r>
              <a:rPr lang="en-US" sz="2400" dirty="0" err="1"/>
              <a:t>removeFirst</a:t>
            </a:r>
            <a:r>
              <a:rPr lang="en-US" sz="2400" dirty="0"/>
              <a:t>() </a:t>
            </a:r>
            <a:endParaRPr lang="en-US" sz="2400" dirty="0" smtClean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 smtClean="0"/>
              <a:t>Object </a:t>
            </a:r>
            <a:r>
              <a:rPr lang="en-US" sz="2400" dirty="0" err="1"/>
              <a:t>removeLast</a:t>
            </a:r>
            <a:r>
              <a:rPr lang="en-US" sz="2400" dirty="0"/>
              <a:t>() </a:t>
            </a:r>
          </a:p>
        </p:txBody>
      </p:sp>
      <p:sp>
        <p:nvSpPr>
          <p:cNvPr id="5" name="Rectangle 4"/>
          <p:cNvSpPr/>
          <p:nvPr/>
        </p:nvSpPr>
        <p:spPr>
          <a:xfrm>
            <a:off x="503597" y="545728"/>
            <a:ext cx="353814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m-KH" sz="3000" b="1" dirty="0">
                <a:solidFill>
                  <a:schemeClr val="accent1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សិក្សាអំពី </a:t>
            </a:r>
            <a:r>
              <a:rPr lang="en-US" sz="3200" dirty="0" err="1" smtClean="0">
                <a:solidFill>
                  <a:schemeClr val="accent1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LinkedList</a:t>
            </a:r>
            <a:endParaRPr lang="en-US" sz="3000" b="1" dirty="0">
              <a:solidFill>
                <a:schemeClr val="accent2"/>
              </a:solidFill>
              <a:latin typeface="Khmer OS Battambang" pitchFamily="2" charset="0"/>
              <a:cs typeface="Khmer OS Battambang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3875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pPr marL="240030" lvl="1" indent="0">
              <a:buNone/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Example</a:t>
            </a:r>
          </a:p>
          <a:p>
            <a:pPr marL="240030" lvl="1" indent="0">
              <a:buNone/>
            </a:pPr>
            <a:r>
              <a:rPr lang="en-US" sz="2400" dirty="0">
                <a:latin typeface="+mj-lt"/>
              </a:rPr>
              <a:t>public class </a:t>
            </a:r>
            <a:r>
              <a:rPr lang="en-US" sz="2400" dirty="0" err="1">
                <a:latin typeface="+mj-lt"/>
              </a:rPr>
              <a:t>LinkedListDemo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smtClean="0">
                <a:latin typeface="+mj-lt"/>
              </a:rPr>
              <a:t>{</a:t>
            </a:r>
            <a:endParaRPr lang="en-US" sz="2400" dirty="0">
              <a:latin typeface="+mj-lt"/>
            </a:endParaRPr>
          </a:p>
          <a:p>
            <a:pPr marL="240030" lvl="1" indent="0">
              <a:buNone/>
            </a:pPr>
            <a:r>
              <a:rPr lang="en-US" sz="2400" dirty="0">
                <a:latin typeface="+mj-lt"/>
              </a:rPr>
              <a:t>   public static void main(String </a:t>
            </a:r>
            <a:r>
              <a:rPr lang="en-US" sz="2400" dirty="0" err="1">
                <a:latin typeface="+mj-lt"/>
              </a:rPr>
              <a:t>args</a:t>
            </a:r>
            <a:r>
              <a:rPr lang="en-US" sz="2400" dirty="0">
                <a:latin typeface="+mj-lt"/>
              </a:rPr>
              <a:t>[]) {</a:t>
            </a:r>
          </a:p>
          <a:p>
            <a:pPr marL="240030" lvl="1" indent="0">
              <a:buNone/>
            </a:pPr>
            <a:r>
              <a:rPr lang="en-US" sz="2400" dirty="0" smtClean="0">
                <a:latin typeface="+mj-lt"/>
              </a:rPr>
              <a:t>	</a:t>
            </a:r>
            <a:r>
              <a:rPr lang="en-US" sz="2400" dirty="0" err="1" smtClean="0">
                <a:latin typeface="+mj-lt"/>
              </a:rPr>
              <a:t>LinkedList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ll</a:t>
            </a:r>
            <a:r>
              <a:rPr lang="en-US" sz="2400" dirty="0">
                <a:latin typeface="+mj-lt"/>
              </a:rPr>
              <a:t> = new </a:t>
            </a:r>
            <a:r>
              <a:rPr lang="en-US" sz="2400" dirty="0" err="1">
                <a:latin typeface="+mj-lt"/>
              </a:rPr>
              <a:t>LinkedList</a:t>
            </a:r>
            <a:r>
              <a:rPr lang="en-US" sz="2400" dirty="0">
                <a:latin typeface="+mj-lt"/>
              </a:rPr>
              <a:t>();</a:t>
            </a:r>
          </a:p>
          <a:p>
            <a:pPr marL="240030" lvl="1" indent="0">
              <a:buNone/>
            </a:pPr>
            <a:r>
              <a:rPr lang="en-US" sz="2400" dirty="0" smtClean="0">
                <a:latin typeface="+mj-lt"/>
              </a:rPr>
              <a:t>	</a:t>
            </a:r>
            <a:r>
              <a:rPr lang="en-US" sz="2400" dirty="0" err="1" smtClean="0">
                <a:latin typeface="+mj-lt"/>
              </a:rPr>
              <a:t>ll.add</a:t>
            </a:r>
            <a:r>
              <a:rPr lang="en-US" sz="2400" dirty="0">
                <a:latin typeface="+mj-lt"/>
              </a:rPr>
              <a:t>("F");</a:t>
            </a:r>
          </a:p>
          <a:p>
            <a:pPr marL="240030" lvl="1" indent="0">
              <a:buNone/>
            </a:pPr>
            <a:r>
              <a:rPr lang="en-US" sz="2400" dirty="0">
                <a:latin typeface="+mj-lt"/>
              </a:rPr>
              <a:t>     </a:t>
            </a:r>
            <a:r>
              <a:rPr lang="en-US" sz="2400" dirty="0" err="1" smtClean="0">
                <a:latin typeface="+mj-lt"/>
              </a:rPr>
              <a:t>ll.add</a:t>
            </a:r>
            <a:r>
              <a:rPr lang="en-US" sz="2400" dirty="0">
                <a:latin typeface="+mj-lt"/>
              </a:rPr>
              <a:t>("B");</a:t>
            </a:r>
          </a:p>
          <a:p>
            <a:pPr marL="240030" lvl="1" indent="0">
              <a:buNone/>
            </a:pPr>
            <a:r>
              <a:rPr lang="en-US" sz="2400" dirty="0">
                <a:latin typeface="+mj-lt"/>
              </a:rPr>
              <a:t>     </a:t>
            </a:r>
            <a:r>
              <a:rPr lang="en-US" sz="2400" dirty="0" err="1" smtClean="0">
                <a:latin typeface="+mj-lt"/>
              </a:rPr>
              <a:t>ll.add</a:t>
            </a:r>
            <a:r>
              <a:rPr lang="en-US" sz="2400" dirty="0">
                <a:latin typeface="+mj-lt"/>
              </a:rPr>
              <a:t>("D");</a:t>
            </a:r>
          </a:p>
          <a:p>
            <a:pPr marL="240030" lvl="1" indent="0">
              <a:buNone/>
            </a:pPr>
            <a:r>
              <a:rPr lang="en-US" sz="2400" dirty="0">
                <a:latin typeface="+mj-lt"/>
              </a:rPr>
              <a:t>     </a:t>
            </a:r>
            <a:r>
              <a:rPr lang="en-US" sz="2400" dirty="0" err="1" smtClean="0">
                <a:latin typeface="+mj-lt"/>
              </a:rPr>
              <a:t>ll.add</a:t>
            </a:r>
            <a:r>
              <a:rPr lang="en-US" sz="2400" dirty="0">
                <a:latin typeface="+mj-lt"/>
              </a:rPr>
              <a:t>("E");</a:t>
            </a:r>
          </a:p>
          <a:p>
            <a:pPr marL="240030" lvl="1" indent="0">
              <a:buNone/>
            </a:pPr>
            <a:r>
              <a:rPr lang="en-US" sz="2400" dirty="0">
                <a:latin typeface="+mj-lt"/>
              </a:rPr>
              <a:t>     </a:t>
            </a:r>
            <a:r>
              <a:rPr lang="en-US" sz="2400" dirty="0" err="1" smtClean="0">
                <a:latin typeface="+mj-lt"/>
              </a:rPr>
              <a:t>ll.add</a:t>
            </a:r>
            <a:r>
              <a:rPr lang="en-US" sz="2400" dirty="0">
                <a:latin typeface="+mj-lt"/>
              </a:rPr>
              <a:t>("C");</a:t>
            </a:r>
          </a:p>
          <a:p>
            <a:pPr marL="240030" lvl="1" indent="0">
              <a:buNone/>
            </a:pPr>
            <a:r>
              <a:rPr lang="en-US" sz="2400" dirty="0">
                <a:latin typeface="+mj-lt"/>
              </a:rPr>
              <a:t>     </a:t>
            </a:r>
          </a:p>
        </p:txBody>
      </p:sp>
      <p:sp>
        <p:nvSpPr>
          <p:cNvPr id="5" name="Rectangle 4"/>
          <p:cNvSpPr/>
          <p:nvPr/>
        </p:nvSpPr>
        <p:spPr>
          <a:xfrm>
            <a:off x="503597" y="545728"/>
            <a:ext cx="353814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m-KH" sz="3000" b="1" dirty="0">
                <a:solidFill>
                  <a:schemeClr val="accent1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សិក្សាអំពី </a:t>
            </a:r>
            <a:r>
              <a:rPr lang="en-US" sz="3200" dirty="0" err="1" smtClean="0">
                <a:solidFill>
                  <a:schemeClr val="accent1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LinkedList</a:t>
            </a:r>
            <a:endParaRPr lang="en-US" sz="3000" b="1" dirty="0">
              <a:solidFill>
                <a:schemeClr val="accent2"/>
              </a:solidFill>
              <a:latin typeface="Khmer OS Battambang" pitchFamily="2" charset="0"/>
              <a:cs typeface="Khmer OS Battambang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4688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pPr marL="240030" lvl="1" indent="0">
              <a:buNone/>
            </a:pPr>
            <a:r>
              <a:rPr lang="en-US" sz="2400" dirty="0" smtClean="0">
                <a:latin typeface="+mj-lt"/>
              </a:rPr>
              <a:t>	 </a:t>
            </a:r>
            <a:r>
              <a:rPr lang="en-US" sz="2400" dirty="0" err="1" smtClean="0">
                <a:latin typeface="+mj-lt"/>
              </a:rPr>
              <a:t>ll.addLast</a:t>
            </a:r>
            <a:r>
              <a:rPr lang="en-US" sz="2400" dirty="0">
                <a:latin typeface="+mj-lt"/>
              </a:rPr>
              <a:t>("Z");</a:t>
            </a:r>
          </a:p>
          <a:p>
            <a:pPr marL="240030" lvl="1" indent="0">
              <a:buNone/>
            </a:pPr>
            <a:r>
              <a:rPr lang="en-US" sz="2400" dirty="0">
                <a:latin typeface="+mj-lt"/>
              </a:rPr>
              <a:t>      </a:t>
            </a:r>
            <a:r>
              <a:rPr lang="en-US" sz="2400" dirty="0" err="1">
                <a:latin typeface="+mj-lt"/>
              </a:rPr>
              <a:t>ll.addFirst</a:t>
            </a:r>
            <a:r>
              <a:rPr lang="en-US" sz="2400" dirty="0">
                <a:latin typeface="+mj-lt"/>
              </a:rPr>
              <a:t>("A");</a:t>
            </a:r>
          </a:p>
          <a:p>
            <a:pPr marL="240030" lvl="1" indent="0">
              <a:buNone/>
            </a:pPr>
            <a:r>
              <a:rPr lang="en-US" sz="2400" dirty="0">
                <a:latin typeface="+mj-lt"/>
              </a:rPr>
              <a:t>      </a:t>
            </a:r>
            <a:r>
              <a:rPr lang="en-US" sz="2400" dirty="0" err="1">
                <a:latin typeface="+mj-lt"/>
              </a:rPr>
              <a:t>ll.add</a:t>
            </a:r>
            <a:r>
              <a:rPr lang="en-US" sz="2400" dirty="0">
                <a:latin typeface="+mj-lt"/>
              </a:rPr>
              <a:t>(1, "A2");</a:t>
            </a:r>
          </a:p>
          <a:p>
            <a:pPr marL="240030" lvl="1" indent="0">
              <a:buNone/>
            </a:pPr>
            <a:r>
              <a:rPr lang="en-US" sz="2400" dirty="0">
                <a:latin typeface="+mj-lt"/>
              </a:rPr>
              <a:t>      </a:t>
            </a:r>
            <a:r>
              <a:rPr lang="en-US" sz="2400" dirty="0" err="1">
                <a:latin typeface="+mj-lt"/>
              </a:rPr>
              <a:t>System.out.println</a:t>
            </a:r>
            <a:r>
              <a:rPr lang="en-US" sz="2400" dirty="0">
                <a:latin typeface="+mj-lt"/>
              </a:rPr>
              <a:t>("Original contents of </a:t>
            </a:r>
            <a:r>
              <a:rPr lang="en-US" sz="2400" dirty="0" err="1">
                <a:latin typeface="+mj-lt"/>
              </a:rPr>
              <a:t>ll</a:t>
            </a:r>
            <a:r>
              <a:rPr lang="en-US" sz="2400" dirty="0">
                <a:latin typeface="+mj-lt"/>
              </a:rPr>
              <a:t>: " + </a:t>
            </a:r>
            <a:r>
              <a:rPr lang="en-US" sz="2400" dirty="0" err="1">
                <a:latin typeface="+mj-lt"/>
              </a:rPr>
              <a:t>ll</a:t>
            </a:r>
            <a:r>
              <a:rPr lang="en-US" sz="2400" dirty="0">
                <a:latin typeface="+mj-lt"/>
              </a:rPr>
              <a:t>);</a:t>
            </a:r>
          </a:p>
          <a:p>
            <a:pPr marL="240030" lvl="1" indent="0">
              <a:buNone/>
            </a:pPr>
            <a:r>
              <a:rPr lang="en-US" sz="2400" dirty="0" smtClean="0">
                <a:latin typeface="+mj-lt"/>
              </a:rPr>
              <a:t>	 </a:t>
            </a:r>
            <a:r>
              <a:rPr lang="en-US" sz="2400" dirty="0" err="1" smtClean="0">
                <a:latin typeface="+mj-lt"/>
              </a:rPr>
              <a:t>ll.remove</a:t>
            </a:r>
            <a:r>
              <a:rPr lang="en-US" sz="2400" dirty="0">
                <a:latin typeface="+mj-lt"/>
              </a:rPr>
              <a:t>("F");</a:t>
            </a:r>
          </a:p>
          <a:p>
            <a:pPr marL="240030" lvl="1" indent="0">
              <a:buNone/>
            </a:pPr>
            <a:r>
              <a:rPr lang="en-US" sz="2400" dirty="0">
                <a:latin typeface="+mj-lt"/>
              </a:rPr>
              <a:t>      </a:t>
            </a:r>
            <a:r>
              <a:rPr lang="en-US" sz="2400" dirty="0" err="1">
                <a:latin typeface="+mj-lt"/>
              </a:rPr>
              <a:t>ll.remove</a:t>
            </a:r>
            <a:r>
              <a:rPr lang="en-US" sz="2400" dirty="0">
                <a:latin typeface="+mj-lt"/>
              </a:rPr>
              <a:t>(2);</a:t>
            </a:r>
          </a:p>
          <a:p>
            <a:pPr marL="240030" lvl="1" indent="0">
              <a:buNone/>
            </a:pPr>
            <a:r>
              <a:rPr lang="en-US" sz="2400" dirty="0">
                <a:latin typeface="+mj-lt"/>
              </a:rPr>
              <a:t>      </a:t>
            </a:r>
            <a:r>
              <a:rPr lang="en-US" sz="2400" dirty="0" err="1">
                <a:latin typeface="+mj-lt"/>
              </a:rPr>
              <a:t>System.out.println</a:t>
            </a:r>
            <a:r>
              <a:rPr lang="en-US" sz="2400" dirty="0">
                <a:latin typeface="+mj-lt"/>
              </a:rPr>
              <a:t>("Contents of </a:t>
            </a:r>
            <a:r>
              <a:rPr lang="en-US" sz="2400" dirty="0" err="1">
                <a:latin typeface="+mj-lt"/>
              </a:rPr>
              <a:t>ll</a:t>
            </a:r>
            <a:r>
              <a:rPr lang="en-US" sz="2400" dirty="0">
                <a:latin typeface="+mj-lt"/>
              </a:rPr>
              <a:t> after deletion: </a:t>
            </a:r>
            <a:r>
              <a:rPr lang="en-US" sz="2400" dirty="0" smtClean="0">
                <a:latin typeface="+mj-lt"/>
              </a:rPr>
              <a:t>“ + </a:t>
            </a:r>
            <a:r>
              <a:rPr lang="en-US" sz="2400" dirty="0" err="1">
                <a:latin typeface="+mj-lt"/>
              </a:rPr>
              <a:t>ll</a:t>
            </a:r>
            <a:r>
              <a:rPr lang="en-US" sz="2400" dirty="0">
                <a:latin typeface="+mj-lt"/>
              </a:rPr>
              <a:t>);</a:t>
            </a:r>
          </a:p>
          <a:p>
            <a:pPr marL="240030" lvl="1" indent="0">
              <a:buNone/>
            </a:pPr>
            <a:r>
              <a:rPr lang="en-US" sz="2400" dirty="0">
                <a:latin typeface="+mj-lt"/>
              </a:rPr>
              <a:t>      </a:t>
            </a:r>
            <a:r>
              <a:rPr lang="en-US" sz="2400" dirty="0" err="1" smtClean="0">
                <a:latin typeface="+mj-lt"/>
              </a:rPr>
              <a:t>ll.removeFirst</a:t>
            </a:r>
            <a:r>
              <a:rPr lang="en-US" sz="2400" dirty="0" smtClean="0">
                <a:latin typeface="+mj-lt"/>
              </a:rPr>
              <a:t>();</a:t>
            </a:r>
            <a:endParaRPr lang="en-US" sz="2400" dirty="0"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03597" y="545728"/>
            <a:ext cx="353814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m-KH" sz="3000" b="1" dirty="0">
                <a:solidFill>
                  <a:schemeClr val="accent1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សិក្សាអំពី </a:t>
            </a:r>
            <a:r>
              <a:rPr lang="en-US" sz="3200" dirty="0" err="1" smtClean="0">
                <a:solidFill>
                  <a:schemeClr val="accent1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LinkedList</a:t>
            </a:r>
            <a:endParaRPr lang="en-US" sz="3000" b="1" dirty="0">
              <a:solidFill>
                <a:schemeClr val="accent2"/>
              </a:solidFill>
              <a:latin typeface="Khmer OS Battambang" pitchFamily="2" charset="0"/>
              <a:cs typeface="Khmer OS Battambang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9366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pPr marL="240030" lvl="1" indent="0">
              <a:buNone/>
            </a:pPr>
            <a:r>
              <a:rPr lang="en-US" sz="2400" dirty="0" smtClean="0">
                <a:latin typeface="+mj-lt"/>
              </a:rPr>
              <a:t>	 </a:t>
            </a:r>
            <a:r>
              <a:rPr lang="en-US" sz="2400" dirty="0" err="1" smtClean="0">
                <a:latin typeface="+mj-lt"/>
              </a:rPr>
              <a:t>ll.removeLast</a:t>
            </a:r>
            <a:r>
              <a:rPr lang="en-US" sz="2400" dirty="0">
                <a:latin typeface="+mj-lt"/>
              </a:rPr>
              <a:t>();</a:t>
            </a:r>
          </a:p>
          <a:p>
            <a:pPr marL="240030" lvl="1" indent="0">
              <a:buNone/>
            </a:pPr>
            <a:r>
              <a:rPr lang="en-US" sz="2400" dirty="0">
                <a:latin typeface="+mj-lt"/>
              </a:rPr>
              <a:t>      </a:t>
            </a:r>
            <a:r>
              <a:rPr lang="en-US" sz="2400" dirty="0" err="1">
                <a:latin typeface="+mj-lt"/>
              </a:rPr>
              <a:t>System.out.println</a:t>
            </a:r>
            <a:r>
              <a:rPr lang="en-US" sz="2400" dirty="0">
                <a:latin typeface="+mj-lt"/>
              </a:rPr>
              <a:t>("</a:t>
            </a:r>
            <a:r>
              <a:rPr lang="en-US" sz="2400" dirty="0" err="1">
                <a:latin typeface="+mj-lt"/>
              </a:rPr>
              <a:t>ll</a:t>
            </a:r>
            <a:r>
              <a:rPr lang="en-US" sz="2400" dirty="0">
                <a:latin typeface="+mj-lt"/>
              </a:rPr>
              <a:t> after deleting first and last: </a:t>
            </a:r>
            <a:r>
              <a:rPr lang="en-US" sz="2400" dirty="0" smtClean="0">
                <a:latin typeface="+mj-lt"/>
              </a:rPr>
              <a:t>"+ </a:t>
            </a:r>
            <a:r>
              <a:rPr lang="en-US" sz="2400" dirty="0" err="1" smtClean="0">
                <a:latin typeface="+mj-lt"/>
              </a:rPr>
              <a:t>ll</a:t>
            </a:r>
            <a:r>
              <a:rPr lang="en-US" sz="2400" dirty="0" smtClean="0">
                <a:latin typeface="+mj-lt"/>
              </a:rPr>
              <a:t>);</a:t>
            </a:r>
          </a:p>
          <a:p>
            <a:pPr marL="240030" lvl="1" indent="0">
              <a:buNone/>
            </a:pPr>
            <a:r>
              <a:rPr lang="en-US" sz="2400" dirty="0" smtClean="0">
                <a:latin typeface="+mj-lt"/>
              </a:rPr>
              <a:t>	Object </a:t>
            </a:r>
            <a:r>
              <a:rPr lang="en-US" sz="2400" dirty="0" err="1">
                <a:latin typeface="+mj-lt"/>
              </a:rPr>
              <a:t>val</a:t>
            </a:r>
            <a:r>
              <a:rPr lang="en-US" sz="2400" dirty="0">
                <a:latin typeface="+mj-lt"/>
              </a:rPr>
              <a:t> = </a:t>
            </a:r>
            <a:r>
              <a:rPr lang="en-US" sz="2400" dirty="0" err="1">
                <a:latin typeface="+mj-lt"/>
              </a:rPr>
              <a:t>ll.get</a:t>
            </a:r>
            <a:r>
              <a:rPr lang="en-US" sz="2400" dirty="0">
                <a:latin typeface="+mj-lt"/>
              </a:rPr>
              <a:t>(2);</a:t>
            </a:r>
          </a:p>
          <a:p>
            <a:pPr marL="240030" lvl="1" indent="0">
              <a:buNone/>
            </a:pPr>
            <a:r>
              <a:rPr lang="en-US" sz="2400" dirty="0">
                <a:latin typeface="+mj-lt"/>
              </a:rPr>
              <a:t>      </a:t>
            </a:r>
            <a:r>
              <a:rPr lang="en-US" sz="2400" dirty="0" err="1">
                <a:latin typeface="+mj-lt"/>
              </a:rPr>
              <a:t>ll.set</a:t>
            </a:r>
            <a:r>
              <a:rPr lang="en-US" sz="2400" dirty="0">
                <a:latin typeface="+mj-lt"/>
              </a:rPr>
              <a:t>(2, (String) </a:t>
            </a:r>
            <a:r>
              <a:rPr lang="en-US" sz="2400" dirty="0" err="1">
                <a:latin typeface="+mj-lt"/>
              </a:rPr>
              <a:t>val</a:t>
            </a:r>
            <a:r>
              <a:rPr lang="en-US" sz="2400" dirty="0">
                <a:latin typeface="+mj-lt"/>
              </a:rPr>
              <a:t> + " Changed");</a:t>
            </a:r>
          </a:p>
          <a:p>
            <a:pPr marL="240030" lvl="1" indent="0">
              <a:buNone/>
            </a:pPr>
            <a:r>
              <a:rPr lang="en-US" sz="2400" dirty="0">
                <a:latin typeface="+mj-lt"/>
              </a:rPr>
              <a:t>      </a:t>
            </a:r>
            <a:r>
              <a:rPr lang="en-US" sz="2400" dirty="0" err="1">
                <a:latin typeface="+mj-lt"/>
              </a:rPr>
              <a:t>System.out.println</a:t>
            </a:r>
            <a:r>
              <a:rPr lang="en-US" sz="2400" dirty="0">
                <a:latin typeface="+mj-lt"/>
              </a:rPr>
              <a:t>("</a:t>
            </a:r>
            <a:r>
              <a:rPr lang="en-US" sz="2400" dirty="0" err="1">
                <a:latin typeface="+mj-lt"/>
              </a:rPr>
              <a:t>ll</a:t>
            </a:r>
            <a:r>
              <a:rPr lang="en-US" sz="2400" dirty="0">
                <a:latin typeface="+mj-lt"/>
              </a:rPr>
              <a:t> after change: " + </a:t>
            </a:r>
            <a:r>
              <a:rPr lang="en-US" sz="2400" dirty="0" err="1">
                <a:latin typeface="+mj-lt"/>
              </a:rPr>
              <a:t>ll</a:t>
            </a:r>
            <a:r>
              <a:rPr lang="en-US" sz="2400" dirty="0">
                <a:latin typeface="+mj-lt"/>
              </a:rPr>
              <a:t>);</a:t>
            </a:r>
          </a:p>
          <a:p>
            <a:pPr marL="240030" lvl="1" indent="0">
              <a:buNone/>
            </a:pPr>
            <a:r>
              <a:rPr lang="en-US" sz="2400" dirty="0">
                <a:latin typeface="+mj-lt"/>
              </a:rPr>
              <a:t>   }</a:t>
            </a:r>
          </a:p>
          <a:p>
            <a:pPr marL="240030" lvl="1" indent="0">
              <a:buNone/>
            </a:pPr>
            <a:r>
              <a:rPr lang="en-US" sz="2400" dirty="0" smtClean="0">
                <a:latin typeface="+mj-lt"/>
              </a:rPr>
              <a:t>}</a:t>
            </a:r>
            <a:endParaRPr lang="en-US" sz="2400" dirty="0"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03597" y="545728"/>
            <a:ext cx="353814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m-KH" sz="3000" b="1" dirty="0">
                <a:solidFill>
                  <a:schemeClr val="accent1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សិក្សាអំពី </a:t>
            </a:r>
            <a:r>
              <a:rPr lang="en-US" sz="3200" dirty="0" err="1" smtClean="0">
                <a:solidFill>
                  <a:schemeClr val="accent1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LinkedList</a:t>
            </a:r>
            <a:endParaRPr lang="en-US" sz="3000" b="1" dirty="0">
              <a:solidFill>
                <a:schemeClr val="accent2"/>
              </a:solidFill>
              <a:latin typeface="Khmer OS Battambang" pitchFamily="2" charset="0"/>
              <a:cs typeface="Khmer OS Battambang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565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pPr marL="240030" lvl="1" indent="0">
              <a:buNone/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This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would produce the following result:</a:t>
            </a:r>
          </a:p>
          <a:p>
            <a:pPr marL="240030" lvl="1" indent="0">
              <a:buNone/>
            </a:pPr>
            <a:endParaRPr lang="en-US" sz="2400" dirty="0">
              <a:latin typeface="+mj-lt"/>
            </a:endParaRPr>
          </a:p>
          <a:p>
            <a:pPr marL="697230" lvl="1" indent="-457200">
              <a:buFont typeface="+mj-lt"/>
              <a:buAutoNum type="arabicPeriod"/>
            </a:pPr>
            <a:r>
              <a:rPr lang="en-US" sz="2400" dirty="0">
                <a:latin typeface="+mj-lt"/>
              </a:rPr>
              <a:t>Original contents of </a:t>
            </a:r>
            <a:r>
              <a:rPr lang="en-US" sz="2400" dirty="0" err="1">
                <a:latin typeface="+mj-lt"/>
              </a:rPr>
              <a:t>ll</a:t>
            </a:r>
            <a:r>
              <a:rPr lang="en-US" sz="2400" dirty="0">
                <a:latin typeface="+mj-lt"/>
              </a:rPr>
              <a:t>: [A, A2, F, B, D, E, C, Z]</a:t>
            </a:r>
          </a:p>
          <a:p>
            <a:pPr marL="697230" lvl="1" indent="-457200">
              <a:buFont typeface="+mj-lt"/>
              <a:buAutoNum type="arabicPeriod"/>
            </a:pPr>
            <a:r>
              <a:rPr lang="en-US" sz="2400" dirty="0">
                <a:latin typeface="+mj-lt"/>
              </a:rPr>
              <a:t>Contents of </a:t>
            </a:r>
            <a:r>
              <a:rPr lang="en-US" sz="2400" dirty="0" err="1">
                <a:latin typeface="+mj-lt"/>
              </a:rPr>
              <a:t>ll</a:t>
            </a:r>
            <a:r>
              <a:rPr lang="en-US" sz="2400" dirty="0">
                <a:latin typeface="+mj-lt"/>
              </a:rPr>
              <a:t> after deletion: [A, A2, D, E, C, Z]</a:t>
            </a:r>
          </a:p>
          <a:p>
            <a:pPr marL="697230" lvl="1" indent="-457200">
              <a:buFont typeface="+mj-lt"/>
              <a:buAutoNum type="arabicPeriod"/>
            </a:pPr>
            <a:r>
              <a:rPr lang="en-US" sz="2400" dirty="0" err="1">
                <a:latin typeface="+mj-lt"/>
              </a:rPr>
              <a:t>ll</a:t>
            </a:r>
            <a:r>
              <a:rPr lang="en-US" sz="2400" dirty="0">
                <a:latin typeface="+mj-lt"/>
              </a:rPr>
              <a:t> after deleting first and last: [A2, D, E, C]</a:t>
            </a:r>
          </a:p>
          <a:p>
            <a:pPr marL="697230" lvl="1" indent="-457200">
              <a:buFont typeface="+mj-lt"/>
              <a:buAutoNum type="arabicPeriod"/>
            </a:pPr>
            <a:r>
              <a:rPr lang="en-US" sz="2400" dirty="0" err="1">
                <a:latin typeface="+mj-lt"/>
              </a:rPr>
              <a:t>ll</a:t>
            </a:r>
            <a:r>
              <a:rPr lang="en-US" sz="2400" dirty="0">
                <a:latin typeface="+mj-lt"/>
              </a:rPr>
              <a:t> after change: [A2, D, E Changed, C]</a:t>
            </a:r>
          </a:p>
        </p:txBody>
      </p:sp>
      <p:sp>
        <p:nvSpPr>
          <p:cNvPr id="5" name="Rectangle 4"/>
          <p:cNvSpPr/>
          <p:nvPr/>
        </p:nvSpPr>
        <p:spPr>
          <a:xfrm>
            <a:off x="503597" y="545728"/>
            <a:ext cx="353814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m-KH" sz="3000" b="1" dirty="0">
                <a:solidFill>
                  <a:schemeClr val="accent1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សិក្សាអំពី </a:t>
            </a:r>
            <a:r>
              <a:rPr lang="en-US" sz="3200" dirty="0" err="1" smtClean="0">
                <a:solidFill>
                  <a:schemeClr val="accent1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LinkedList</a:t>
            </a:r>
            <a:endParaRPr lang="en-US" sz="3000" b="1" dirty="0">
              <a:solidFill>
                <a:schemeClr val="accent2"/>
              </a:solidFill>
              <a:latin typeface="Khmer OS Battambang" pitchFamily="2" charset="0"/>
              <a:cs typeface="Khmer OS Battambang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6022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m-KH" sz="2800" dirty="0" smtClean="0">
                <a:solidFill>
                  <a:schemeClr val="accent1">
                    <a:lumMod val="75000"/>
                  </a:schemeClr>
                </a:solidFill>
              </a:rPr>
              <a:t>សិក្សាអំពី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Set </a:t>
            </a:r>
            <a:endParaRPr lang="en-US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Set</a:t>
            </a:r>
            <a:r>
              <a:rPr lang="en-US" sz="2800" dirty="0"/>
              <a:t> </a:t>
            </a:r>
            <a:endParaRPr lang="en-US" sz="2800" dirty="0" smtClean="0"/>
          </a:p>
          <a:p>
            <a:pPr marL="240030" lvl="1" indent="0" algn="just">
              <a:lnSpc>
                <a:spcPct val="150000"/>
              </a:lnSpc>
              <a:buNone/>
            </a:pPr>
            <a:r>
              <a:rPr lang="en-US" sz="2650" dirty="0" smtClean="0"/>
              <a:t>	</a:t>
            </a:r>
            <a:r>
              <a:rPr lang="km-KH" sz="2650" dirty="0" smtClean="0"/>
              <a:t>គឺ</a:t>
            </a:r>
            <a:r>
              <a:rPr lang="km-KH" sz="2650" dirty="0"/>
              <a:t>ជាប្រភេទនៃ </a:t>
            </a:r>
            <a:r>
              <a:rPr lang="en-US" sz="2650" dirty="0"/>
              <a:t>Collection </a:t>
            </a:r>
            <a:r>
              <a:rPr lang="km-KH" sz="2650" dirty="0"/>
              <a:t>ដែលមិនអាចផ្ទុកតម្លៃស្ទួនបាន។ </a:t>
            </a:r>
            <a:r>
              <a:rPr lang="en-US" sz="2650" dirty="0"/>
              <a:t>Set Interface </a:t>
            </a:r>
            <a:r>
              <a:rPr lang="km-KH" sz="2650" dirty="0"/>
              <a:t>មានតែ </a:t>
            </a:r>
            <a:r>
              <a:rPr lang="en-US" sz="2650" dirty="0"/>
              <a:t>method </a:t>
            </a:r>
            <a:r>
              <a:rPr lang="km-KH" sz="2650" dirty="0"/>
              <a:t>ដែលវាបាន </a:t>
            </a:r>
            <a:r>
              <a:rPr lang="en-US" sz="2650" dirty="0"/>
              <a:t>Inherit </a:t>
            </a:r>
            <a:r>
              <a:rPr lang="km-KH" sz="2650" dirty="0"/>
              <a:t>ពី </a:t>
            </a:r>
            <a:r>
              <a:rPr lang="en-US" sz="2650" dirty="0"/>
              <a:t>Collection </a:t>
            </a:r>
            <a:r>
              <a:rPr lang="km-KH" sz="2650" dirty="0"/>
              <a:t>និង</a:t>
            </a:r>
            <a:r>
              <a:rPr lang="ca-ES" sz="2650" dirty="0"/>
              <a:t>​</a:t>
            </a:r>
            <a:r>
              <a:rPr lang="en-US" sz="2650" dirty="0"/>
              <a:t> Method </a:t>
            </a:r>
            <a:r>
              <a:rPr lang="km-KH" sz="2650" dirty="0"/>
              <a:t>ថ្មីដែលការពារ ការបញ្ចូលតម្លៃស្ទួន លើធាតុដែលមាន ស្រាប់។</a:t>
            </a:r>
            <a:r>
              <a:rPr lang="ca-ES" sz="2650" dirty="0"/>
              <a:t>​ </a:t>
            </a:r>
            <a:r>
              <a:rPr lang="km-KH" sz="2650" dirty="0"/>
              <a:t>ដូចនេះធាតុដែលត្រូវ</a:t>
            </a:r>
            <a:r>
              <a:rPr lang="en-US" sz="2650" dirty="0"/>
              <a:t> Add </a:t>
            </a:r>
            <a:r>
              <a:rPr lang="km-KH" sz="2650" dirty="0"/>
              <a:t>បញ្ចូលក្រោយនឹងត្រូវយកទៅផ្ទៀងផ្ទាត់ជាមួយធាតុដែលមានស្រាប់។</a:t>
            </a:r>
            <a:endParaRPr lang="en-US" sz="2650" dirty="0"/>
          </a:p>
          <a:p>
            <a:pPr algn="just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73856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m-KH" sz="2400" dirty="0">
                <a:solidFill>
                  <a:schemeClr val="accent1">
                    <a:lumMod val="75000"/>
                  </a:schemeClr>
                </a:solidFill>
              </a:rPr>
              <a:t>សិក្សាអំពី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Set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6195" y="1539240"/>
            <a:ext cx="4124326" cy="5013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767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m-KH" sz="2400" dirty="0">
                <a:solidFill>
                  <a:schemeClr val="accent1">
                    <a:lumMod val="75000"/>
                  </a:schemeClr>
                </a:solidFill>
              </a:rPr>
              <a:t>សិក្សាអំពី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Set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6393" y="1771048"/>
            <a:ext cx="11020927" cy="4736432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m-KH" sz="2400" dirty="0" smtClean="0"/>
              <a:t>យើងនិងលើកយកពពួក </a:t>
            </a:r>
            <a:r>
              <a:rPr lang="en-US" sz="2400" dirty="0" smtClean="0"/>
              <a:t>Set </a:t>
            </a:r>
            <a:r>
              <a:rPr lang="km-KH" sz="2400" dirty="0" smtClean="0"/>
              <a:t>បីប្រភេទមកសិក្សា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HashSet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:</a:t>
            </a:r>
            <a:r>
              <a:rPr lang="en-US" sz="2400" dirty="0" smtClean="0"/>
              <a:t> </a:t>
            </a:r>
            <a:r>
              <a:rPr lang="km-KH" sz="2400" dirty="0"/>
              <a:t>ផ្ទុកធាតុដែលមានលក្ខណៈជា </a:t>
            </a:r>
            <a:r>
              <a:rPr lang="en-US" sz="2400" dirty="0"/>
              <a:t>Table </a:t>
            </a:r>
            <a:r>
              <a:rPr lang="km-KH" sz="2400" dirty="0"/>
              <a:t>ប៉ុន្តែមិនមានការតម្រៀបតាមលំដាប់លំដោយទេ។ វាប្រើប្រាស់នូវ </a:t>
            </a:r>
            <a:r>
              <a:rPr lang="en-US" sz="2400" dirty="0" err="1"/>
              <a:t>HasMap</a:t>
            </a:r>
            <a:r>
              <a:rPr lang="en-US" sz="2400" dirty="0"/>
              <a:t> technology </a:t>
            </a:r>
            <a:r>
              <a:rPr lang="km-KH" sz="2400" dirty="0"/>
              <a:t>ក្នុងការ </a:t>
            </a:r>
            <a:r>
              <a:rPr lang="en-US" sz="2400" dirty="0"/>
              <a:t>Store </a:t>
            </a:r>
            <a:r>
              <a:rPr lang="km-KH" sz="2400" dirty="0"/>
              <a:t>ធាតុ។</a:t>
            </a:r>
            <a:r>
              <a:rPr lang="ca-ES" sz="2400" dirty="0"/>
              <a:t> HashSet </a:t>
            </a:r>
            <a:r>
              <a:rPr lang="km-KH" sz="2400" dirty="0"/>
              <a:t>មិនមានលក្ខណៈ </a:t>
            </a:r>
            <a:r>
              <a:rPr lang="en-US" sz="2400" dirty="0"/>
              <a:t>Synchronize </a:t>
            </a:r>
            <a:r>
              <a:rPr lang="km-KH" sz="2400" dirty="0"/>
              <a:t>ទេ ជាហេតុធ្វើឱ្យដំណើរការរបស់វាលឿន។</a:t>
            </a:r>
            <a:endParaRPr lang="en-US" sz="2400" dirty="0"/>
          </a:p>
          <a:p>
            <a:pPr lvl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</a:rPr>
              <a:t>TreeSet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km-KH" sz="2400" dirty="0"/>
              <a:t>ផ្ទុកធាតុទៅតាមលំដាប់ ដោយផ្អែកលើតម្លៃរបស់ធាតុ តែមានដំណើរការយឺតជាង </a:t>
            </a:r>
            <a:r>
              <a:rPr lang="en-US" sz="2400" dirty="0" err="1"/>
              <a:t>HasSet</a:t>
            </a:r>
            <a:r>
              <a:rPr lang="km-KH" sz="2400" dirty="0"/>
              <a:t>។</a:t>
            </a:r>
            <a:r>
              <a:rPr lang="ca-ES" sz="2400" dirty="0"/>
              <a:t>​ </a:t>
            </a:r>
            <a:endParaRPr lang="km-KH" sz="2400" dirty="0" smtClean="0"/>
          </a:p>
          <a:p>
            <a:pPr lvl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LinkedHasSet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km-KH" sz="2400" dirty="0"/>
              <a:t>ផ្ទុកធាតុជាលក្ខណៈជា </a:t>
            </a:r>
            <a:r>
              <a:rPr lang="en-US" sz="2400" dirty="0"/>
              <a:t>Table </a:t>
            </a:r>
            <a:r>
              <a:rPr lang="km-KH" sz="2400" dirty="0"/>
              <a:t>ហើយមានលំដាប់លំដោយទៅតាមការ </a:t>
            </a:r>
            <a:r>
              <a:rPr lang="en-US" sz="2400" dirty="0"/>
              <a:t>Add </a:t>
            </a:r>
            <a:r>
              <a:rPr lang="km-KH" sz="2400" dirty="0"/>
              <a:t>បញ្ចូ</a:t>
            </a:r>
            <a:r>
              <a:rPr lang="km-KH" sz="2400" dirty="0" smtClean="0"/>
              <a:t>ល។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318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m-KH" sz="2400" dirty="0">
                <a:solidFill>
                  <a:schemeClr val="accent1">
                    <a:lumMod val="75000"/>
                  </a:schemeClr>
                </a:solidFill>
              </a:rPr>
              <a:t>សិក្សាអំពី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Set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29</a:t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4270748352"/>
              </p:ext>
            </p:extLst>
          </p:nvPr>
        </p:nvGraphicFramePr>
        <p:xfrm>
          <a:off x="609600" y="1513718"/>
          <a:ext cx="11369040" cy="4376920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990600"/>
                <a:gridCol w="10378440"/>
              </a:tblGrid>
              <a:tr h="326221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SN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DaunPenh" panose="02000500000000020004" pitchFamily="2" charset="0"/>
                      </a:endParaRPr>
                    </a:p>
                  </a:txBody>
                  <a:tcPr marL="67055" marR="67055" marT="67055" marB="6705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Methods with Description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DaunPenh" panose="02000500000000020004" pitchFamily="2" charset="0"/>
                      </a:endParaRPr>
                    </a:p>
                  </a:txBody>
                  <a:tcPr marL="67055" marR="67055" marT="67055" marB="67055"/>
                </a:tc>
              </a:tr>
              <a:tr h="504663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DaunPenh" panose="02000500000000020004" pitchFamily="2" charset="0"/>
                      </a:endParaRPr>
                    </a:p>
                  </a:txBody>
                  <a:tcPr marL="67055" marR="67055" marT="67055" marB="6705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add( )</a:t>
                      </a:r>
                    </a:p>
                    <a:p>
                      <a:pPr marL="30480" marR="3048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Adds an object to the collection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DaunPenh" panose="02000500000000020004" pitchFamily="2" charset="0"/>
                      </a:endParaRPr>
                    </a:p>
                  </a:txBody>
                  <a:tcPr marL="67055" marR="67055" marT="67055" marB="67055"/>
                </a:tc>
              </a:tr>
              <a:tr h="504663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2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DaunPenh" panose="02000500000000020004" pitchFamily="2" charset="0"/>
                      </a:endParaRPr>
                    </a:p>
                  </a:txBody>
                  <a:tcPr marL="67055" marR="67055" marT="67055" marB="6705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clear( )</a:t>
                      </a:r>
                    </a:p>
                    <a:p>
                      <a:pPr marL="30480" marR="3048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Removes all objects from the collection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DaunPenh" panose="02000500000000020004" pitchFamily="2" charset="0"/>
                      </a:endParaRPr>
                    </a:p>
                  </a:txBody>
                  <a:tcPr marL="67055" marR="67055" marT="67055" marB="67055"/>
                </a:tc>
              </a:tr>
              <a:tr h="683105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3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DaunPenh" panose="02000500000000020004" pitchFamily="2" charset="0"/>
                      </a:endParaRPr>
                    </a:p>
                  </a:txBody>
                  <a:tcPr marL="67055" marR="67055" marT="67055" marB="6705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contains( )</a:t>
                      </a:r>
                    </a:p>
                    <a:p>
                      <a:pPr marL="30480" marR="3048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Returns true if a specified object is an element within the collection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DaunPenh" panose="02000500000000020004" pitchFamily="2" charset="0"/>
                      </a:endParaRPr>
                    </a:p>
                  </a:txBody>
                  <a:tcPr marL="67055" marR="67055" marT="67055" marB="6705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2703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m-KH" sz="28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មាតិការ</a:t>
            </a:r>
            <a:r>
              <a:rPr lang="en-US" sz="2800" b="1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Content Placeholder 6"/>
          <p:cNvSpPr>
            <a:spLocks noGrp="1"/>
          </p:cNvSpPr>
          <p:nvPr>
            <p:ph sz="quarter" idx="13"/>
          </p:nvPr>
        </p:nvSpPr>
        <p:spPr>
          <a:xfrm>
            <a:off x="3996759" y="2784036"/>
            <a:ext cx="3649097" cy="4418134"/>
          </a:xfrm>
        </p:spPr>
        <p:txBody>
          <a:bodyPr>
            <a:noAutofit/>
          </a:bodyPr>
          <a:lstStyle/>
          <a:p>
            <a:pPr lvl="1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Sets</a:t>
            </a:r>
          </a:p>
          <a:p>
            <a:pPr marL="1143000" lvl="3" indent="-457200">
              <a:buFont typeface="+mj-lt"/>
              <a:buAutoNum type="arabicPeriod"/>
            </a:pPr>
            <a:r>
              <a:rPr lang="en-US" sz="2400" dirty="0" err="1"/>
              <a:t>HashSet</a:t>
            </a:r>
            <a:endParaRPr lang="km-KH" sz="2400" dirty="0"/>
          </a:p>
          <a:p>
            <a:pPr marL="1143000" lvl="3" indent="-457200">
              <a:buFont typeface="+mj-lt"/>
              <a:buAutoNum type="arabicPeriod"/>
            </a:pPr>
            <a:r>
              <a:rPr lang="en-US" sz="2400" dirty="0" err="1"/>
              <a:t>TreeSet</a:t>
            </a:r>
            <a:endParaRPr lang="km-KH" sz="2400" dirty="0"/>
          </a:p>
          <a:p>
            <a:pPr marL="1143000" lvl="3" indent="-457200">
              <a:buFont typeface="+mj-lt"/>
              <a:buAutoNum type="arabicPeriod"/>
            </a:pPr>
            <a:r>
              <a:rPr lang="en-US" sz="2400" dirty="0" err="1" smtClean="0"/>
              <a:t>LinkedHasSet</a:t>
            </a:r>
            <a:endParaRPr lang="en-US" sz="2400" dirty="0">
              <a:solidFill>
                <a:schemeClr val="accent1">
                  <a:lumMod val="75000"/>
                </a:schemeClr>
              </a:solidFill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6" name="Content Placeholder 6"/>
          <p:cNvSpPr txBox="1">
            <a:spLocks/>
          </p:cNvSpPr>
          <p:nvPr/>
        </p:nvSpPr>
        <p:spPr>
          <a:xfrm>
            <a:off x="347662" y="1563500"/>
            <a:ext cx="3649097" cy="44181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05740" indent="-205740" algn="l" defTabSz="685800" rtl="0" eaLnBrk="1" latinLnBrk="0" hangingPunct="1">
              <a:spcBef>
                <a:spcPts val="16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5770" indent="-205740" algn="l" defTabSz="685800" rtl="0" eaLnBrk="1" latinLnBrk="0" hangingPunct="1">
              <a:spcBef>
                <a:spcPts val="1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51510" indent="-171450" algn="l" defTabSz="685800" rtl="0" eaLnBrk="1" latinLnBrk="0" hangingPunct="1">
              <a:spcBef>
                <a:spcPts val="9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91540" indent="-171450" algn="l" defTabSz="685800" rtl="0" eaLnBrk="1" latinLnBrk="0" hangingPunct="1">
              <a:spcBef>
                <a:spcPts val="7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62990" indent="-171450" algn="l" defTabSz="6858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3444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0589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7734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4879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anose="05000000000000000000" pitchFamily="2" charset="2"/>
              <a:buChar char="v"/>
            </a:pPr>
            <a:endParaRPr lang="en-US" sz="2650" dirty="0" smtClean="0">
              <a:solidFill>
                <a:schemeClr val="accent1">
                  <a:lumMod val="75000"/>
                </a:schemeClr>
              </a:solidFill>
              <a:latin typeface="Khmer OS Battambang" pitchFamily="2" charset="0"/>
              <a:cs typeface="Khmer OS Battambang" pitchFamily="2" charset="0"/>
            </a:endParaRPr>
          </a:p>
          <a:p>
            <a:pPr marL="240030" lvl="1" indent="0">
              <a:buNone/>
            </a:pP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	Collection</a:t>
            </a:r>
          </a:p>
          <a:p>
            <a:pPr lvl="3">
              <a:buFont typeface="Wingdings" panose="05000000000000000000" pitchFamily="2" charset="2"/>
              <a:buChar char="v"/>
            </a:pP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Lists</a:t>
            </a:r>
          </a:p>
          <a:p>
            <a:pPr marL="1485900" lvl="5" indent="-457200">
              <a:buFont typeface="Arial" pitchFamily="34" charset="0"/>
              <a:buAutoNum type="arabicPeriod"/>
            </a:pPr>
            <a:r>
              <a:rPr lang="en-US" sz="280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Vector </a:t>
            </a:r>
          </a:p>
          <a:p>
            <a:pPr marL="1485900" lvl="5" indent="-457200">
              <a:buFont typeface="Arial" pitchFamily="34" charset="0"/>
              <a:buAutoNum type="arabicPeriod"/>
            </a:pPr>
            <a:r>
              <a:rPr lang="en-US" sz="2800" dirty="0" err="1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Arraylist</a:t>
            </a:r>
            <a:r>
              <a:rPr lang="en-US" sz="280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 </a:t>
            </a:r>
            <a:endParaRPr lang="en-US" sz="2800" dirty="0" smtClean="0">
              <a:solidFill>
                <a:srgbClr val="000000"/>
              </a:solidFill>
              <a:latin typeface="Khmer OS Battambang" pitchFamily="2" charset="0"/>
              <a:cs typeface="Khmer OS Battambang" pitchFamily="2" charset="0"/>
            </a:endParaRPr>
          </a:p>
          <a:p>
            <a:pPr marL="1485900" lvl="5" indent="-457200">
              <a:buFont typeface="Arial" pitchFamily="34" charset="0"/>
              <a:buAutoNum type="arabicPeriod"/>
            </a:pPr>
            <a:r>
              <a:rPr lang="en-US" sz="2800" dirty="0" err="1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Linkedlist</a:t>
            </a:r>
            <a:r>
              <a:rPr lang="en-US" sz="280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 </a:t>
            </a:r>
            <a:endParaRPr lang="en-US" sz="2800" dirty="0" smtClean="0">
              <a:solidFill>
                <a:srgbClr val="000000"/>
              </a:solidFill>
              <a:latin typeface="Khmer OS Battambang" pitchFamily="2" charset="0"/>
              <a:cs typeface="Khmer OS Battambang" pitchFamily="2" charset="0"/>
            </a:endParaRPr>
          </a:p>
          <a:p>
            <a:pPr marL="240030" lvl="1" indent="0">
              <a:buFont typeface="Arial" pitchFamily="34" charset="0"/>
              <a:buNone/>
            </a:pPr>
            <a:endParaRPr lang="en-US" sz="2800" dirty="0" smtClean="0">
              <a:solidFill>
                <a:schemeClr val="accent1">
                  <a:lumMod val="75000"/>
                </a:schemeClr>
              </a:solidFill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7" name="Content Placeholder 6"/>
          <p:cNvSpPr txBox="1">
            <a:spLocks/>
          </p:cNvSpPr>
          <p:nvPr/>
        </p:nvSpPr>
        <p:spPr>
          <a:xfrm>
            <a:off x="7960805" y="2784036"/>
            <a:ext cx="3649097" cy="44181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05740" indent="-205740" algn="l" defTabSz="685800" rtl="0" eaLnBrk="1" latinLnBrk="0" hangingPunct="1">
              <a:spcBef>
                <a:spcPts val="16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5770" indent="-205740" algn="l" defTabSz="685800" rtl="0" eaLnBrk="1" latinLnBrk="0" hangingPunct="1">
              <a:spcBef>
                <a:spcPts val="1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51510" indent="-171450" algn="l" defTabSz="685800" rtl="0" eaLnBrk="1" latinLnBrk="0" hangingPunct="1">
              <a:spcBef>
                <a:spcPts val="9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91540" indent="-171450" algn="l" defTabSz="685800" rtl="0" eaLnBrk="1" latinLnBrk="0" hangingPunct="1">
              <a:spcBef>
                <a:spcPts val="7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62990" indent="-171450" algn="l" defTabSz="6858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3444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0589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7734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4879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anose="05000000000000000000" pitchFamily="2" charset="2"/>
              <a:buChar char="v"/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Map</a:t>
            </a:r>
          </a:p>
          <a:p>
            <a:pPr marL="937260" lvl="2" indent="-457200">
              <a:buFont typeface="+mj-lt"/>
              <a:buAutoNum type="arabicPeriod"/>
            </a:pPr>
            <a:r>
              <a:rPr lang="en-US" sz="2400" dirty="0" err="1" smtClean="0">
                <a:latin typeface="Khmer OS Battambang" pitchFamily="2" charset="0"/>
                <a:cs typeface="Khmer OS Battambang" pitchFamily="2" charset="0"/>
              </a:rPr>
              <a:t>TreeMap</a:t>
            </a:r>
            <a:endParaRPr lang="en-US" sz="2400" dirty="0" smtClean="0">
              <a:latin typeface="Khmer OS Battambang" pitchFamily="2" charset="0"/>
              <a:cs typeface="Khmer OS Battambang" pitchFamily="2" charset="0"/>
            </a:endParaRPr>
          </a:p>
          <a:p>
            <a:pPr marL="937260" lvl="2" indent="-457200">
              <a:buFont typeface="+mj-lt"/>
              <a:buAutoNum type="arabicPeriod"/>
            </a:pP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400" dirty="0" err="1" smtClean="0">
                <a:latin typeface="Khmer OS Battambang" pitchFamily="2" charset="0"/>
                <a:cs typeface="Khmer OS Battambang" pitchFamily="2" charset="0"/>
              </a:rPr>
              <a:t>HashTable</a:t>
            </a:r>
            <a:endParaRPr lang="en-US" sz="2400" dirty="0" smtClean="0">
              <a:latin typeface="Khmer OS Battambang" pitchFamily="2" charset="0"/>
              <a:cs typeface="Khmer OS Battambang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4219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m-KH" sz="2400" dirty="0">
                <a:solidFill>
                  <a:schemeClr val="accent1">
                    <a:lumMod val="75000"/>
                  </a:schemeClr>
                </a:solidFill>
              </a:rPr>
              <a:t>សិក្សាអំពី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Set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30</a:t>
            </a:fld>
            <a:endParaRPr lang="en-US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961429030"/>
              </p:ext>
            </p:extLst>
          </p:nvPr>
        </p:nvGraphicFramePr>
        <p:xfrm>
          <a:off x="454025" y="1924050"/>
          <a:ext cx="11369040" cy="4194040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795655"/>
                <a:gridCol w="10573385"/>
              </a:tblGrid>
              <a:tr h="683105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4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DaunPenh" panose="02000500000000020004" pitchFamily="2" charset="0"/>
                      </a:endParaRPr>
                    </a:p>
                  </a:txBody>
                  <a:tcPr marL="67055" marR="67055" marT="67055" marB="6705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isEmpty</a:t>
                      </a:r>
                      <a:r>
                        <a:rPr lang="en-US" sz="2000" dirty="0">
                          <a:effectLst/>
                        </a:rPr>
                        <a:t>( )</a:t>
                      </a:r>
                    </a:p>
                    <a:p>
                      <a:pPr marL="30480" marR="3048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Returns true if the collection has no elements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DaunPenh" panose="02000500000000020004" pitchFamily="2" charset="0"/>
                      </a:endParaRPr>
                    </a:p>
                  </a:txBody>
                  <a:tcPr marL="67055" marR="67055" marT="67055" marB="67055"/>
                </a:tc>
              </a:tr>
              <a:tr h="683105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5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DaunPenh" panose="02000500000000020004" pitchFamily="2" charset="0"/>
                      </a:endParaRPr>
                    </a:p>
                  </a:txBody>
                  <a:tcPr marL="67055" marR="67055" marT="67055" marB="6705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iterator( )</a:t>
                      </a:r>
                    </a:p>
                    <a:p>
                      <a:pPr marL="30480" marR="3048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Returns an Iterator object for the collection which may be used to retrieve an object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DaunPenh" panose="02000500000000020004" pitchFamily="2" charset="0"/>
                      </a:endParaRPr>
                    </a:p>
                  </a:txBody>
                  <a:tcPr marL="67055" marR="67055" marT="67055" marB="67055"/>
                </a:tc>
              </a:tr>
              <a:tr h="683105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6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DaunPenh" panose="02000500000000020004" pitchFamily="2" charset="0"/>
                      </a:endParaRPr>
                    </a:p>
                  </a:txBody>
                  <a:tcPr marL="67055" marR="67055" marT="67055" marB="6705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remove( )</a:t>
                      </a:r>
                    </a:p>
                    <a:p>
                      <a:pPr marL="30480" marR="3048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Removes a specified object from the collection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DaunPenh" panose="02000500000000020004" pitchFamily="2" charset="0"/>
                      </a:endParaRPr>
                    </a:p>
                  </a:txBody>
                  <a:tcPr marL="67055" marR="67055" marT="67055" marB="67055"/>
                </a:tc>
              </a:tr>
              <a:tr h="683105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7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DaunPenh" panose="02000500000000020004" pitchFamily="2" charset="0"/>
                      </a:endParaRPr>
                    </a:p>
                  </a:txBody>
                  <a:tcPr marL="67055" marR="67055" marT="67055" marB="6705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size( )</a:t>
                      </a:r>
                    </a:p>
                    <a:p>
                      <a:pPr marL="30480" marR="3048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Returns the number of elements in the collection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DaunPenh" panose="02000500000000020004" pitchFamily="2" charset="0"/>
                      </a:endParaRPr>
                    </a:p>
                  </a:txBody>
                  <a:tcPr marL="67055" marR="67055" marT="67055" marB="6705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1137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m-KH" sz="2400" dirty="0">
                <a:solidFill>
                  <a:schemeClr val="accent1">
                    <a:lumMod val="75000"/>
                  </a:schemeClr>
                </a:solidFill>
              </a:rPr>
              <a:t>សិក្សា</a:t>
            </a:r>
            <a:r>
              <a:rPr lang="km-KH" sz="2400" dirty="0" smtClean="0">
                <a:solidFill>
                  <a:schemeClr val="accent1">
                    <a:lumMod val="75000"/>
                  </a:schemeClr>
                </a:solidFill>
              </a:rPr>
              <a:t>អំពី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Map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800" b="1" dirty="0" err="1" smtClean="0">
                <a:solidFill>
                  <a:schemeClr val="accent1">
                    <a:lumMod val="75000"/>
                  </a:schemeClr>
                </a:solidFill>
              </a:rPr>
              <a:t>TreeMap</a:t>
            </a:r>
            <a:endParaRPr lang="km-KH" sz="2800" b="1" dirty="0" smtClean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km-KH" sz="2400" dirty="0" smtClean="0"/>
              <a:t>គឺជា </a:t>
            </a:r>
            <a:r>
              <a:rPr lang="en-US" sz="2400" dirty="0" smtClean="0"/>
              <a:t>collection </a:t>
            </a:r>
            <a:r>
              <a:rPr lang="en-US" sz="2400" dirty="0"/>
              <a:t>framework </a:t>
            </a:r>
            <a:r>
              <a:rPr lang="km-KH" sz="2400" dirty="0" smtClean="0"/>
              <a:t>នៅក្នុង</a:t>
            </a:r>
            <a:r>
              <a:rPr lang="en-US" sz="2400" dirty="0" smtClean="0"/>
              <a:t> </a:t>
            </a:r>
            <a:r>
              <a:rPr lang="en-US" sz="2400" dirty="0"/>
              <a:t>java </a:t>
            </a:r>
            <a:r>
              <a:rPr lang="km-KH" sz="2400" dirty="0" smtClean="0"/>
              <a:t>តាំងពី</a:t>
            </a:r>
            <a:r>
              <a:rPr lang="en-US" sz="2400" dirty="0" smtClean="0"/>
              <a:t> </a:t>
            </a:r>
            <a:r>
              <a:rPr lang="en-US" sz="2400" dirty="0" err="1"/>
              <a:t>jdk</a:t>
            </a:r>
            <a:r>
              <a:rPr lang="en-US" sz="2400" dirty="0"/>
              <a:t> 2.0 </a:t>
            </a:r>
            <a:r>
              <a:rPr lang="km-KH" sz="2400" dirty="0" smtClean="0"/>
              <a:t>ស្រដៀងគ្នានឹង</a:t>
            </a:r>
            <a:r>
              <a:rPr lang="en-US" sz="2400" dirty="0" smtClean="0"/>
              <a:t> </a:t>
            </a:r>
            <a:r>
              <a:rPr lang="en-US" sz="2400" dirty="0" err="1"/>
              <a:t>hashmap</a:t>
            </a:r>
            <a:r>
              <a:rPr lang="en-US" sz="2400" dirty="0"/>
              <a:t> </a:t>
            </a:r>
            <a:r>
              <a:rPr lang="km-KH" sz="2400" dirty="0" smtClean="0"/>
              <a:t>ដែលវារក្សា</a:t>
            </a:r>
            <a:r>
              <a:rPr lang="en-US" sz="2400" dirty="0" smtClean="0"/>
              <a:t> </a:t>
            </a:r>
            <a:r>
              <a:rPr lang="en-US" sz="2400" dirty="0"/>
              <a:t>key </a:t>
            </a:r>
            <a:r>
              <a:rPr lang="km-KH" sz="2400" dirty="0" smtClean="0"/>
              <a:t>និង</a:t>
            </a:r>
            <a:r>
              <a:rPr lang="en-US" sz="2400" dirty="0" smtClean="0"/>
              <a:t> </a:t>
            </a:r>
            <a:r>
              <a:rPr lang="en-US" sz="2400" dirty="0"/>
              <a:t>value </a:t>
            </a:r>
            <a:r>
              <a:rPr lang="km-KH" sz="2400" dirty="0" smtClean="0"/>
              <a:t>ជាគូ។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km-KH" sz="2400" dirty="0" smtClean="0"/>
              <a:t>ភាពខុសគ្នារវាង </a:t>
            </a:r>
            <a:r>
              <a:rPr lang="en-US" sz="2400" dirty="0" err="1" smtClean="0"/>
              <a:t>hashmap</a:t>
            </a:r>
            <a:r>
              <a:rPr lang="km-KH" sz="2400" dirty="0" smtClean="0"/>
              <a:t>​ និង</a:t>
            </a:r>
            <a:r>
              <a:rPr lang="en-US" sz="2400" dirty="0" smtClean="0"/>
              <a:t> </a:t>
            </a:r>
            <a:r>
              <a:rPr lang="en-US" sz="2400" dirty="0" err="1"/>
              <a:t>treemap</a:t>
            </a:r>
            <a:r>
              <a:rPr lang="en-US" sz="2400" dirty="0"/>
              <a:t> </a:t>
            </a:r>
            <a:r>
              <a:rPr lang="km-KH" sz="2400" dirty="0" smtClean="0"/>
              <a:t>គឺការ</a:t>
            </a:r>
            <a:r>
              <a:rPr lang="en-US" sz="2400" dirty="0" smtClean="0"/>
              <a:t> </a:t>
            </a:r>
            <a:r>
              <a:rPr lang="en-US" sz="2400" dirty="0"/>
              <a:t>sorted by natural ordering(using Red-Black tree algorithm</a:t>
            </a:r>
            <a:r>
              <a:rPr lang="en-US" sz="2400" dirty="0" smtClean="0"/>
              <a:t>)</a:t>
            </a:r>
            <a:r>
              <a:rPr lang="km-KH" sz="2400" dirty="0" smtClean="0"/>
              <a:t>​ ។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smtClean="0"/>
              <a:t>object </a:t>
            </a:r>
            <a:r>
              <a:rPr lang="en-US" sz="2400" dirty="0"/>
              <a:t>key class </a:t>
            </a:r>
            <a:r>
              <a:rPr lang="km-KH" sz="2400" dirty="0" smtClean="0"/>
              <a:t>ត្រូវបាន </a:t>
            </a:r>
            <a:r>
              <a:rPr lang="en-US" sz="2400" dirty="0" smtClean="0"/>
              <a:t>implement </a:t>
            </a:r>
            <a:r>
              <a:rPr lang="km-KH" sz="2400" dirty="0" smtClean="0"/>
              <a:t>ពី </a:t>
            </a:r>
            <a:r>
              <a:rPr lang="en-US" sz="2400" dirty="0" smtClean="0"/>
              <a:t>comparable </a:t>
            </a:r>
            <a:r>
              <a:rPr lang="en-US" sz="2400" dirty="0"/>
              <a:t>interface </a:t>
            </a:r>
            <a:r>
              <a:rPr lang="km-KH" sz="2400" dirty="0" smtClean="0"/>
              <a:t>ដូចនេះវានឹង </a:t>
            </a:r>
            <a:r>
              <a:rPr lang="en-US" sz="2400" dirty="0" smtClean="0"/>
              <a:t>throw </a:t>
            </a:r>
            <a:r>
              <a:rPr lang="en-US" sz="2400" dirty="0" err="1" smtClean="0"/>
              <a:t>ClassCastException</a:t>
            </a:r>
            <a:r>
              <a:rPr lang="km-KH" sz="2400" dirty="0" smtClean="0"/>
              <a:t>​ ។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km-KH" sz="2400" dirty="0" smtClean="0"/>
              <a:t>ហើយវាមិនអនុញ្ញាត ឲមាន​ </a:t>
            </a:r>
            <a:r>
              <a:rPr lang="en-US" sz="2400" dirty="0" smtClean="0"/>
              <a:t>multiple</a:t>
            </a:r>
            <a:r>
              <a:rPr lang="km-KH" sz="2400" dirty="0" smtClean="0"/>
              <a:t>​ </a:t>
            </a:r>
            <a:r>
              <a:rPr lang="en-US" sz="2400" dirty="0" smtClean="0"/>
              <a:t>null key</a:t>
            </a:r>
            <a:r>
              <a:rPr lang="km-KH" sz="2400" dirty="0" smtClean="0"/>
              <a:t>​ ប៉ុន្តែវាទទួល </a:t>
            </a:r>
            <a:r>
              <a:rPr lang="en-US" sz="2400" dirty="0" smtClean="0"/>
              <a:t>multiple</a:t>
            </a:r>
            <a:r>
              <a:rPr lang="km-KH" sz="2400" dirty="0"/>
              <a:t>​ </a:t>
            </a:r>
            <a:r>
              <a:rPr lang="en-US" sz="2400" dirty="0" smtClean="0"/>
              <a:t>null values</a:t>
            </a:r>
            <a:r>
              <a:rPr lang="km-KH" sz="2400" dirty="0" smtClean="0"/>
              <a:t> ។</a:t>
            </a:r>
            <a:endParaRPr lang="en-US" sz="24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8640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m-KH" sz="2400" dirty="0">
                <a:solidFill>
                  <a:schemeClr val="accent1">
                    <a:lumMod val="75000"/>
                  </a:schemeClr>
                </a:solidFill>
              </a:rPr>
              <a:t>សិក្សា</a:t>
            </a:r>
            <a:r>
              <a:rPr lang="km-KH" sz="2400" dirty="0" smtClean="0">
                <a:solidFill>
                  <a:schemeClr val="accent1">
                    <a:lumMod val="75000"/>
                  </a:schemeClr>
                </a:solidFill>
              </a:rPr>
              <a:t>អំពី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</a:rPr>
              <a:t>TreeMap</a:t>
            </a: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</a:rPr>
              <a:t>implement</a:t>
            </a:r>
            <a:endParaRPr lang="en-US" sz="2800" dirty="0">
              <a:solidFill>
                <a:schemeClr val="accent1">
                  <a:lumMod val="75000"/>
                </a:schemeClr>
              </a:solidFill>
            </a:endParaRPr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2500" dirty="0" err="1" smtClean="0"/>
              <a:t>Serializable</a:t>
            </a:r>
            <a:endParaRPr lang="en-US" sz="2500" dirty="0" smtClean="0"/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2500" dirty="0" err="1" smtClean="0"/>
              <a:t>Cloneable</a:t>
            </a:r>
            <a:endParaRPr lang="en-US" sz="2500" dirty="0" smtClean="0"/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2500" dirty="0" smtClean="0"/>
              <a:t>Map&lt;K,V&gt; 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2500" dirty="0" err="1" smtClean="0"/>
              <a:t>NavigableMap</a:t>
            </a:r>
            <a:r>
              <a:rPr lang="en-US" sz="2500" dirty="0" smtClean="0"/>
              <a:t>&lt;K,V&gt;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2500" dirty="0" err="1" smtClean="0"/>
              <a:t>SortedMap</a:t>
            </a:r>
            <a:r>
              <a:rPr lang="en-US" sz="2500" dirty="0" smtClean="0"/>
              <a:t>&lt;K,V&gt;</a:t>
            </a:r>
          </a:p>
          <a:p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</a:rPr>
              <a:t>extends</a:t>
            </a:r>
            <a:endParaRPr lang="en-US" sz="2800" dirty="0">
              <a:solidFill>
                <a:schemeClr val="accent1">
                  <a:lumMod val="75000"/>
                </a:schemeClr>
              </a:solidFill>
            </a:endParaRPr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2500" dirty="0" err="1" smtClean="0"/>
              <a:t>AbstractMap</a:t>
            </a:r>
            <a:r>
              <a:rPr lang="en-US" sz="2500" dirty="0" smtClean="0"/>
              <a:t>&lt;K,V</a:t>
            </a:r>
            <a:r>
              <a:rPr lang="en-US" sz="2500" dirty="0"/>
              <a:t>&gt;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82662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m-KH" sz="2400" dirty="0">
                <a:solidFill>
                  <a:schemeClr val="accent1">
                    <a:lumMod val="75000"/>
                  </a:schemeClr>
                </a:solidFill>
              </a:rPr>
              <a:t>សិក្សា</a:t>
            </a:r>
            <a:r>
              <a:rPr lang="km-KH" sz="2400" dirty="0" smtClean="0">
                <a:solidFill>
                  <a:schemeClr val="accent1">
                    <a:lumMod val="75000"/>
                  </a:schemeClr>
                </a:solidFill>
              </a:rPr>
              <a:t>អំពី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</a:rPr>
              <a:t>TreeMap</a:t>
            </a: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06393" y="1771048"/>
            <a:ext cx="6144927" cy="4312251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2800" b="1" dirty="0"/>
              <a:t>example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class Dog implements Comparable&lt;Dog&gt;{</a:t>
            </a:r>
          </a:p>
          <a:p>
            <a:pPr marL="0" indent="0">
              <a:buNone/>
            </a:pPr>
            <a:r>
              <a:rPr lang="en-US" sz="2800" dirty="0"/>
              <a:t>	String color;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err="1"/>
              <a:t>int</a:t>
            </a:r>
            <a:r>
              <a:rPr lang="en-US" sz="2800" dirty="0"/>
              <a:t> size; </a:t>
            </a:r>
          </a:p>
          <a:p>
            <a:pPr marL="0" indent="0">
              <a:buNone/>
            </a:pPr>
            <a:r>
              <a:rPr lang="en-US" sz="2800" dirty="0"/>
              <a:t>	Dog(String c, </a:t>
            </a:r>
            <a:r>
              <a:rPr lang="en-US" sz="2800" dirty="0" err="1"/>
              <a:t>int</a:t>
            </a:r>
            <a:r>
              <a:rPr lang="en-US" sz="2800" dirty="0"/>
              <a:t> s) {</a:t>
            </a:r>
          </a:p>
          <a:p>
            <a:pPr marL="0" indent="0">
              <a:buNone/>
            </a:pPr>
            <a:r>
              <a:rPr lang="en-US" sz="2800" dirty="0"/>
              <a:t>		color = c;</a:t>
            </a:r>
          </a:p>
          <a:p>
            <a:pPr marL="0" indent="0">
              <a:buNone/>
            </a:pPr>
            <a:r>
              <a:rPr lang="en-US" sz="2800" dirty="0"/>
              <a:t>		size = s;</a:t>
            </a:r>
          </a:p>
          <a:p>
            <a:pPr marL="0" indent="0">
              <a:buNone/>
            </a:pPr>
            <a:r>
              <a:rPr lang="en-US" sz="2800" dirty="0"/>
              <a:t>	} </a:t>
            </a:r>
          </a:p>
          <a:p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6233160" y="3344783"/>
            <a:ext cx="595884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	public String </a:t>
            </a:r>
            <a:r>
              <a:rPr lang="en-US" sz="2400" dirty="0" err="1"/>
              <a:t>toString</a:t>
            </a:r>
            <a:r>
              <a:rPr lang="en-US" sz="2400" dirty="0"/>
              <a:t>(){	</a:t>
            </a:r>
          </a:p>
          <a:p>
            <a:r>
              <a:rPr lang="en-US" sz="2400" dirty="0"/>
              <a:t>		return color + " dog";</a:t>
            </a:r>
          </a:p>
          <a:p>
            <a:r>
              <a:rPr lang="en-US" sz="2400" dirty="0"/>
              <a:t>	} </a:t>
            </a:r>
          </a:p>
          <a:p>
            <a:r>
              <a:rPr lang="en-US" sz="2400" dirty="0"/>
              <a:t>	@Override</a:t>
            </a:r>
          </a:p>
          <a:p>
            <a:r>
              <a:rPr lang="en-US" sz="2400" dirty="0"/>
              <a:t>	public 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compareTo</a:t>
            </a:r>
            <a:r>
              <a:rPr lang="en-US" sz="2400" dirty="0"/>
              <a:t>(Dog o) {</a:t>
            </a:r>
          </a:p>
          <a:p>
            <a:r>
              <a:rPr lang="en-US" sz="2400" dirty="0"/>
              <a:t>		return  </a:t>
            </a:r>
            <a:r>
              <a:rPr lang="en-US" sz="2400" dirty="0" err="1"/>
              <a:t>o.size</a:t>
            </a:r>
            <a:r>
              <a:rPr lang="en-US" sz="2400" dirty="0"/>
              <a:t> - </a:t>
            </a:r>
            <a:r>
              <a:rPr lang="en-US" sz="2400" dirty="0" err="1"/>
              <a:t>this.size</a:t>
            </a:r>
            <a:r>
              <a:rPr lang="en-US" sz="2400" dirty="0"/>
              <a:t>;</a:t>
            </a:r>
          </a:p>
          <a:p>
            <a:r>
              <a:rPr lang="en-US" sz="2400" dirty="0"/>
              <a:t>	}</a:t>
            </a:r>
          </a:p>
          <a:p>
            <a:r>
              <a:rPr lang="en-US" sz="2400" dirty="0"/>
              <a:t>}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203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m-KH" sz="2400" dirty="0">
                <a:solidFill>
                  <a:schemeClr val="accent1">
                    <a:lumMod val="75000"/>
                  </a:schemeClr>
                </a:solidFill>
              </a:rPr>
              <a:t>សិក្សា</a:t>
            </a:r>
            <a:r>
              <a:rPr lang="km-KH" sz="2400" dirty="0" smtClean="0">
                <a:solidFill>
                  <a:schemeClr val="accent1">
                    <a:lumMod val="75000"/>
                  </a:schemeClr>
                </a:solidFill>
              </a:rPr>
              <a:t>អំពី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</a:rPr>
              <a:t>TreeMap</a:t>
            </a: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240633" y="1605214"/>
            <a:ext cx="6144927" cy="52527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public class </a:t>
            </a:r>
            <a:r>
              <a:rPr lang="en-US" sz="2000" dirty="0" err="1"/>
              <a:t>TestTreeMap</a:t>
            </a:r>
            <a:r>
              <a:rPr lang="en-US" sz="2000" dirty="0"/>
              <a:t> {</a:t>
            </a:r>
          </a:p>
          <a:p>
            <a:pPr marL="0" indent="0">
              <a:buNone/>
            </a:pPr>
            <a:r>
              <a:rPr lang="en-US" sz="2000" dirty="0"/>
              <a:t>	public static void main(String[] </a:t>
            </a:r>
            <a:r>
              <a:rPr lang="en-US" sz="2000" dirty="0" err="1"/>
              <a:t>args</a:t>
            </a:r>
            <a:r>
              <a:rPr lang="en-US" sz="2000" dirty="0"/>
              <a:t>) {</a:t>
            </a:r>
          </a:p>
          <a:p>
            <a:pPr marL="0" indent="0">
              <a:buNone/>
            </a:pPr>
            <a:r>
              <a:rPr lang="en-US" sz="2000" dirty="0"/>
              <a:t>		Dog d1 = new Dog("red", 30);</a:t>
            </a:r>
          </a:p>
          <a:p>
            <a:pPr marL="0" indent="0">
              <a:buNone/>
            </a:pPr>
            <a:r>
              <a:rPr lang="en-US" sz="2000" dirty="0"/>
              <a:t>		Dog d2 = new Dog("black", 20);</a:t>
            </a:r>
          </a:p>
          <a:p>
            <a:pPr marL="0" indent="0">
              <a:buNone/>
            </a:pPr>
            <a:r>
              <a:rPr lang="en-US" sz="2000" dirty="0"/>
              <a:t>		Dog d3 = new Dog("white", 10);</a:t>
            </a:r>
          </a:p>
          <a:p>
            <a:pPr marL="0" indent="0">
              <a:buNone/>
            </a:pPr>
            <a:r>
              <a:rPr lang="en-US" sz="2000" dirty="0"/>
              <a:t>		Dog d4 = new Dog("white", 10);</a:t>
            </a:r>
          </a:p>
          <a:p>
            <a:pPr marL="0" indent="0">
              <a:buNone/>
            </a:pPr>
            <a:r>
              <a:rPr lang="en-US" sz="2000" dirty="0"/>
              <a:t> 		</a:t>
            </a:r>
            <a:r>
              <a:rPr lang="en-US" sz="2000" dirty="0" err="1"/>
              <a:t>TreeMap</a:t>
            </a:r>
            <a:r>
              <a:rPr lang="en-US" sz="2000" dirty="0"/>
              <a:t>&lt;Dog, Integer&gt; </a:t>
            </a:r>
            <a:r>
              <a:rPr lang="en-US" sz="2000" dirty="0" err="1"/>
              <a:t>treeMap</a:t>
            </a:r>
            <a:r>
              <a:rPr lang="en-US" sz="2000" dirty="0"/>
              <a:t> = null</a:t>
            </a:r>
            <a:r>
              <a:rPr lang="en-US" sz="2000" dirty="0" smtClean="0"/>
              <a:t>;</a:t>
            </a:r>
          </a:p>
          <a:p>
            <a:pPr marL="0" indent="0">
              <a:buNone/>
            </a:pPr>
            <a:r>
              <a:rPr lang="en-US" sz="2000" dirty="0" smtClean="0"/>
              <a:t>		</a:t>
            </a:r>
            <a:r>
              <a:rPr lang="en-US" sz="2000" dirty="0" err="1" smtClean="0"/>
              <a:t>treeMap</a:t>
            </a:r>
            <a:r>
              <a:rPr lang="en-US" sz="2000" dirty="0" smtClean="0"/>
              <a:t>=new </a:t>
            </a:r>
            <a:r>
              <a:rPr lang="en-US" sz="2000" dirty="0" err="1"/>
              <a:t>TreeMap</a:t>
            </a:r>
            <a:r>
              <a:rPr lang="en-US" sz="2000" dirty="0"/>
              <a:t>&lt;Dog, Integer&gt;();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/>
              <a:t>	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66927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m-KH" sz="2400" dirty="0">
                <a:solidFill>
                  <a:schemeClr val="accent1">
                    <a:lumMod val="75000"/>
                  </a:schemeClr>
                </a:solidFill>
              </a:rPr>
              <a:t>សិក្សា</a:t>
            </a:r>
            <a:r>
              <a:rPr lang="km-KH" sz="2400" dirty="0" smtClean="0">
                <a:solidFill>
                  <a:schemeClr val="accent1">
                    <a:lumMod val="75000"/>
                  </a:schemeClr>
                </a:solidFill>
              </a:rPr>
              <a:t>អំពី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</a:rPr>
              <a:t>TreeMap</a:t>
            </a: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05558" y="1333103"/>
            <a:ext cx="1028540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	</a:t>
            </a:r>
            <a:r>
              <a:rPr lang="en-US" sz="2400" dirty="0" err="1" smtClean="0"/>
              <a:t>treeMap.put</a:t>
            </a:r>
            <a:r>
              <a:rPr lang="en-US" sz="2400" dirty="0" smtClean="0"/>
              <a:t>(d1</a:t>
            </a:r>
            <a:r>
              <a:rPr lang="en-US" sz="2400" dirty="0"/>
              <a:t>, 10);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	</a:t>
            </a:r>
            <a:r>
              <a:rPr lang="en-US" sz="2400" dirty="0" err="1" smtClean="0"/>
              <a:t>treeMap.put</a:t>
            </a:r>
            <a:r>
              <a:rPr lang="en-US" sz="2400" dirty="0" smtClean="0"/>
              <a:t>(d2</a:t>
            </a:r>
            <a:r>
              <a:rPr lang="en-US" sz="2400" dirty="0"/>
              <a:t>, 15);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	</a:t>
            </a:r>
            <a:r>
              <a:rPr lang="en-US" sz="2400" dirty="0" err="1" smtClean="0"/>
              <a:t>treeMap.put</a:t>
            </a:r>
            <a:r>
              <a:rPr lang="en-US" sz="2400" dirty="0" smtClean="0"/>
              <a:t>(d3</a:t>
            </a:r>
            <a:r>
              <a:rPr lang="en-US" sz="2400" dirty="0"/>
              <a:t>, 5);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	</a:t>
            </a:r>
            <a:r>
              <a:rPr lang="en-US" sz="2400" dirty="0" err="1" smtClean="0"/>
              <a:t>treeMap.put</a:t>
            </a:r>
            <a:r>
              <a:rPr lang="en-US" sz="2400" dirty="0" smtClean="0"/>
              <a:t>(d4</a:t>
            </a:r>
            <a:r>
              <a:rPr lang="en-US" sz="2400" dirty="0"/>
              <a:t>, 20);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 	</a:t>
            </a:r>
            <a:r>
              <a:rPr lang="en-US" sz="2400" dirty="0" smtClean="0"/>
              <a:t>	for </a:t>
            </a:r>
            <a:r>
              <a:rPr lang="en-US" sz="2400" dirty="0"/>
              <a:t>(Entry&lt;Dog, Integer&gt; </a:t>
            </a:r>
            <a:r>
              <a:rPr lang="en-US" sz="2400" dirty="0" smtClean="0"/>
              <a:t>	entry </a:t>
            </a:r>
            <a:r>
              <a:rPr lang="en-US" sz="2400" dirty="0"/>
              <a:t>: </a:t>
            </a:r>
            <a:r>
              <a:rPr lang="en-US" sz="2400" dirty="0" err="1" smtClean="0"/>
              <a:t>treeMap.entrySet</a:t>
            </a:r>
            <a:r>
              <a:rPr lang="en-US" sz="2400" dirty="0"/>
              <a:t>()) {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		</a:t>
            </a:r>
            <a:r>
              <a:rPr lang="en-US" sz="2400" dirty="0" smtClean="0"/>
              <a:t>	</a:t>
            </a:r>
            <a:r>
              <a:rPr lang="en-US" sz="2400" dirty="0" err="1" smtClean="0"/>
              <a:t>System.out.println</a:t>
            </a:r>
            <a:r>
              <a:rPr lang="en-US" sz="2400" dirty="0" smtClean="0"/>
              <a:t>(</a:t>
            </a:r>
            <a:r>
              <a:rPr lang="en-US" sz="2400" dirty="0" err="1" smtClean="0"/>
              <a:t>entry.getKey</a:t>
            </a:r>
            <a:r>
              <a:rPr lang="en-US" sz="2400" dirty="0"/>
              <a:t>() + " - " + 			</a:t>
            </a:r>
            <a:r>
              <a:rPr lang="en-US" sz="2400" dirty="0" smtClean="0"/>
              <a:t>	</a:t>
            </a:r>
            <a:r>
              <a:rPr lang="en-US" sz="2400" dirty="0"/>
              <a:t>	</a:t>
            </a:r>
            <a:r>
              <a:rPr lang="en-US" sz="2400" dirty="0" err="1" smtClean="0"/>
              <a:t>entry.getValue</a:t>
            </a:r>
            <a:r>
              <a:rPr lang="en-US" sz="2400" dirty="0" smtClean="0"/>
              <a:t>());</a:t>
            </a:r>
          </a:p>
          <a:p>
            <a:r>
              <a:rPr lang="en-US" sz="2400" dirty="0" smtClean="0"/>
              <a:t>		}</a:t>
            </a:r>
          </a:p>
          <a:p>
            <a:r>
              <a:rPr lang="en-US" sz="2400" dirty="0"/>
              <a:t>	}</a:t>
            </a:r>
          </a:p>
          <a:p>
            <a:r>
              <a:rPr lang="en-US" sz="2400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249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m-KH" sz="2400" dirty="0">
                <a:solidFill>
                  <a:schemeClr val="accent1">
                    <a:lumMod val="75000"/>
                  </a:schemeClr>
                </a:solidFill>
              </a:rPr>
              <a:t>សិក្សា</a:t>
            </a:r>
            <a:r>
              <a:rPr lang="km-KH" sz="2400" dirty="0" smtClean="0">
                <a:solidFill>
                  <a:schemeClr val="accent1">
                    <a:lumMod val="75000"/>
                  </a:schemeClr>
                </a:solidFill>
              </a:rPr>
              <a:t>អំពី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</a:rPr>
              <a:t>HashTable</a:t>
            </a: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09600" y="1582843"/>
            <a:ext cx="11262360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>
                <a:solidFill>
                  <a:schemeClr val="accent1">
                    <a:lumMod val="75000"/>
                  </a:schemeClr>
                </a:solidFill>
              </a:rPr>
              <a:t>HashTable</a:t>
            </a:r>
            <a:endParaRPr lang="en-US" sz="3200" dirty="0">
              <a:solidFill>
                <a:schemeClr val="accent1">
                  <a:lumMod val="75000"/>
                </a:schemeClr>
              </a:solidFill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km-KH" sz="2400" dirty="0" smtClean="0"/>
              <a:t>វាគឺជា</a:t>
            </a:r>
            <a:r>
              <a:rPr lang="en-US" sz="2400" dirty="0" smtClean="0"/>
              <a:t> </a:t>
            </a:r>
            <a:r>
              <a:rPr lang="en-US" sz="2400" dirty="0"/>
              <a:t>concrete implementation </a:t>
            </a:r>
            <a:r>
              <a:rPr lang="km-KH" sz="2400" dirty="0" smtClean="0"/>
              <a:t>របស់</a:t>
            </a:r>
            <a:r>
              <a:rPr lang="en-US" sz="2400" dirty="0" smtClean="0"/>
              <a:t> Dictionary (</a:t>
            </a:r>
            <a:r>
              <a:rPr lang="en-US" sz="2400" dirty="0" err="1"/>
              <a:t>jdk</a:t>
            </a:r>
            <a:r>
              <a:rPr lang="en-US" sz="2400" dirty="0"/>
              <a:t> </a:t>
            </a:r>
            <a:r>
              <a:rPr lang="en-US" sz="2400" dirty="0" smtClean="0"/>
              <a:t>1.0)</a:t>
            </a:r>
            <a:r>
              <a:rPr lang="km-KH" sz="2400" dirty="0" smtClean="0"/>
              <a:t> ទោះជាយ៉ាងណា</a:t>
            </a:r>
            <a:r>
              <a:rPr lang="en-US" sz="2400" dirty="0" smtClean="0"/>
              <a:t> </a:t>
            </a:r>
            <a:r>
              <a:rPr lang="en-US" sz="2400" dirty="0"/>
              <a:t>Java 2 </a:t>
            </a:r>
            <a:r>
              <a:rPr lang="km-KH" sz="2400" dirty="0" smtClean="0"/>
              <a:t>បាន </a:t>
            </a:r>
            <a:r>
              <a:rPr lang="en-US" sz="2400" dirty="0" smtClean="0"/>
              <a:t>re-engineered </a:t>
            </a:r>
            <a:r>
              <a:rPr lang="en-US" sz="2400" dirty="0" err="1"/>
              <a:t>Hashtable</a:t>
            </a:r>
            <a:r>
              <a:rPr lang="en-US" sz="2400" dirty="0"/>
              <a:t> </a:t>
            </a:r>
            <a:r>
              <a:rPr lang="km-KH" sz="2400" dirty="0" smtClean="0"/>
              <a:t>ដោយបន្ថែម</a:t>
            </a:r>
            <a:r>
              <a:rPr lang="en-US" sz="2400" dirty="0" smtClean="0"/>
              <a:t> </a:t>
            </a:r>
            <a:r>
              <a:rPr lang="en-US" sz="2400" dirty="0"/>
              <a:t>implements </a:t>
            </a:r>
            <a:r>
              <a:rPr lang="en-US" sz="2400" dirty="0" smtClean="0"/>
              <a:t>Map interface</a:t>
            </a:r>
            <a:r>
              <a:rPr lang="km-KH" sz="2400" dirty="0" smtClean="0"/>
              <a:t> ។</a:t>
            </a:r>
            <a:endParaRPr lang="km-KH" sz="2400" dirty="0"/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err="1" smtClean="0"/>
              <a:t>Hashtable</a:t>
            </a:r>
            <a:r>
              <a:rPr lang="en-US" sz="2400" dirty="0" smtClean="0"/>
              <a:t> </a:t>
            </a:r>
            <a:r>
              <a:rPr lang="km-KH" sz="2400" dirty="0" smtClean="0"/>
              <a:t>បច្ចុប្បន្ននេះកំពុង </a:t>
            </a:r>
            <a:r>
              <a:rPr lang="en-US" sz="2400" dirty="0" smtClean="0"/>
              <a:t>integrated </a:t>
            </a:r>
            <a:r>
              <a:rPr lang="km-KH" sz="2400" dirty="0" smtClean="0"/>
              <a:t>ជាមួយ </a:t>
            </a:r>
            <a:r>
              <a:rPr lang="en-US" sz="2400" dirty="0" smtClean="0"/>
              <a:t>collections </a:t>
            </a:r>
            <a:r>
              <a:rPr lang="en-US" sz="2400" dirty="0"/>
              <a:t>framework</a:t>
            </a:r>
            <a:r>
              <a:rPr lang="en-US" sz="2400" dirty="0" smtClean="0"/>
              <a:t>.</a:t>
            </a:r>
            <a:endParaRPr lang="km-KH" sz="2400" dirty="0" smtClean="0"/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km-KH" sz="2400" dirty="0" smtClean="0"/>
              <a:t>ស្រដៀងទៅនឹង </a:t>
            </a:r>
            <a:r>
              <a:rPr lang="en-US" sz="2400" dirty="0" err="1" smtClean="0"/>
              <a:t>hashmap</a:t>
            </a:r>
            <a:r>
              <a:rPr lang="en-US" sz="2400" dirty="0" smtClean="0"/>
              <a:t> </a:t>
            </a:r>
            <a:r>
              <a:rPr lang="km-KH" sz="2400" dirty="0" smtClean="0"/>
              <a:t>ដែលរក្សារ </a:t>
            </a:r>
            <a:r>
              <a:rPr lang="en-US" sz="2400" dirty="0" smtClean="0"/>
              <a:t>key</a:t>
            </a:r>
            <a:r>
              <a:rPr lang="km-KH" sz="2400" dirty="0" smtClean="0"/>
              <a:t> និង</a:t>
            </a:r>
            <a:r>
              <a:rPr lang="en-US" sz="2400" dirty="0" smtClean="0"/>
              <a:t> value</a:t>
            </a:r>
            <a:r>
              <a:rPr lang="km-KH" sz="2400" dirty="0"/>
              <a:t> </a:t>
            </a:r>
            <a:r>
              <a:rPr lang="km-KH" sz="2400" dirty="0" smtClean="0"/>
              <a:t>ជាគូរ ។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km-KH" sz="2400" dirty="0" smtClean="0"/>
              <a:t>វា </a:t>
            </a:r>
            <a:r>
              <a:rPr lang="en-US" sz="2400" dirty="0" smtClean="0"/>
              <a:t>synchronized</a:t>
            </a:r>
            <a:r>
              <a:rPr lang="km-KH" sz="2400" dirty="0" smtClean="0"/>
              <a:t> ជាមួយគ្នាហើយ មិនអនុញ្ញាតឲមាន </a:t>
            </a:r>
            <a:r>
              <a:rPr lang="en-US" sz="2400" dirty="0" smtClean="0"/>
              <a:t>null </a:t>
            </a:r>
            <a:r>
              <a:rPr lang="en-US" sz="2400" dirty="0"/>
              <a:t>key or null value </a:t>
            </a:r>
            <a:endParaRPr lang="km-KH" sz="2400" dirty="0" smtClean="0"/>
          </a:p>
          <a:p>
            <a:pPr>
              <a:lnSpc>
                <a:spcPct val="150000"/>
              </a:lnSpc>
            </a:pPr>
            <a:r>
              <a:rPr lang="km-KH" sz="2400" dirty="0" smtClean="0"/>
              <a:t>​</a:t>
            </a:r>
            <a:r>
              <a:rPr lang="en-US" sz="2400" dirty="0" err="1" smtClean="0"/>
              <a:t>NullPointerException</a:t>
            </a:r>
            <a:r>
              <a:rPr lang="km-KH" sz="2400" dirty="0" smtClean="0"/>
              <a:t> និងកើតមាន ។</a:t>
            </a:r>
            <a:r>
              <a:rPr lang="en-US" sz="2400" dirty="0" smtClean="0"/>
              <a:t> </a:t>
            </a:r>
            <a:endParaRPr lang="km-KH" sz="2400" dirty="0" smtClean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km-KH" sz="2400" dirty="0" smtClean="0"/>
              <a:t>សម្រាប់ </a:t>
            </a:r>
            <a:r>
              <a:rPr lang="en-US" sz="2400" dirty="0" smtClean="0"/>
              <a:t>application </a:t>
            </a:r>
            <a:r>
              <a:rPr lang="en-US" sz="2400" dirty="0"/>
              <a:t>working with multi-thread java recommend </a:t>
            </a:r>
            <a:r>
              <a:rPr lang="km-KH" sz="2400" dirty="0" smtClean="0"/>
              <a:t>ឲប្រើប្រាស់</a:t>
            </a:r>
            <a:r>
              <a:rPr lang="en-US" sz="2400" dirty="0" smtClean="0"/>
              <a:t> </a:t>
            </a:r>
            <a:r>
              <a:rPr lang="en-US" sz="2400" dirty="0" err="1" smtClean="0"/>
              <a:t>hashtable</a:t>
            </a:r>
            <a:r>
              <a:rPr lang="km-KH" sz="2400" dirty="0"/>
              <a:t> </a:t>
            </a:r>
            <a:r>
              <a:rPr lang="km-KH" sz="2400" dirty="0" smtClean="0"/>
              <a:t>ព្រោះវាមានលក្ខណៈ </a:t>
            </a:r>
            <a:r>
              <a:rPr lang="en-US" sz="2400" dirty="0" smtClean="0"/>
              <a:t>synchronized</a:t>
            </a:r>
            <a:r>
              <a:rPr lang="km-KH" sz="2400" dirty="0" smtClean="0"/>
              <a:t> ។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691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m-KH" sz="2400" dirty="0">
                <a:solidFill>
                  <a:schemeClr val="accent1">
                    <a:lumMod val="75000"/>
                  </a:schemeClr>
                </a:solidFill>
              </a:rPr>
              <a:t>សិក្សា</a:t>
            </a:r>
            <a:r>
              <a:rPr lang="km-KH" sz="2400" dirty="0" smtClean="0">
                <a:solidFill>
                  <a:schemeClr val="accent1">
                    <a:lumMod val="75000"/>
                  </a:schemeClr>
                </a:solidFill>
              </a:rPr>
              <a:t>អំពី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</a:rPr>
              <a:t>HashTable</a:t>
            </a: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09600" y="1582843"/>
            <a:ext cx="1028540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Implement</a:t>
            </a:r>
            <a:endParaRPr lang="en-US" sz="3200" dirty="0">
              <a:solidFill>
                <a:schemeClr val="accent1">
                  <a:lumMod val="75000"/>
                </a:schemeClr>
              </a:solidFill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200" dirty="0" smtClean="0"/>
              <a:t> </a:t>
            </a:r>
            <a:r>
              <a:rPr lang="en-US" sz="3200" dirty="0" err="1" smtClean="0"/>
              <a:t>java.util.Map</a:t>
            </a:r>
            <a:r>
              <a:rPr lang="en-US" sz="3200" dirty="0" smtClean="0"/>
              <a:t>(</a:t>
            </a:r>
            <a:r>
              <a:rPr lang="en-US" sz="3200" dirty="0" err="1" smtClean="0"/>
              <a:t>jdk</a:t>
            </a:r>
            <a:r>
              <a:rPr lang="en-US" sz="3200" dirty="0" smtClean="0"/>
              <a:t> </a:t>
            </a:r>
            <a:r>
              <a:rPr lang="en-US" sz="3200" dirty="0"/>
              <a:t>2.0)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Extends</a:t>
            </a:r>
            <a:endParaRPr lang="en-US" sz="3200" dirty="0">
              <a:solidFill>
                <a:schemeClr val="accent1">
                  <a:lumMod val="75000"/>
                </a:schemeClr>
              </a:solidFill>
            </a:endParaRPr>
          </a:p>
          <a:p>
            <a:pPr marL="971550" lvl="1" indent="-5143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200" dirty="0" err="1" smtClean="0"/>
              <a:t>Dctionary</a:t>
            </a:r>
            <a:r>
              <a:rPr lang="en-US" sz="3200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93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m-KH" sz="2400" dirty="0">
                <a:solidFill>
                  <a:schemeClr val="accent1">
                    <a:lumMod val="75000"/>
                  </a:schemeClr>
                </a:solidFill>
              </a:rPr>
              <a:t>សិក្សា</a:t>
            </a:r>
            <a:r>
              <a:rPr lang="km-KH" sz="2400" dirty="0" smtClean="0">
                <a:solidFill>
                  <a:schemeClr val="accent1">
                    <a:lumMod val="75000"/>
                  </a:schemeClr>
                </a:solidFill>
              </a:rPr>
              <a:t>អំពី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</a:rPr>
              <a:t>HashTable</a:t>
            </a: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09600" y="1582843"/>
            <a:ext cx="1028540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example</a:t>
            </a:r>
            <a:endParaRPr lang="en-US" sz="320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800" dirty="0"/>
              <a:t>class </a:t>
            </a:r>
            <a:r>
              <a:rPr lang="en-US" sz="2800" dirty="0" err="1" smtClean="0"/>
              <a:t>TestCollection</a:t>
            </a:r>
            <a:r>
              <a:rPr lang="en-US" sz="2800" dirty="0" smtClean="0"/>
              <a:t>{  </a:t>
            </a:r>
            <a:endParaRPr lang="en-US" sz="2800" dirty="0"/>
          </a:p>
          <a:p>
            <a:pPr>
              <a:lnSpc>
                <a:spcPct val="150000"/>
              </a:lnSpc>
            </a:pPr>
            <a:r>
              <a:rPr lang="en-US" sz="2800" dirty="0"/>
              <a:t> </a:t>
            </a:r>
            <a:r>
              <a:rPr lang="en-US" sz="2800" dirty="0" smtClean="0"/>
              <a:t>	public </a:t>
            </a:r>
            <a:r>
              <a:rPr lang="en-US" sz="2800" dirty="0"/>
              <a:t>static void main(String </a:t>
            </a:r>
            <a:r>
              <a:rPr lang="en-US" sz="2800" dirty="0" err="1"/>
              <a:t>args</a:t>
            </a:r>
            <a:r>
              <a:rPr lang="en-US" sz="2800" dirty="0"/>
              <a:t>[]){     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	</a:t>
            </a:r>
            <a:r>
              <a:rPr lang="en-US" sz="2800" dirty="0" err="1" smtClean="0"/>
              <a:t>Hashtable</a:t>
            </a:r>
            <a:r>
              <a:rPr lang="en-US" sz="2800" dirty="0" smtClean="0"/>
              <a:t>&lt;</a:t>
            </a:r>
            <a:r>
              <a:rPr lang="en-US" sz="2800" dirty="0" err="1" smtClean="0"/>
              <a:t>Integer,String</a:t>
            </a:r>
            <a:r>
              <a:rPr lang="en-US" sz="2800" dirty="0"/>
              <a:t>&gt; </a:t>
            </a:r>
            <a:r>
              <a:rPr lang="en-US" sz="2800" dirty="0" err="1"/>
              <a:t>hm</a:t>
            </a:r>
            <a:r>
              <a:rPr lang="en-US" sz="2800" dirty="0"/>
              <a:t>=new </a:t>
            </a:r>
            <a:r>
              <a:rPr lang="en-US" sz="2800" dirty="0" smtClean="0"/>
              <a:t>	</a:t>
            </a:r>
            <a:r>
              <a:rPr lang="en-US" sz="2800" dirty="0" err="1" smtClean="0"/>
              <a:t>Hashtable</a:t>
            </a:r>
            <a:r>
              <a:rPr lang="en-US" sz="2800" dirty="0" smtClean="0"/>
              <a:t>&lt;</a:t>
            </a:r>
            <a:r>
              <a:rPr lang="en-US" sz="2800" dirty="0" err="1" smtClean="0"/>
              <a:t>Integer,String</a:t>
            </a:r>
            <a:r>
              <a:rPr lang="en-US" sz="2800" dirty="0"/>
              <a:t>&gt;();  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	</a:t>
            </a:r>
            <a:r>
              <a:rPr lang="en-US" sz="2800" dirty="0" err="1" smtClean="0"/>
              <a:t>hm.put</a:t>
            </a:r>
            <a:r>
              <a:rPr lang="en-US" sz="2800" dirty="0" smtClean="0"/>
              <a:t>(100</a:t>
            </a:r>
            <a:r>
              <a:rPr lang="en-US" sz="2800" dirty="0"/>
              <a:t>,"Amit");  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  </a:t>
            </a:r>
            <a:r>
              <a:rPr lang="en-US" sz="2800" dirty="0" smtClean="0"/>
              <a:t>	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43937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m-KH" sz="2400" dirty="0">
                <a:solidFill>
                  <a:schemeClr val="accent1">
                    <a:lumMod val="75000"/>
                  </a:schemeClr>
                </a:solidFill>
              </a:rPr>
              <a:t>សិក្សា</a:t>
            </a:r>
            <a:r>
              <a:rPr lang="km-KH" sz="2400" dirty="0" smtClean="0">
                <a:solidFill>
                  <a:schemeClr val="accent1">
                    <a:lumMod val="75000"/>
                  </a:schemeClr>
                </a:solidFill>
              </a:rPr>
              <a:t>អំពី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</a:rPr>
              <a:t>HashTable</a:t>
            </a: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09600" y="1405791"/>
            <a:ext cx="1028540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/>
              <a:t>	</a:t>
            </a:r>
            <a:r>
              <a:rPr lang="en-US" sz="2800" dirty="0" err="1" smtClean="0"/>
              <a:t>hm.put</a:t>
            </a:r>
            <a:r>
              <a:rPr lang="en-US" sz="2800" dirty="0" smtClean="0"/>
              <a:t>(102</a:t>
            </a:r>
            <a:r>
              <a:rPr lang="en-US" sz="2800" dirty="0"/>
              <a:t>,"Ravi");  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  </a:t>
            </a:r>
            <a:r>
              <a:rPr lang="en-US" sz="2800" dirty="0" smtClean="0"/>
              <a:t>	</a:t>
            </a:r>
            <a:r>
              <a:rPr lang="en-US" sz="2800" dirty="0" err="1" smtClean="0"/>
              <a:t>hm.put</a:t>
            </a:r>
            <a:r>
              <a:rPr lang="en-US" sz="2800" dirty="0" smtClean="0"/>
              <a:t>(101</a:t>
            </a:r>
            <a:r>
              <a:rPr lang="en-US" sz="2800" dirty="0"/>
              <a:t>,"Vijay");  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 </a:t>
            </a:r>
            <a:r>
              <a:rPr lang="en-US" sz="2800" dirty="0" smtClean="0"/>
              <a:t>	</a:t>
            </a:r>
            <a:r>
              <a:rPr lang="en-US" sz="2800" dirty="0" err="1" smtClean="0"/>
              <a:t>hm.put</a:t>
            </a:r>
            <a:r>
              <a:rPr lang="en-US" sz="2800" dirty="0" smtClean="0"/>
              <a:t>(103</a:t>
            </a:r>
            <a:r>
              <a:rPr lang="en-US" sz="2800" dirty="0"/>
              <a:t>,"Rahul");  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   </a:t>
            </a:r>
            <a:r>
              <a:rPr lang="en-US" sz="2800" dirty="0" smtClean="0"/>
              <a:t>	for(</a:t>
            </a:r>
            <a:r>
              <a:rPr lang="en-US" sz="2800" dirty="0" err="1" smtClean="0"/>
              <a:t>Map.Entry</a:t>
            </a:r>
            <a:r>
              <a:rPr lang="en-US" sz="2800" dirty="0" smtClean="0"/>
              <a:t> </a:t>
            </a:r>
            <a:r>
              <a:rPr lang="en-US" sz="2800" dirty="0"/>
              <a:t>m:hm.entrySet()){  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		</a:t>
            </a:r>
            <a:r>
              <a:rPr lang="en-US" sz="2800" dirty="0" err="1" smtClean="0"/>
              <a:t>System.out.println</a:t>
            </a:r>
            <a:r>
              <a:rPr lang="en-US" sz="2800" dirty="0" smtClean="0"/>
              <a:t>(</a:t>
            </a:r>
            <a:r>
              <a:rPr lang="en-US" sz="2800" dirty="0" err="1" smtClean="0"/>
              <a:t>m.getKey</a:t>
            </a:r>
            <a:r>
              <a:rPr lang="en-US" sz="2800" dirty="0"/>
              <a:t>()+" "+</a:t>
            </a:r>
            <a:r>
              <a:rPr lang="en-US" sz="2800" dirty="0" err="1"/>
              <a:t>m.getValue</a:t>
            </a:r>
            <a:r>
              <a:rPr lang="en-US" sz="2800" dirty="0"/>
              <a:t>());  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	 }  </a:t>
            </a:r>
            <a:endParaRPr lang="en-US" sz="2800" dirty="0"/>
          </a:p>
          <a:p>
            <a:pPr>
              <a:lnSpc>
                <a:spcPct val="150000"/>
              </a:lnSpc>
            </a:pPr>
            <a:r>
              <a:rPr lang="en-US" sz="2800" dirty="0"/>
              <a:t>  </a:t>
            </a:r>
            <a:r>
              <a:rPr lang="en-US" sz="2800" dirty="0" smtClean="0"/>
              <a:t>     }  </a:t>
            </a:r>
            <a:endParaRPr lang="en-US" sz="2800" dirty="0"/>
          </a:p>
          <a:p>
            <a:pPr>
              <a:lnSpc>
                <a:spcPct val="150000"/>
              </a:lnSpc>
            </a:pPr>
            <a:r>
              <a:rPr lang="en-US" sz="2800" dirty="0" smtClean="0"/>
              <a:t>  } 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27864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Title 5"/>
          <p:cNvSpPr>
            <a:spLocks noGrp="1"/>
          </p:cNvSpPr>
          <p:nvPr>
            <p:ph type="title"/>
          </p:nvPr>
        </p:nvSpPr>
        <p:spPr>
          <a:xfrm>
            <a:off x="378520" y="370653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chemeClr val="accent1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List ?</a:t>
            </a:r>
            <a:r>
              <a:rPr lang="en-US" sz="3000" b="1" dirty="0" smtClean="0">
                <a:solidFill>
                  <a:schemeClr val="accent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endParaRPr lang="en-US" sz="3000" b="1" dirty="0">
              <a:solidFill>
                <a:schemeClr val="accent2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606393" y="1771048"/>
            <a:ext cx="11020927" cy="475167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​​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List 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: 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គឺ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ជា 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Interface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ដែលជាជំនាន់ក្រោយរបស់ </a:t>
            </a: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Interface 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Collection</a:t>
            </a: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 </a:t>
            </a:r>
            <a:endParaRPr lang="km-KH" sz="22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endParaRPr lang="km-KH" sz="22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យើងនិងលើកយក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ពពួក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Implementation of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lists 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ចំនួនបីមកសិក្សារ</a:t>
            </a:r>
          </a:p>
          <a:p>
            <a:pPr marL="697230" lvl="1" indent="-457200">
              <a:buFont typeface="+mj-lt"/>
              <a:buAutoNum type="arabicPeriod"/>
            </a:pPr>
            <a:r>
              <a:rPr lang="en-US" sz="2250" dirty="0" smtClean="0"/>
              <a:t>Vector,</a:t>
            </a:r>
            <a:endParaRPr lang="km-KH" sz="2250" dirty="0" smtClean="0"/>
          </a:p>
          <a:p>
            <a:pPr marL="697230" lvl="1" indent="-457200">
              <a:buFont typeface="+mj-lt"/>
              <a:buAutoNum type="arabicPeriod"/>
            </a:pPr>
            <a:r>
              <a:rPr lang="en-US" sz="2250" dirty="0" err="1" smtClean="0"/>
              <a:t>ArrayList</a:t>
            </a:r>
            <a:endParaRPr lang="km-KH" sz="2250" dirty="0" smtClean="0"/>
          </a:p>
          <a:p>
            <a:pPr marL="697230" lvl="1" indent="-457200">
              <a:buFont typeface="+mj-lt"/>
              <a:buAutoNum type="arabicPeriod"/>
            </a:pPr>
            <a:r>
              <a:rPr lang="en-US" sz="2250" dirty="0" err="1" smtClean="0"/>
              <a:t>LinkedList</a:t>
            </a:r>
            <a:endParaRPr lang="km-KH" sz="19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lvl="1"/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9925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m-KH" sz="2400" dirty="0">
                <a:solidFill>
                  <a:schemeClr val="accent1">
                    <a:lumMod val="75000"/>
                  </a:schemeClr>
                </a:solidFill>
              </a:rPr>
              <a:t>សិក្សា</a:t>
            </a:r>
            <a:r>
              <a:rPr lang="km-KH" sz="2400" dirty="0" smtClean="0">
                <a:solidFill>
                  <a:schemeClr val="accent1">
                    <a:lumMod val="75000"/>
                  </a:schemeClr>
                </a:solidFill>
              </a:rPr>
              <a:t>អំពី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</a:rPr>
              <a:t>HashTable</a:t>
            </a: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40</a:t>
            </a:fld>
            <a:endParaRPr lang="en-US"/>
          </a:p>
        </p:txBody>
      </p:sp>
      <p:graphicFrame>
        <p:nvGraphicFramePr>
          <p:cNvPr id="10" name="Objec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62287417"/>
              </p:ext>
            </p:extLst>
          </p:nvPr>
        </p:nvGraphicFramePr>
        <p:xfrm>
          <a:off x="1691640" y="1530985"/>
          <a:ext cx="8336280" cy="51377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9" name="Picture" r:id="rId3" imgW="0" imgH="0" progId="StaticMetafile">
                  <p:embed/>
                </p:oleObj>
              </mc:Choice>
              <mc:Fallback>
                <p:oleObj name="Picture" r:id="rId3" imgW="0" imgH="0" progId="StaticMetafile">
                  <p:embed/>
                  <p:pic>
                    <p:nvPicPr>
                      <p:cNvPr id="0" name="rectole0000000000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640" y="1530985"/>
                        <a:ext cx="8336280" cy="5137785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0" y="52292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0" y="103441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04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m-KH" sz="2400" dirty="0">
                <a:solidFill>
                  <a:schemeClr val="accent1">
                    <a:lumMod val="75000"/>
                  </a:schemeClr>
                </a:solidFill>
              </a:rPr>
              <a:t>សិក្សា</a:t>
            </a:r>
            <a:r>
              <a:rPr lang="km-KH" sz="2400" dirty="0" smtClean="0">
                <a:solidFill>
                  <a:schemeClr val="accent1">
                    <a:lumMod val="75000"/>
                  </a:schemeClr>
                </a:solidFill>
              </a:rPr>
              <a:t>អំពី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</a:rPr>
              <a:t>HashTable</a:t>
            </a: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41</a:t>
            </a:fld>
            <a:endParaRPr lang="en-US"/>
          </a:p>
        </p:txBody>
      </p:sp>
      <p:graphicFrame>
        <p:nvGraphicFramePr>
          <p:cNvPr id="11" name="Objec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15558340"/>
              </p:ext>
            </p:extLst>
          </p:nvPr>
        </p:nvGraphicFramePr>
        <p:xfrm>
          <a:off x="1828800" y="1553845"/>
          <a:ext cx="8107680" cy="5114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4" name="Picture" r:id="rId3" imgW="0" imgH="0" progId="StaticMetafile">
                  <p:embed/>
                </p:oleObj>
              </mc:Choice>
              <mc:Fallback>
                <p:oleObj name="Picture" r:id="rId3" imgW="0" imgH="0" progId="StaticMetafile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1553845"/>
                        <a:ext cx="8107680" cy="5114925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0" y="52292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0" y="103441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160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 txBox="1">
            <a:spLocks/>
          </p:cNvSpPr>
          <p:nvPr/>
        </p:nvSpPr>
        <p:spPr bwMode="auto">
          <a:xfrm>
            <a:off x="166538" y="338728"/>
            <a:ext cx="9328786" cy="7609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5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 smtClean="0">
                <a:solidFill>
                  <a:schemeClr val="accent2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 smtClean="0">
                <a:solidFill>
                  <a:schemeClr val="accent2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chemeClr val="accent2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9" name="Content Placeholder 3"/>
          <p:cNvSpPr>
            <a:spLocks noGrp="1"/>
          </p:cNvSpPr>
          <p:nvPr>
            <p:ph sz="quarter" idx="13"/>
          </p:nvPr>
        </p:nvSpPr>
        <p:spPr>
          <a:xfrm>
            <a:off x="606393" y="1460090"/>
            <a:ext cx="11266059" cy="5161936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endParaRPr lang="en-US" sz="2200" dirty="0">
              <a:latin typeface="Khmer OS Battambang" pitchFamily="2" charset="0"/>
              <a:cs typeface="Khmer OS Battambang" pitchFamily="2" charset="0"/>
            </a:endParaRPr>
          </a:p>
          <a:p>
            <a:r>
              <a:rPr lang="en-US" sz="2400" dirty="0" smtClean="0">
                <a:latin typeface="Khmer OS Battambang" pitchFamily="2" charset="0"/>
                <a:cs typeface="Khmer OS Battambang" pitchFamily="2" charset="0"/>
                <a:hlinkClick r:id="rId3"/>
              </a:rPr>
              <a:t>https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  <a:hlinkClick r:id="rId3"/>
              </a:rPr>
              <a:t>://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  <a:hlinkClick r:id="rId3"/>
              </a:rPr>
              <a:t>docs.oracle.com/javase/tutorial/java/nutsandbolts/switch.html</a:t>
            </a:r>
            <a:endParaRPr lang="en-US" sz="2400" dirty="0">
              <a:latin typeface="Khmer OS Battambang" pitchFamily="2" charset="0"/>
              <a:cs typeface="Khmer OS Battambang" pitchFamily="2" charset="0"/>
            </a:endParaRPr>
          </a:p>
          <a:p>
            <a:r>
              <a:rPr lang="en-US" sz="2400" dirty="0">
                <a:latin typeface="Khmer OS Battambang" pitchFamily="2" charset="0"/>
                <a:cs typeface="Khmer OS Battambang" pitchFamily="2" charset="0"/>
                <a:hlinkClick r:id="rId4"/>
              </a:rPr>
              <a:t>http://beginnersbook.com/java-collections-tutorials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  <a:hlinkClick r:id="rId4"/>
              </a:rPr>
              <a:t>/</a:t>
            </a:r>
            <a:endParaRPr lang="km-KH" sz="2400" dirty="0" smtClean="0">
              <a:latin typeface="Khmer OS Battambang" pitchFamily="2" charset="0"/>
              <a:cs typeface="Khmer OS Battambang" pitchFamily="2" charset="0"/>
            </a:endParaRPr>
          </a:p>
          <a:p>
            <a:r>
              <a:rPr lang="en-US" sz="2400" u="sng" dirty="0">
                <a:hlinkClick r:id="rId5"/>
              </a:rPr>
              <a:t>https://docs.oracle.com/javase/tutorial/collections/interfaces/set.html</a:t>
            </a:r>
            <a:endParaRPr lang="en-US" sz="2400" dirty="0"/>
          </a:p>
          <a:p>
            <a:r>
              <a:rPr lang="en-US" sz="2400" u="sng" dirty="0">
                <a:hlinkClick r:id="rId6"/>
              </a:rPr>
              <a:t>http://</a:t>
            </a:r>
            <a:r>
              <a:rPr lang="en-US" sz="2400" u="sng" dirty="0" smtClean="0">
                <a:hlinkClick r:id="rId6"/>
              </a:rPr>
              <a:t>www.tutorialspoint.com/java/java_set_interface.htm</a:t>
            </a:r>
            <a:endParaRPr lang="en-US" sz="2400" u="sng" dirty="0" smtClean="0"/>
          </a:p>
          <a:p>
            <a:r>
              <a:rPr lang="en-US" sz="2400" dirty="0">
                <a:hlinkClick r:id="rId7"/>
              </a:rPr>
              <a:t>http://beginnersbook.com/2013/12/java-arraylist</a:t>
            </a:r>
            <a:r>
              <a:rPr lang="en-US" sz="2400" dirty="0" smtClean="0">
                <a:hlinkClick r:id="rId7"/>
              </a:rPr>
              <a:t>/</a:t>
            </a:r>
            <a:endParaRPr lang="en-US" sz="2400" dirty="0" smtClean="0"/>
          </a:p>
          <a:p>
            <a:r>
              <a:rPr lang="en-US" sz="2400" u="sng" dirty="0">
                <a:hlinkClick r:id="rId8"/>
              </a:rPr>
              <a:t>http://www.tutorialspoint.com/java/java_vector_class.htm</a:t>
            </a:r>
            <a:endParaRPr lang="en-US" sz="2400" dirty="0" smtClean="0"/>
          </a:p>
          <a:p>
            <a:endParaRPr lang="en-US" sz="2400" dirty="0"/>
          </a:p>
          <a:p>
            <a:endParaRPr lang="en-US" sz="2200" dirty="0" smtClean="0">
              <a:latin typeface="Khmer OS Battambang" pitchFamily="2" charset="0"/>
              <a:cs typeface="Khmer OS Battambang" pitchFamily="2" charset="0"/>
            </a:endParaRPr>
          </a:p>
          <a:p>
            <a:endParaRPr lang="en-US" sz="2200" dirty="0" smtClean="0"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7385" y="698128"/>
            <a:ext cx="2117887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b="1" dirty="0" smtClean="0">
                <a:solidFill>
                  <a:schemeClr val="accent2"/>
                </a:solidFill>
                <a:latin typeface="Khmer OS Battambang" pitchFamily="2" charset="0"/>
                <a:cs typeface="Khmer OS Battambang" pitchFamily="2" charset="0"/>
              </a:rPr>
              <a:t>References</a:t>
            </a:r>
            <a:endParaRPr lang="en-US" sz="3000" b="1" dirty="0">
              <a:solidFill>
                <a:schemeClr val="accent2"/>
              </a:solidFill>
              <a:latin typeface="Khmer OS Battambang" pitchFamily="2" charset="0"/>
              <a:cs typeface="Khmer OS Battambang" pitchFamily="2" charset="0"/>
            </a:endParaRPr>
          </a:p>
          <a:p>
            <a:endParaRPr lang="en-US" sz="3000" b="1" dirty="0" smtClean="0">
              <a:solidFill>
                <a:schemeClr val="accent2"/>
              </a:solidFill>
              <a:latin typeface="Khmer OS Battambang" pitchFamily="2" charset="0"/>
              <a:cs typeface="Khmer OS Battambang" pitchFamily="2" charset="0"/>
            </a:endParaRPr>
          </a:p>
          <a:p>
            <a:endParaRPr lang="en-US" sz="3000" b="1" dirty="0">
              <a:solidFill>
                <a:schemeClr val="accent2"/>
              </a:solidFill>
              <a:latin typeface="Khmer OS Battambang" pitchFamily="2" charset="0"/>
              <a:cs typeface="Khmer OS Battambang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7714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 txBox="1">
            <a:spLocks/>
          </p:cNvSpPr>
          <p:nvPr/>
        </p:nvSpPr>
        <p:spPr>
          <a:xfrm>
            <a:off x="2654119" y="1890006"/>
            <a:ext cx="6848342" cy="3461007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74320" indent="-274320" algn="l" defTabSz="914400" rtl="0" eaLnBrk="1" latinLnBrk="0" hangingPunct="1">
              <a:spcBef>
                <a:spcPts val="2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360" indent="-274320" algn="l" defTabSz="914400" rtl="0" eaLnBrk="1" latinLnBrk="0" hangingPunct="1">
              <a:spcBef>
                <a:spcPts val="1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68680" indent="-228600" algn="l" defTabSz="914400" rtl="0" eaLnBrk="1" latinLnBrk="0" hangingPunct="1">
              <a:spcBef>
                <a:spcPts val="1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ts val="10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17320" indent="-228600" algn="l" defTabSz="914400" rtl="0" eaLnBrk="1" latinLnBrk="0" hangingPunct="1">
              <a:spcBef>
                <a:spcPts val="8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745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43" indent="-285743">
              <a:lnSpc>
                <a:spcPct val="150000"/>
              </a:lnSpc>
              <a:buFont typeface="Wingdings" pitchFamily="2" charset="2"/>
              <a:buChar char="Ø"/>
            </a:pPr>
            <a:endParaRPr lang="en-US" sz="1500" dirty="0"/>
          </a:p>
        </p:txBody>
      </p:sp>
      <p:sp>
        <p:nvSpPr>
          <p:cNvPr id="5" name="TextBox 4"/>
          <p:cNvSpPr txBox="1"/>
          <p:nvPr/>
        </p:nvSpPr>
        <p:spPr>
          <a:xfrm>
            <a:off x="2654119" y="3158844"/>
            <a:ext cx="68483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m-KH" sz="54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សូមអរគុណ!!!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59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Title 5"/>
          <p:cNvSpPr>
            <a:spLocks noGrp="1"/>
          </p:cNvSpPr>
          <p:nvPr>
            <p:ph type="title"/>
          </p:nvPr>
        </p:nvSpPr>
        <p:spPr>
          <a:xfrm>
            <a:off x="378520" y="370653"/>
            <a:ext cx="8245595" cy="760998"/>
          </a:xfrm>
        </p:spPr>
        <p:txBody>
          <a:bodyPr>
            <a:noAutofit/>
          </a:bodyPr>
          <a:lstStyle/>
          <a:p>
            <a:r>
              <a:rPr lang="km-KH" sz="3000" b="1" dirty="0" smtClean="0">
                <a:solidFill>
                  <a:schemeClr val="accent1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សិក្សាអំពី </a:t>
            </a: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Vector </a:t>
            </a:r>
            <a:endParaRPr lang="en-US" sz="3000" b="1" dirty="0">
              <a:solidFill>
                <a:schemeClr val="accent1">
                  <a:lumMod val="75000"/>
                </a:schemeClr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609600" y="1496728"/>
            <a:ext cx="11020927" cy="4751672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Vector 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/>
              <a:t>Vector </a:t>
            </a:r>
            <a:r>
              <a:rPr lang="km-KH" sz="2000" dirty="0" smtClean="0"/>
              <a:t>គឺជា </a:t>
            </a:r>
            <a:r>
              <a:rPr lang="en-US" sz="2000" dirty="0" smtClean="0"/>
              <a:t>collection </a:t>
            </a:r>
            <a:r>
              <a:rPr lang="en-US" sz="2000" dirty="0"/>
              <a:t>frame </a:t>
            </a:r>
            <a:r>
              <a:rPr lang="km-KH" sz="2000" dirty="0" smtClean="0"/>
              <a:t>នៅក្នុង</a:t>
            </a:r>
            <a:r>
              <a:rPr lang="en-US" sz="2000" dirty="0" smtClean="0"/>
              <a:t> </a:t>
            </a:r>
            <a:r>
              <a:rPr lang="en-US" sz="2000" dirty="0"/>
              <a:t>java </a:t>
            </a:r>
            <a:r>
              <a:rPr lang="km-KH" sz="2000" dirty="0" smtClean="0"/>
              <a:t>វា </a:t>
            </a:r>
            <a:r>
              <a:rPr lang="en-US" sz="2000" dirty="0" smtClean="0"/>
              <a:t>implements </a:t>
            </a:r>
            <a:r>
              <a:rPr lang="en-US" sz="2000" dirty="0"/>
              <a:t>list interface </a:t>
            </a:r>
            <a:r>
              <a:rPr lang="km-KH" sz="2000" dirty="0" smtClean="0"/>
              <a:t>។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km-KH" sz="2000" dirty="0" smtClean="0"/>
              <a:t>ប៉ុន្តែវាមានលក្ខណៈ </a:t>
            </a:r>
            <a:r>
              <a:rPr lang="en-US" sz="2000" dirty="0" smtClean="0"/>
              <a:t>poor performance </a:t>
            </a:r>
            <a:r>
              <a:rPr lang="km-KH" sz="2000" dirty="0" smtClean="0"/>
              <a:t>ចំពោះការ </a:t>
            </a:r>
            <a:r>
              <a:rPr lang="en-US" sz="2000" dirty="0" smtClean="0"/>
              <a:t>Search,</a:t>
            </a:r>
            <a:r>
              <a:rPr lang="km-KH" sz="2000" dirty="0" smtClean="0"/>
              <a:t> </a:t>
            </a:r>
            <a:r>
              <a:rPr lang="en-US" sz="2000" dirty="0" smtClean="0"/>
              <a:t>Adding</a:t>
            </a:r>
            <a:r>
              <a:rPr lang="km-KH" sz="2000" dirty="0" smtClean="0"/>
              <a:t>​</a:t>
            </a:r>
            <a:r>
              <a:rPr lang="en-US" sz="2000" dirty="0" smtClean="0"/>
              <a:t>,</a:t>
            </a:r>
            <a:r>
              <a:rPr lang="km-KH" sz="2000" dirty="0" smtClean="0"/>
              <a:t>​​ </a:t>
            </a:r>
            <a:r>
              <a:rPr lang="en-US" sz="2000" dirty="0" smtClean="0"/>
              <a:t>Delete </a:t>
            </a:r>
            <a:r>
              <a:rPr lang="km-KH" sz="2000" dirty="0" smtClean="0"/>
              <a:t>និង</a:t>
            </a:r>
            <a:r>
              <a:rPr lang="en-US" sz="2000" dirty="0" smtClean="0"/>
              <a:t> Update elements</a:t>
            </a:r>
            <a:r>
              <a:rPr lang="km-KH" sz="2000" dirty="0" smtClean="0"/>
              <a:t> របស់វា</a:t>
            </a:r>
            <a:r>
              <a:rPr lang="km-KH" sz="2000" dirty="0"/>
              <a:t> </a:t>
            </a:r>
            <a:r>
              <a:rPr lang="km-KH" sz="2000" dirty="0" smtClean="0"/>
              <a:t>។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 smtClean="0"/>
              <a:t> </a:t>
            </a:r>
            <a:r>
              <a:rPr lang="en-US" sz="2000" dirty="0"/>
              <a:t>Synchronized </a:t>
            </a:r>
            <a:r>
              <a:rPr lang="km-KH" sz="2000" dirty="0" smtClean="0"/>
              <a:t>មានន័យថា ប្រសិនបើ</a:t>
            </a:r>
            <a:r>
              <a:rPr lang="en-US" sz="2000" dirty="0" smtClean="0"/>
              <a:t> </a:t>
            </a:r>
            <a:r>
              <a:rPr lang="en-US" sz="2000" dirty="0"/>
              <a:t>one thread is working </a:t>
            </a:r>
            <a:r>
              <a:rPr lang="en-US" sz="2000" dirty="0" smtClean="0"/>
              <a:t>on</a:t>
            </a:r>
            <a:r>
              <a:rPr lang="km-KH" sz="2000" dirty="0" smtClean="0"/>
              <a:t> </a:t>
            </a:r>
            <a:r>
              <a:rPr lang="en-US" sz="2000" dirty="0" smtClean="0"/>
              <a:t>vector </a:t>
            </a:r>
            <a:r>
              <a:rPr lang="en-US" sz="2000" dirty="0"/>
              <a:t>object  </a:t>
            </a:r>
            <a:r>
              <a:rPr lang="en-US" sz="2000" dirty="0" smtClean="0"/>
              <a:t>thread </a:t>
            </a:r>
            <a:r>
              <a:rPr lang="km-KH" sz="2000" dirty="0" smtClean="0"/>
              <a:t>ផ្សេងត្រូវរងចាំ </a:t>
            </a:r>
            <a:r>
              <a:rPr lang="en-US" sz="2000" dirty="0" smtClean="0"/>
              <a:t>thread </a:t>
            </a:r>
            <a:r>
              <a:rPr lang="en-US" sz="2000" dirty="0"/>
              <a:t>completed its process.(Multi thread</a:t>
            </a:r>
            <a:r>
              <a:rPr lang="en-US" sz="2000" dirty="0" smtClean="0"/>
              <a:t>)</a:t>
            </a:r>
            <a:r>
              <a:rPr lang="km-KH" sz="2000" dirty="0" smtClean="0"/>
              <a:t>​។</a:t>
            </a:r>
            <a:endParaRPr lang="en-US" sz="20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km-KH" sz="2000" dirty="0" smtClean="0"/>
              <a:t>អនុញ្ញាតឲមាន </a:t>
            </a:r>
            <a:r>
              <a:rPr lang="en-US" sz="2000" dirty="0" smtClean="0"/>
              <a:t>duplication </a:t>
            </a:r>
            <a:r>
              <a:rPr lang="en-US" sz="2000" dirty="0"/>
              <a:t>object </a:t>
            </a:r>
            <a:r>
              <a:rPr lang="km-KH" sz="2000" dirty="0" smtClean="0"/>
              <a:t>ដូចគ្នានឹង</a:t>
            </a:r>
            <a:r>
              <a:rPr lang="en-US" sz="2000" dirty="0" smtClean="0"/>
              <a:t> </a:t>
            </a:r>
            <a:r>
              <a:rPr lang="en-US" sz="2000" dirty="0" err="1"/>
              <a:t>arraylist</a:t>
            </a:r>
            <a:r>
              <a:rPr lang="en-US" sz="2000" dirty="0"/>
              <a:t> </a:t>
            </a:r>
            <a:r>
              <a:rPr lang="km-KH" sz="2000" dirty="0" smtClean="0"/>
              <a:t>និង </a:t>
            </a:r>
            <a:r>
              <a:rPr lang="en-US" sz="2000" dirty="0" smtClean="0"/>
              <a:t>grows</a:t>
            </a:r>
            <a:r>
              <a:rPr lang="km-KH" sz="2000" dirty="0" smtClean="0"/>
              <a:t> </a:t>
            </a:r>
            <a:r>
              <a:rPr lang="en-US" sz="2000" dirty="0" smtClean="0"/>
              <a:t>shrinks </a:t>
            </a:r>
            <a:r>
              <a:rPr lang="km-KH" sz="2000" dirty="0" smtClean="0"/>
              <a:t>ដោយខ្លួនវា</a:t>
            </a:r>
            <a:r>
              <a:rPr lang="en-US" sz="2000" dirty="0"/>
              <a:t> </a:t>
            </a:r>
            <a:r>
              <a:rPr lang="km-KH" sz="2000" dirty="0" smtClean="0"/>
              <a:t>នៅពេលមាន</a:t>
            </a:r>
            <a:r>
              <a:rPr lang="en-US" sz="2000" dirty="0" smtClean="0"/>
              <a:t> overflow </a:t>
            </a:r>
            <a:r>
              <a:rPr lang="km-KH" sz="2000" dirty="0" smtClean="0"/>
              <a:t>ឬ</a:t>
            </a:r>
            <a:r>
              <a:rPr lang="en-US" sz="2000" dirty="0" smtClean="0"/>
              <a:t> </a:t>
            </a:r>
            <a:r>
              <a:rPr lang="en-US" sz="2000" dirty="0"/>
              <a:t>deletion </a:t>
            </a:r>
            <a:r>
              <a:rPr lang="km-KH" sz="2000" dirty="0" smtClean="0"/>
              <a:t>កើតមា</a:t>
            </a:r>
            <a:r>
              <a:rPr lang="km-KH" sz="2000" dirty="0" smtClean="0"/>
              <a:t>ន។</a:t>
            </a:r>
            <a:r>
              <a:rPr lang="en-US" sz="2000" dirty="0" smtClean="0"/>
              <a:t> 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83049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Title 5"/>
          <p:cNvSpPr>
            <a:spLocks noGrp="1"/>
          </p:cNvSpPr>
          <p:nvPr>
            <p:ph type="title"/>
          </p:nvPr>
        </p:nvSpPr>
        <p:spPr>
          <a:xfrm>
            <a:off x="378520" y="370653"/>
            <a:ext cx="8245595" cy="760998"/>
          </a:xfrm>
        </p:spPr>
        <p:txBody>
          <a:bodyPr>
            <a:noAutofit/>
          </a:bodyPr>
          <a:lstStyle/>
          <a:p>
            <a:r>
              <a:rPr lang="km-KH" sz="3000" b="1" dirty="0" smtClean="0">
                <a:solidFill>
                  <a:schemeClr val="accent1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សិក្សាអំពី </a:t>
            </a: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Vector </a:t>
            </a:r>
            <a:endParaRPr lang="en-US" sz="3000" b="1" dirty="0">
              <a:solidFill>
                <a:schemeClr val="accent1">
                  <a:lumMod val="75000"/>
                </a:schemeClr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609600" y="1917098"/>
            <a:ext cx="11020927" cy="4751672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Resize</a:t>
            </a: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km-KH" sz="2400" dirty="0" smtClean="0"/>
              <a:t>​ </a:t>
            </a:r>
            <a:r>
              <a:rPr lang="en-US" sz="2400" dirty="0" smtClean="0"/>
              <a:t>Vector </a:t>
            </a:r>
            <a:r>
              <a:rPr lang="km-KH" sz="2400" dirty="0" smtClean="0"/>
              <a:t>អាច </a:t>
            </a:r>
            <a:r>
              <a:rPr lang="en-US" sz="2400" dirty="0" smtClean="0"/>
              <a:t>grow </a:t>
            </a:r>
            <a:r>
              <a:rPr lang="km-KH" sz="2400" dirty="0" smtClean="0"/>
              <a:t>ឬ </a:t>
            </a:r>
            <a:r>
              <a:rPr lang="en-US" sz="2400" dirty="0" smtClean="0"/>
              <a:t>shrink </a:t>
            </a:r>
            <a:r>
              <a:rPr lang="km-KH" sz="2400" dirty="0" smtClean="0"/>
              <a:t>ដោយស្វ័យប្រវត្ត សម្រាប់</a:t>
            </a:r>
            <a:r>
              <a:rPr lang="en-US" sz="2400" dirty="0" smtClean="0"/>
              <a:t> </a:t>
            </a:r>
            <a:r>
              <a:rPr lang="en-US" sz="2400" dirty="0"/>
              <a:t>maintain the optimal use of </a:t>
            </a:r>
            <a:r>
              <a:rPr lang="en-US" sz="2400" dirty="0" smtClean="0"/>
              <a:t>storage</a:t>
            </a:r>
            <a:r>
              <a:rPr lang="km-KH" sz="2400" dirty="0"/>
              <a:t> </a:t>
            </a:r>
            <a:r>
              <a:rPr lang="km-KH" sz="2400" dirty="0" smtClean="0"/>
              <a:t>។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km-KH" sz="2400" dirty="0" smtClean="0"/>
              <a:t> </a:t>
            </a:r>
            <a:r>
              <a:rPr lang="en-US" sz="2400" dirty="0" smtClean="0"/>
              <a:t>Vector </a:t>
            </a:r>
            <a:r>
              <a:rPr lang="km-KH" sz="2400" dirty="0" smtClean="0"/>
              <a:t>ត្រូវបាន </a:t>
            </a:r>
            <a:r>
              <a:rPr lang="en-US" sz="2400" dirty="0" smtClean="0"/>
              <a:t>grow doubles size </a:t>
            </a:r>
            <a:r>
              <a:rPr lang="km-KH" sz="2400" dirty="0" smtClean="0"/>
              <a:t>នែទំហំខ្លួនរបស់វា </a:t>
            </a:r>
            <a:r>
              <a:rPr lang="en-US" sz="2400" dirty="0" smtClean="0"/>
              <a:t>(Default)  </a:t>
            </a:r>
            <a:r>
              <a:rPr lang="km-KH" sz="2400" dirty="0" smtClean="0"/>
              <a:t>ប៉ុន្តែយើងអាចកំណត់ វាបានតាមរយៈ</a:t>
            </a:r>
            <a:r>
              <a:rPr lang="en-US" sz="2400" dirty="0" smtClean="0"/>
              <a:t> Constructors</a:t>
            </a:r>
            <a:r>
              <a:rPr lang="km-KH" sz="2400" dirty="0" smtClean="0"/>
              <a:t> ។</a:t>
            </a:r>
            <a:endParaRPr lang="en-US" sz="2400" dirty="0"/>
          </a:p>
          <a:p>
            <a:pPr>
              <a:lnSpc>
                <a:spcPct val="15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02528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Title 5"/>
          <p:cNvSpPr>
            <a:spLocks noGrp="1"/>
          </p:cNvSpPr>
          <p:nvPr>
            <p:ph type="title"/>
          </p:nvPr>
        </p:nvSpPr>
        <p:spPr>
          <a:xfrm>
            <a:off x="378520" y="370653"/>
            <a:ext cx="8245595" cy="760998"/>
          </a:xfrm>
        </p:spPr>
        <p:txBody>
          <a:bodyPr>
            <a:noAutofit/>
          </a:bodyPr>
          <a:lstStyle/>
          <a:p>
            <a:r>
              <a:rPr lang="km-KH" sz="3000" b="1" dirty="0" smtClean="0">
                <a:solidFill>
                  <a:schemeClr val="accent1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សិក្សាអំពី </a:t>
            </a: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Vector </a:t>
            </a:r>
            <a:endParaRPr lang="en-US" sz="3000" b="1" dirty="0">
              <a:solidFill>
                <a:schemeClr val="accent1">
                  <a:lumMod val="75000"/>
                </a:schemeClr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609600" y="1496728"/>
            <a:ext cx="11020927" cy="4751672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</a:rPr>
              <a:t>Performance</a:t>
            </a:r>
            <a:endParaRPr lang="en-US" sz="280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smtClean="0"/>
              <a:t>Vector </a:t>
            </a:r>
            <a:r>
              <a:rPr lang="en-US" sz="2400" dirty="0"/>
              <a:t>operations </a:t>
            </a:r>
            <a:r>
              <a:rPr lang="km-KH" sz="2400" dirty="0" smtClean="0"/>
              <a:t>មាន </a:t>
            </a:r>
            <a:r>
              <a:rPr lang="en-US" sz="2400" dirty="0" smtClean="0"/>
              <a:t>performance </a:t>
            </a:r>
            <a:r>
              <a:rPr lang="km-KH" sz="2400" dirty="0" smtClean="0"/>
              <a:t>មិនសូវជាល្អនោះទេ ។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km-KH" sz="2400" dirty="0" smtClean="0"/>
              <a:t>មានភាពយឺតយ៉ាវ។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smtClean="0"/>
              <a:t>Thread-safe, </a:t>
            </a:r>
            <a:r>
              <a:rPr lang="en-US" sz="2400" dirty="0"/>
              <a:t>the thread </a:t>
            </a:r>
            <a:r>
              <a:rPr lang="km-KH" sz="2400" dirty="0" smtClean="0"/>
              <a:t>ដែលកំពុងធ្វើការលើ</a:t>
            </a:r>
            <a:r>
              <a:rPr lang="en-US" sz="2400" dirty="0" smtClean="0"/>
              <a:t> </a:t>
            </a:r>
            <a:r>
              <a:rPr lang="en-US" sz="2400" dirty="0"/>
              <a:t>Vector gets a lock </a:t>
            </a:r>
            <a:r>
              <a:rPr lang="en-US" sz="2400" dirty="0" smtClean="0"/>
              <a:t>on it </a:t>
            </a:r>
            <a:r>
              <a:rPr lang="km-KH" sz="2400" dirty="0" smtClean="0"/>
              <a:t>ដែលធ្វើឲ</a:t>
            </a:r>
            <a:r>
              <a:rPr lang="en-US" sz="2400" dirty="0" smtClean="0"/>
              <a:t> thread </a:t>
            </a:r>
            <a:r>
              <a:rPr lang="km-KH" sz="2400" dirty="0" smtClean="0"/>
              <a:t>រងដំណើការនេះចប់សព្វគ្រប់ទើបអាចធ្វើការងារវាបាន ។</a:t>
            </a:r>
            <a:endParaRPr lang="en-US" sz="24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3143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Title 5"/>
          <p:cNvSpPr>
            <a:spLocks noGrp="1"/>
          </p:cNvSpPr>
          <p:nvPr>
            <p:ph type="title"/>
          </p:nvPr>
        </p:nvSpPr>
        <p:spPr>
          <a:xfrm>
            <a:off x="378520" y="370653"/>
            <a:ext cx="8245595" cy="760998"/>
          </a:xfrm>
        </p:spPr>
        <p:txBody>
          <a:bodyPr>
            <a:noAutofit/>
          </a:bodyPr>
          <a:lstStyle/>
          <a:p>
            <a:r>
              <a:rPr lang="km-KH" sz="3000" b="1" dirty="0" smtClean="0">
                <a:solidFill>
                  <a:schemeClr val="accent1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សិក្សាអំពី </a:t>
            </a: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Vector </a:t>
            </a:r>
            <a:endParaRPr lang="en-US" sz="3000" b="1" dirty="0">
              <a:solidFill>
                <a:schemeClr val="accent1">
                  <a:lumMod val="75000"/>
                </a:schemeClr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609600" y="1496728"/>
            <a:ext cx="11020927" cy="4751672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</a:rPr>
              <a:t>Example</a:t>
            </a:r>
            <a:endParaRPr lang="en-US" sz="28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2400" dirty="0"/>
              <a:t>public class </a:t>
            </a:r>
            <a:r>
              <a:rPr lang="en-US" sz="2400" dirty="0" err="1"/>
              <a:t>VectorDemo</a:t>
            </a:r>
            <a:r>
              <a:rPr lang="en-US" sz="2400" dirty="0"/>
              <a:t> </a:t>
            </a:r>
            <a:r>
              <a:rPr lang="en-US" sz="2400" dirty="0" smtClean="0"/>
              <a:t>{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public static void main(String </a:t>
            </a:r>
            <a:r>
              <a:rPr lang="en-US" sz="2400" dirty="0" err="1"/>
              <a:t>args</a:t>
            </a:r>
            <a:r>
              <a:rPr lang="en-US" sz="2400" dirty="0"/>
              <a:t>[]) {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Vector </a:t>
            </a:r>
            <a:r>
              <a:rPr lang="en-US" sz="2400" dirty="0"/>
              <a:t>v = new Vector(3, 2);</a:t>
            </a:r>
          </a:p>
          <a:p>
            <a:pPr marL="0" indent="0">
              <a:buNone/>
            </a:pPr>
            <a:r>
              <a:rPr lang="en-US" sz="2400" dirty="0"/>
              <a:t>      </a:t>
            </a:r>
            <a:r>
              <a:rPr lang="en-US" sz="2400" dirty="0" err="1"/>
              <a:t>System.out.println</a:t>
            </a:r>
            <a:r>
              <a:rPr lang="en-US" sz="2400" dirty="0"/>
              <a:t>("Initial size: " + </a:t>
            </a:r>
            <a:r>
              <a:rPr lang="en-US" sz="2400" dirty="0" err="1"/>
              <a:t>v.size</a:t>
            </a:r>
            <a:r>
              <a:rPr lang="en-US" sz="2400" dirty="0"/>
              <a:t>());</a:t>
            </a:r>
          </a:p>
          <a:p>
            <a:pPr marL="0" indent="0">
              <a:buNone/>
            </a:pPr>
            <a:r>
              <a:rPr lang="en-US" sz="2400" dirty="0"/>
              <a:t>      </a:t>
            </a:r>
            <a:r>
              <a:rPr lang="en-US" sz="2400" dirty="0" err="1"/>
              <a:t>System.out.println</a:t>
            </a:r>
            <a:r>
              <a:rPr lang="en-US" sz="2400" dirty="0"/>
              <a:t>("Initial capacity: " +</a:t>
            </a:r>
          </a:p>
          <a:p>
            <a:pPr marL="0" indent="0">
              <a:buNone/>
            </a:pPr>
            <a:r>
              <a:rPr lang="en-US" sz="2400" dirty="0"/>
              <a:t>      </a:t>
            </a:r>
            <a:r>
              <a:rPr lang="en-US" sz="2400" dirty="0" err="1"/>
              <a:t>v.capacity</a:t>
            </a:r>
            <a:r>
              <a:rPr lang="en-US" sz="2400" dirty="0"/>
              <a:t>());</a:t>
            </a:r>
          </a:p>
          <a:p>
            <a:pPr marL="0" indent="0">
              <a:buNone/>
            </a:pPr>
            <a:r>
              <a:rPr lang="en-US" sz="2400" dirty="0"/>
              <a:t>      </a:t>
            </a:r>
            <a:endParaRPr lang="en-US" sz="24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9581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Title 5"/>
          <p:cNvSpPr>
            <a:spLocks noGrp="1"/>
          </p:cNvSpPr>
          <p:nvPr>
            <p:ph type="title"/>
          </p:nvPr>
        </p:nvSpPr>
        <p:spPr>
          <a:xfrm>
            <a:off x="378520" y="370653"/>
            <a:ext cx="8245595" cy="760998"/>
          </a:xfrm>
        </p:spPr>
        <p:txBody>
          <a:bodyPr>
            <a:noAutofit/>
          </a:bodyPr>
          <a:lstStyle/>
          <a:p>
            <a:r>
              <a:rPr lang="km-KH" sz="3000" b="1" dirty="0" smtClean="0">
                <a:solidFill>
                  <a:schemeClr val="accent1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សិក្សាអំពី </a:t>
            </a: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Vector </a:t>
            </a:r>
            <a:endParaRPr lang="en-US" sz="3000" b="1" dirty="0">
              <a:solidFill>
                <a:schemeClr val="accent1">
                  <a:lumMod val="75000"/>
                </a:schemeClr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609600" y="1496728"/>
            <a:ext cx="11020927" cy="4751672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 err="1" smtClean="0"/>
              <a:t>v.addElement</a:t>
            </a:r>
            <a:r>
              <a:rPr lang="en-US" sz="2400" dirty="0" smtClean="0"/>
              <a:t>(new </a:t>
            </a:r>
            <a:r>
              <a:rPr lang="en-US" sz="2400" dirty="0"/>
              <a:t>Integer(1));</a:t>
            </a:r>
          </a:p>
          <a:p>
            <a:pPr marL="0" indent="0">
              <a:buNone/>
            </a:pPr>
            <a:r>
              <a:rPr lang="en-US" sz="2400" dirty="0"/>
              <a:t>      </a:t>
            </a:r>
            <a:r>
              <a:rPr lang="en-US" sz="2400" dirty="0" err="1"/>
              <a:t>v.addElement</a:t>
            </a:r>
            <a:r>
              <a:rPr lang="en-US" sz="2400" dirty="0"/>
              <a:t>(new Integer(2));</a:t>
            </a:r>
          </a:p>
          <a:p>
            <a:pPr marL="0" indent="0">
              <a:buNone/>
            </a:pPr>
            <a:r>
              <a:rPr lang="en-US" sz="2400" dirty="0"/>
              <a:t>      </a:t>
            </a:r>
            <a:r>
              <a:rPr lang="en-US" sz="2400" dirty="0" err="1"/>
              <a:t>v.addElement</a:t>
            </a:r>
            <a:r>
              <a:rPr lang="en-US" sz="2400" dirty="0"/>
              <a:t>(new Integer(3));</a:t>
            </a:r>
          </a:p>
          <a:p>
            <a:pPr marL="0" indent="0">
              <a:buNone/>
            </a:pPr>
            <a:r>
              <a:rPr lang="en-US" sz="2400" dirty="0"/>
              <a:t>      </a:t>
            </a:r>
            <a:r>
              <a:rPr lang="en-US" sz="2400" dirty="0" err="1"/>
              <a:t>v.addElement</a:t>
            </a:r>
            <a:r>
              <a:rPr lang="en-US" sz="2400" dirty="0"/>
              <a:t>(new Integer(4));</a:t>
            </a:r>
          </a:p>
          <a:p>
            <a:pPr marL="0" indent="0">
              <a:buNone/>
            </a:pPr>
            <a:r>
              <a:rPr lang="en-US" sz="2400" dirty="0"/>
              <a:t>      </a:t>
            </a:r>
            <a:r>
              <a:rPr lang="en-US" sz="2400" dirty="0" err="1"/>
              <a:t>System.out.println</a:t>
            </a:r>
            <a:r>
              <a:rPr lang="en-US" sz="2400" dirty="0"/>
              <a:t>("Capacity after four additions: " +</a:t>
            </a:r>
          </a:p>
          <a:p>
            <a:pPr marL="0" indent="0">
              <a:buNone/>
            </a:pPr>
            <a:r>
              <a:rPr lang="en-US" sz="2400" dirty="0"/>
              <a:t>          </a:t>
            </a:r>
            <a:r>
              <a:rPr lang="en-US" sz="2400" dirty="0" err="1"/>
              <a:t>v.capacity</a:t>
            </a:r>
            <a:r>
              <a:rPr lang="en-US" sz="2400" dirty="0"/>
              <a:t>());</a:t>
            </a:r>
          </a:p>
          <a:p>
            <a:pPr marL="0" indent="0">
              <a:buNone/>
            </a:pPr>
            <a:r>
              <a:rPr lang="en-US" sz="2400" dirty="0"/>
              <a:t>		}</a:t>
            </a:r>
          </a:p>
          <a:p>
            <a:pPr marL="0" indent="0">
              <a:buNone/>
            </a:pPr>
            <a:r>
              <a:rPr lang="en-US" sz="2400" dirty="0" smtClean="0"/>
              <a:t>}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96399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S102922647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2993B34-2A1E-4D69-B46F-FD7F62543E3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1415</Words>
  <Application>Microsoft Office PowerPoint</Application>
  <PresentationFormat>Widescreen</PresentationFormat>
  <Paragraphs>371</Paragraphs>
  <Slides>43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2" baseType="lpstr">
      <vt:lpstr>Microsoft YaHei UI</vt:lpstr>
      <vt:lpstr>Arial</vt:lpstr>
      <vt:lpstr>Calibri</vt:lpstr>
      <vt:lpstr>DaunPenh</vt:lpstr>
      <vt:lpstr>Khmer OS Battambang</vt:lpstr>
      <vt:lpstr>Khmer OS Muol Light</vt:lpstr>
      <vt:lpstr>Wingdings</vt:lpstr>
      <vt:lpstr>TS102922647</vt:lpstr>
      <vt:lpstr>Picture</vt:lpstr>
      <vt:lpstr>PowerPoint Presentation</vt:lpstr>
      <vt:lpstr>ថ្នាក់ កំពង់សោម</vt:lpstr>
      <vt:lpstr>មាតិការ </vt:lpstr>
      <vt:lpstr>List ? </vt:lpstr>
      <vt:lpstr>សិក្សាអំពី Vector </vt:lpstr>
      <vt:lpstr>សិក្សាអំពី Vector </vt:lpstr>
      <vt:lpstr>សិក្សាអំពី Vector </vt:lpstr>
      <vt:lpstr>សិក្សាអំពី Vector </vt:lpstr>
      <vt:lpstr>សិក្សាអំពី Vector </vt:lpstr>
      <vt:lpstr>សិក្សាអំពី Vector </vt:lpstr>
      <vt:lpstr>សិក្សាអំពី ArrayList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សិក្សាអំពី Set </vt:lpstr>
      <vt:lpstr>សិក្សាអំពី Set </vt:lpstr>
      <vt:lpstr>សិក្សាអំពី Set </vt:lpstr>
      <vt:lpstr>សិក្សាអំពី Set </vt:lpstr>
      <vt:lpstr>សិក្សាអំពី Set </vt:lpstr>
      <vt:lpstr>សិក្សាអំពី Map </vt:lpstr>
      <vt:lpstr>សិក្សាអំពី TreeMap</vt:lpstr>
      <vt:lpstr>សិក្សាអំពី TreeMap</vt:lpstr>
      <vt:lpstr>សិក្សាអំពី TreeMap</vt:lpstr>
      <vt:lpstr>សិក្សាអំពី TreeMap</vt:lpstr>
      <vt:lpstr>សិក្សាអំពី HashTable</vt:lpstr>
      <vt:lpstr>សិក្សាអំពី HashTable</vt:lpstr>
      <vt:lpstr>សិក្សាអំពី HashTable</vt:lpstr>
      <vt:lpstr>សិក្សាអំពី HashTable</vt:lpstr>
      <vt:lpstr>សិក្សាអំពី HashTable</vt:lpstr>
      <vt:lpstr>សិក្សាអំពី HashTable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2013-07-06T07:41:15Z</dcterms:created>
  <dcterms:modified xsi:type="dcterms:W3CDTF">2016-05-03T03:07:25Z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TC029226479991</vt:lpwstr>
  </property>
</Properties>
</file>