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503" r:id="rId3"/>
    <p:sldId id="505" r:id="rId4"/>
    <p:sldId id="426" r:id="rId5"/>
    <p:sldId id="557" r:id="rId6"/>
    <p:sldId id="558" r:id="rId7"/>
    <p:sldId id="559" r:id="rId8"/>
    <p:sldId id="560" r:id="rId9"/>
    <p:sldId id="535" r:id="rId10"/>
    <p:sldId id="428" r:id="rId11"/>
    <p:sldId id="524" r:id="rId12"/>
    <p:sldId id="525" r:id="rId13"/>
    <p:sldId id="526" r:id="rId14"/>
    <p:sldId id="522" r:id="rId15"/>
    <p:sldId id="528" r:id="rId16"/>
    <p:sldId id="529" r:id="rId17"/>
    <p:sldId id="530" r:id="rId18"/>
    <p:sldId id="523" r:id="rId19"/>
    <p:sldId id="532" r:id="rId20"/>
    <p:sldId id="533" r:id="rId21"/>
    <p:sldId id="534" r:id="rId22"/>
    <p:sldId id="565" r:id="rId23"/>
    <p:sldId id="566" r:id="rId24"/>
    <p:sldId id="561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67" r:id="rId34"/>
    <p:sldId id="545" r:id="rId35"/>
    <p:sldId id="562" r:id="rId36"/>
    <p:sldId id="547" r:id="rId37"/>
    <p:sldId id="551" r:id="rId38"/>
    <p:sldId id="563" r:id="rId39"/>
    <p:sldId id="552" r:id="rId40"/>
    <p:sldId id="553" r:id="rId41"/>
    <p:sldId id="564" r:id="rId42"/>
    <p:sldId id="555" r:id="rId43"/>
    <p:sldId id="556" r:id="rId44"/>
    <p:sldId id="42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technotes/guides/language/foreach.html" TargetMode="External"/><Relationship Id="rId3" Type="http://schemas.openxmlformats.org/officeDocument/2006/relationships/hyperlink" Target="http://www.cs.uregina.ca/Links/class-info/cplusplus/Standards/Disk1/cs_230__aggregate_data.htm" TargetMode="External"/><Relationship Id="rId7" Type="http://schemas.openxmlformats.org/officeDocument/2006/relationships/hyperlink" Target="http://opensourceforgeeks.blogspot.com/2013/05/why-map-is-not-true-collection.html" TargetMode="External"/><Relationship Id="rId2" Type="http://schemas.openxmlformats.org/officeDocument/2006/relationships/hyperlink" Target="http://www.journaldev.com/1260/java-collections-framework-tutoria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avatpoint.com/Hashtable-class-in-collection-framework" TargetMode="External"/><Relationship Id="rId5" Type="http://schemas.openxmlformats.org/officeDocument/2006/relationships/hyperlink" Target="http://www.javatpoint.com/TreeMap-class-in-collection-framework" TargetMode="External"/><Relationship Id="rId4" Type="http://schemas.openxmlformats.org/officeDocument/2006/relationships/hyperlink" Target="http://www.javatpoint.com/ArrayList-in-collection-framework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4" y="406587"/>
            <a:ext cx="1216753" cy="155559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792872" y="3705602"/>
            <a:ext cx="3886643" cy="916697"/>
          </a:xfrm>
        </p:spPr>
        <p:txBody>
          <a:bodyPr>
            <a:normAutofit/>
          </a:bodyPr>
          <a:lstStyle/>
          <a:p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ឣ្នកប្រឹក្សាយោបល់</a:t>
            </a:r>
            <a:r>
              <a:rPr lang="en-US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:  </a:t>
            </a:r>
            <a:r>
              <a:rPr lang="km-KH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បណ្ឌិត</a:t>
            </a:r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​​ គីម​ ថេខ្យុង</a:t>
            </a:r>
            <a:endParaRPr lang="en-US" sz="2000" b="1" dirty="0">
              <a:solidFill>
                <a:schemeClr val="tx1"/>
              </a:solidFill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9659" y="2159667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ca-ES" sz="2800" b="1" u="sng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FUNDAMENTAL</a:t>
            </a:r>
            <a:endParaRPr lang="km-KH" sz="2800" b="1" u="sng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9659" y="183067"/>
            <a:ext cx="12191999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345" y="3776705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Constructors and Description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63" y="2325316"/>
            <a:ext cx="6817580" cy="246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63" y="5589264"/>
            <a:ext cx="4618666" cy="49403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LinkedList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ត)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6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មួយចំនួននៅក្នុង​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មានដូចជា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09573"/>
              </p:ext>
            </p:extLst>
          </p:nvPr>
        </p:nvGraphicFramePr>
        <p:xfrm>
          <a:off x="1514901" y="2322865"/>
          <a:ext cx="8871045" cy="376043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88032"/>
                <a:gridCol w="5683013"/>
              </a:tblGrid>
              <a:tr h="430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662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void add(int index, Object element)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Inserts the specified element at the specified position index in this list.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68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boolean add(Object 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Appends the specified element to the end of this list.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662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void addFirst(Object 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Inserts the given element at the beginning of this list.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662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void addLast(Object o)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Appends the given element to the end of this list.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  <a:tr h="662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 remove(int index)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Removes the element at the specified position in this list. 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LinkedList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ត)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5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0" y="2327728"/>
            <a:ext cx="8851091" cy="3755571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LinkedList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តចប់)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 extends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ពី​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AbstractList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implements List interface.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រក្សា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លំដាប់លំដោយនៃការបន្ថែមធាតុ</a:t>
            </a:r>
            <a:endParaRPr lang="km-KH" sz="32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Access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random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ព្រោះ​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ធ្វើការជាលក្ខណ​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index based.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អាច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រក្សាទុក្ខ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ធាតុដែលមានតម្លៃដូចគ្នា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7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ArrayList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and Description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34342"/>
            <a:ext cx="7728858" cy="30588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032" y="539517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866447"/>
            <a:ext cx="4855029" cy="372428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ArrayList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5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ក្រៅពី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បានមកពី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parent classes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មួយចំនួនដូចជា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54" y="2547256"/>
            <a:ext cx="8119103" cy="3847193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ArrayList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67" y="2315062"/>
            <a:ext cx="7402636" cy="333462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ArrayList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8293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គឺបាន 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List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58293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វាស្រដៀង​និង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តែ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synchronized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និង​ផ្ទុក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មួយចំនួនដែលមិនមែនជាផ្នែកនៃ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 framework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550" dirty="0" smtClean="0">
              <a:latin typeface="Khmer OS Battambang" pitchFamily="2" charset="0"/>
              <a:cs typeface="Khmer OS Battambang" pitchFamily="2" charset="0"/>
            </a:endParaRPr>
          </a:p>
          <a:p>
            <a:pPr marL="58293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យើងអាចប្រើ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នៅពេលមិនបានដឹងពីទំហំ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មុន។​</a:t>
            </a:r>
            <a:endParaRPr lang="km-KH" sz="25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5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Vector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6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Constructors and Description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29" y="2155854"/>
            <a:ext cx="7075713" cy="2728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29" y="5642032"/>
            <a:ext cx="5237637" cy="441267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15775" y="113352"/>
            <a:ext cx="10994127" cy="1014664"/>
          </a:xfrm>
        </p:spPr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Vector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(ត)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250" dirty="0" smtClean="0"/>
              <a:t> </a:t>
            </a:r>
            <a:r>
              <a:rPr lang="km-KH" sz="2250" dirty="0" smtClean="0"/>
              <a:t>ក្រៅពី</a:t>
            </a:r>
            <a:r>
              <a:rPr lang="en-US" sz="2250" dirty="0" smtClean="0"/>
              <a:t>methods </a:t>
            </a:r>
            <a:r>
              <a:rPr lang="km-KH" sz="2250" dirty="0" smtClean="0"/>
              <a:t>បានមកពី</a:t>
            </a:r>
            <a:r>
              <a:rPr lang="en-US" sz="2250" dirty="0" smtClean="0"/>
              <a:t> parent classes</a:t>
            </a:r>
            <a:r>
              <a:rPr lang="km-KH" sz="2250" dirty="0" smtClean="0"/>
              <a:t>។</a:t>
            </a:r>
            <a:r>
              <a:rPr lang="en-US" sz="2250" dirty="0" smtClean="0"/>
              <a:t> Vector</a:t>
            </a:r>
            <a:r>
              <a:rPr lang="km-KH" sz="2250" dirty="0" smtClean="0"/>
              <a:t>មាន</a:t>
            </a:r>
            <a:r>
              <a:rPr lang="en-US" sz="2250" dirty="0" smtClean="0"/>
              <a:t> methods </a:t>
            </a:r>
            <a:r>
              <a:rPr lang="km-KH" sz="2250" dirty="0" smtClean="0"/>
              <a:t>មួយចំនួនដូច</a:t>
            </a:r>
            <a:r>
              <a:rPr lang="km-KH" sz="2400" dirty="0" smtClean="0"/>
              <a:t>ជា</a:t>
            </a:r>
            <a:r>
              <a:rPr lang="en-US" sz="2400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29" y="2532321"/>
            <a:ext cx="7072714" cy="3550978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Vector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(ត)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ស្វែងយល់ពី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ខែម សុវត្ដី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ទន់​​ សុខលី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សំណាង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សួស វិសាល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 លោក​ ស៊្រុន វណ្ណារ៉ា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2630387"/>
            <a:ext cx="6760029" cy="3452912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15775" y="140648"/>
            <a:ext cx="10994127" cy="1014664"/>
          </a:xfrm>
        </p:spPr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Vector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(តចប់)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7" y="2217737"/>
            <a:ext cx="8267700" cy="3419475"/>
          </a:xfr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15775" y="140648"/>
            <a:ext cx="10994127" cy="1014664"/>
          </a:xfrm>
        </p:spPr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៥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ប្រៀបធៀប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ArrayList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និង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Vector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2" y="2144258"/>
            <a:ext cx="8305800" cy="2695575"/>
          </a:xfr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៦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ប្រៀបធៀប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ArrayList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និង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LinkedList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6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១​ 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TreeList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Set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 Interface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មិនអនុញ្ញាតអោ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យមាន​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duplicate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Interface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វាផ្ទុកតែ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inherit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ចេញពី​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តែប៉ុណ្ណោះ ប៉ុន្តែវា​​​      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             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បានបន្ថែមនូវ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restriction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duplicate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342900" lvl="1" indent="-342900">
              <a:lnSpc>
                <a:spcPct val="120000"/>
              </a:lnSpc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ប្រសិនបើយើងបន្ថែម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Element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duplicate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ទៅ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ក្នុង​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Set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នោះវានឹងលុប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ចោលដោយស្វ័យប្រវត្តិ។</a:t>
            </a:r>
          </a:p>
          <a:p>
            <a:pPr marL="0" lvl="1" indent="0">
              <a:lnSpc>
                <a:spcPct val="120000"/>
              </a:lnSpc>
              <a:spcBef>
                <a:spcPts val="1650"/>
              </a:spcBef>
              <a:buNone/>
            </a:pPr>
            <a:endParaRPr lang="km-K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Set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defTabSz="91440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ផ្ទុកនូវ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unique element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0" defTabSz="91440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មិនធានានូវលំដាប់លំដោយនៃ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iteration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នោះទេ។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29" y="1610590"/>
            <a:ext cx="4497626" cy="47343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១​ 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យល់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​​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defTabSz="91440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HashSet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មានដូច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ជា៖</a:t>
            </a:r>
          </a:p>
          <a:p>
            <a:pPr lvl="2" defTabSz="914400">
              <a:spcBef>
                <a:spcPts val="0"/>
              </a:spcBef>
              <a:buClrTx/>
              <a:buFont typeface="Wingdings" panose="05000000000000000000" pitchFamily="2" charset="2"/>
              <a:buChar char="ü"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initialCapacity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initialCapacity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float </a:t>
            </a:r>
            <a:r>
              <a:rPr lang="en-US" sz="3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loadFactor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km-KH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១​ 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យល់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​​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defTabSz="91440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Method:</a:t>
            </a:r>
            <a:endParaRPr lang="km-KH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១​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HashSet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)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 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71" y="2268215"/>
            <a:ext cx="5856354" cy="4444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01" y="2268216"/>
            <a:ext cx="1337525" cy="44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km-KH" sz="24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(តចប់)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6" y="2344743"/>
            <a:ext cx="6150673" cy="278755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652" y="3927172"/>
            <a:ext cx="1531303" cy="114847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/>
          <p:cNvCxnSpPr/>
          <p:nvPr/>
        </p:nvCxnSpPr>
        <p:spPr>
          <a:xfrm>
            <a:off x="7545381" y="3640053"/>
            <a:ext cx="1116067" cy="574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TreeSet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6393" y="17710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ត្រូវបានរក្សាទុក ជាលំដាប់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កើន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ជាជំរើសល្អក្នុងការ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បញ្ចូល​​ ការទាញធាតុ​ និង​ 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រកបានលឿន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បានលឿន​​ ពិសេស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អាចរក្សា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ទុក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ធាតុ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បានច្រើនដែលតំរៀបរួចជា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ស្រេច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ascending order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)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defTabSz="914400">
              <a:spcBef>
                <a:spcPts val="0"/>
              </a:spcBef>
              <a:buClrTx/>
              <a:buFont typeface="Wingdings" panose="05000000000000000000" pitchFamily="2" charset="2"/>
              <a:buChar char="q"/>
            </a:pPr>
            <a:endParaRPr lang="km-KH" sz="2400" dirty="0">
              <a:solidFill>
                <a:schemeClr val="accent1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27" y="1543835"/>
            <a:ext cx="3152451" cy="5124935"/>
          </a:xfrm>
        </p:spPr>
      </p:pic>
    </p:spTree>
    <p:extLst>
      <p:ext uri="{BB962C8B-B14F-4D97-AF65-F5344CB8AC3E}">
        <p14:creationId xmlns:p14="http://schemas.microsoft.com/office/powerpoint/2010/main" val="20115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១.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អ្វីទៅជា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Collections ?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​​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Set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?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៤.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អ្វីទៅជា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Map ?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មានដូចជា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2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TreeSet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)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58" y="2350565"/>
            <a:ext cx="8277130" cy="39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40648"/>
            <a:ext cx="10994127" cy="1014664"/>
          </a:xfrm>
        </p:spPr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TreeSet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)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Method: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2"/>
          <a:stretch/>
        </p:blipFill>
        <p:spPr>
          <a:xfrm>
            <a:off x="1444978" y="2216439"/>
            <a:ext cx="9269621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2024743"/>
            <a:ext cx="8229600" cy="3150507"/>
          </a:xfr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ប្រៀបធៀប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HashSet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និង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TreeSet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7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53" y="2502559"/>
            <a:ext cx="6588322" cy="298384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44" y="4291747"/>
            <a:ext cx="3359783" cy="9080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606393" y="17710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</a:t>
            </a:r>
            <a:r>
              <a:rPr lang="km-KH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ណ៍ៈ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79922" y="5015078"/>
            <a:ext cx="11205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ស្វែង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TreeSet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(តចប់)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១​ 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Interface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យល់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Map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Map Interface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ដែលវាផ្ទុកតម្លៃជា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based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ផ្ទុកបានតែ​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element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and value pair.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pair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នីមួយៗត្រូវបានគេហៅថាជា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entry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Entry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subinterface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ដែលយើងអាច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វាបានដោយ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Map.EntryName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Entry Interface: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~ public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getKey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 to obtain key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~ public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getValue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(): to o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btain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នីមួយៗត្រូវបានហៅថា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bucket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តាំងនៃ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bucket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ត្រូវបានកំណត់ដោការហៅ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hashcode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Map 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Dictionary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ផ្ទុកតែ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HashTable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មានដូចជា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2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HashTable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ត)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4" y="2344896"/>
            <a:ext cx="8986171" cy="37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6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8227" y="2135985"/>
            <a:ext cx="5686006" cy="4038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233" y="3546984"/>
            <a:ext cx="5095668" cy="14917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6832" y="1674320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HashTable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តចប់)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គឹផ្ទុក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បណ្ដុំនៃ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ចេញពី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Navigable map 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AbstractMap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ផ្ទុក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មិន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key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តែអាចមាន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តែរក្សា​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ascending order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TreeMap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en-U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ស្វែងយល់អំពី 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Collection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ប្រៀបដូចជា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container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​ដែលប្រមូលផ្តុំធាតុជាច្រើនក្នុង​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unit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មួយ​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ដំបូង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classes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មួយចំនួនដូចជា​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Vector,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Stack,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Hastable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ត្រូវបានប្រើសំរាប់ រក្សាទុក​ ទាញយក រៀបចំ និង ទំនាក់ទំនងរវាង​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aggregate data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បន្ទាប់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Java1.2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បានផ្តល់ជូននូវ​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Framework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រាប់តំណាងនិងរៀបចំ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តាមស្តង់ដា។</a:t>
            </a:r>
          </a:p>
          <a:p>
            <a:pPr marL="0" indent="0">
              <a:buNone/>
            </a:pPr>
            <a:r>
              <a:rPr lang="km-KH" sz="3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km-KH" sz="24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3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មានដូចជា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2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TreeMap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ត)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24" y="2345802"/>
            <a:ext cx="8950633" cy="37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25737" y="3864403"/>
            <a:ext cx="5607536" cy="1405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29" y="2508026"/>
            <a:ext cx="5337208" cy="38397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5630" y="1792380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ឧទាហរណ៍ៈ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TreeMap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(តចប់)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7393" y="1885348"/>
            <a:ext cx="11020927" cy="4312251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www.journaldev.com/1260/java-collections-framework-tutorial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http://www.cs.uregina.ca/Links/class-info/cplusplus/Standards/Disk1/cs_230__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aggregate_data.htm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www.javatpoint.com/ArrayList-in-collection-framework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www.javatpoint.com/TreeMap-class-in-collection-framework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www.javatpoint.com/Hashtable-class-in-collection-framework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opensourceforgeeks.blogspot.com/2013/05/why-map-is-not-true-collection.html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docs.oracle.com/javase/8/docs/technotes/guides/language/foreach.html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4" y="2275971"/>
            <a:ext cx="5730435" cy="42283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81" y="2347180"/>
            <a:ext cx="5413820" cy="43655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​​​ </a:t>
            </a:r>
            <a:r>
              <a:rPr lang="ca-ES" sz="2400" u="sng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រចនា</a:t>
            </a:r>
            <a:r>
              <a:rPr lang="ca-ES" sz="2400" u="sng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សម្</a:t>
            </a:r>
            <a:r>
              <a:rPr lang="ca-ES" sz="2400" u="sng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ព័ន្ធ</a:t>
            </a:r>
            <a:r>
              <a:rPr lang="km-KH" sz="2400" u="sng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ca-ES" sz="2400" u="sng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u="sng" dirty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en-US" sz="2400" u="sng" dirty="0" smtClean="0">
                <a:latin typeface="Khmer OS Battambang" pitchFamily="2" charset="0"/>
                <a:cs typeface="Khmer OS Battambang" pitchFamily="2" charset="0"/>
              </a:rPr>
              <a:t>Framework</a:t>
            </a:r>
            <a:endParaRPr lang="en-US" sz="2400" u="sn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en-U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ស្វែងយល់អំពី </a:t>
            </a:r>
            <a:r>
              <a:rPr lang="en-U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Collection 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ត)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១</a:t>
            </a:r>
            <a:r>
              <a:rPr lang="en-U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ស្វែងយល់អំពី </a:t>
            </a:r>
            <a:r>
              <a:rPr lang="en-U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Collection 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តចប់)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មួយចំនួនក្នុង​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43" y="2191840"/>
            <a:ext cx="10028789" cy="38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១​ 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Interface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</a:t>
            </a:r>
            <a:r>
              <a:rPr lang="ca-ES" sz="28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</a:t>
            </a:r>
            <a:r>
              <a:rPr lang="ca-E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អំពី</a:t>
            </a:r>
            <a:r>
              <a:rPr lang="km-KH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</a:t>
            </a:r>
            <a:r>
              <a:rPr lang="en-US" sz="28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List</a:t>
            </a:r>
            <a:endParaRPr lang="km-KH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82866"/>
            <a:ext cx="11020927" cy="4489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List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km-KH" sz="2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Interface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​ដែល​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extends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Collection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វាជា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ordered collection </a:t>
            </a:r>
            <a:r>
              <a:rPr lang="ca-ES" sz="2250" dirty="0" smtClean="0">
                <a:latin typeface="Khmer OS Battambang" pitchFamily="2" charset="0"/>
                <a:cs typeface="Khmer OS Battambang" pitchFamily="2" charset="0"/>
              </a:rPr>
              <a:t>ឬ sequence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ធាតុ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របស់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list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ត្រូវបានបញ្ចូល​និងយកទៅប្រើប្រាស់តាមរយ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ទីតាំងរបស់វា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ប្រើប្រាស់​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zero-based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List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រក្សាទុក្ខ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ធាតុដែលមានតម្លៃដូចគ្នា</a:t>
            </a:r>
            <a:endParaRPr lang="ca-ES" sz="2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១​ 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List Interface</a:t>
            </a:r>
          </a:p>
        </p:txBody>
      </p:sp>
    </p:spTree>
    <p:extLst>
      <p:ext uri="{BB962C8B-B14F-4D97-AF65-F5344CB8AC3E}">
        <p14:creationId xmlns:p14="http://schemas.microsoft.com/office/powerpoint/2010/main" val="26669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82866"/>
            <a:ext cx="11020927" cy="4489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មួយដែល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extends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AbstractSequentialList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Deque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</a:t>
            </a:r>
            <a:r>
              <a:rPr lang="km-KH" sz="2400" dirty="0" smtClean="0"/>
              <a:t>​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implements List Interface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8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វាប្រើប្រាស់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doubly linked list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ក្នុងការ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store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ទិន្នន័យ។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រក្សា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លំដាប់លំដោយនៃការបន្ថែម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ធាតុ</a:t>
            </a:r>
            <a:endParaRPr lang="km-KH" sz="28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អាច</a:t>
            </a:r>
            <a:r>
              <a:rPr lang="km-KH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រក្សាទុក្ខ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ធាតុដែលមានតម្លៃដូចគ្នា</a:t>
            </a:r>
            <a:endParaRPr lang="ca-ES" sz="2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m-KH" sz="28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ca-ES" sz="28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43" y="4640239"/>
            <a:ext cx="6872766" cy="1632460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km-KH" sz="28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ស្វែងយល់</a:t>
            </a:r>
            <a:r>
              <a:rPr lang="ca-E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អំពី</a:t>
            </a:r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​</a:t>
            </a:r>
            <a:r>
              <a:rPr lang="en-US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LinkedList</a:t>
            </a:r>
            <a:endParaRPr lang="en-US" sz="2800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1498</Words>
  <Application>Microsoft Office PowerPoint</Application>
  <PresentationFormat>Widescreen</PresentationFormat>
  <Paragraphs>225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Microsoft YaHei UI</vt:lpstr>
      <vt:lpstr>Arial</vt:lpstr>
      <vt:lpstr>Calibri</vt:lpstr>
      <vt:lpstr>DaunPenh</vt:lpstr>
      <vt:lpstr>Khmer OS Battambang</vt:lpstr>
      <vt:lpstr>Khmer OS Bokor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១.ស្វែងយល់អំពី Collection</vt:lpstr>
      <vt:lpstr>១.ស្វែងយល់អំពី Collection (ត)</vt:lpstr>
      <vt:lpstr>១.ស្វែងយល់អំពី Collection (តចប់)</vt:lpstr>
      <vt:lpstr>២.ស្វែងយល់អំពី​ List</vt:lpstr>
      <vt:lpstr>២.១​ ស្វែងយល់អំពី​ List Interface</vt:lpstr>
      <vt:lpstr>២.២ ស្វែងយល់អំពី​ LinkedList</vt:lpstr>
      <vt:lpstr>២.២ ស្វែងយល់អំពី​ LinkedList(ត)</vt:lpstr>
      <vt:lpstr>២.២ ស្វែងយល់អំពី​ LinkedList(ត)</vt:lpstr>
      <vt:lpstr>២.២ ស្វែងយល់អំពី​ LinkedList(តចប់)</vt:lpstr>
      <vt:lpstr>២.៣ ស្វែងយល់អំពី​ ArrayList</vt:lpstr>
      <vt:lpstr>២.៣ ស្វែងយល់អំពី​ ArrayList</vt:lpstr>
      <vt:lpstr>២.៣ ស្វែងយល់អំពី​ ArrayList</vt:lpstr>
      <vt:lpstr>២.៣ ស្វែងយល់អំពី​ ArrayList</vt:lpstr>
      <vt:lpstr>២.៤ ស្វែងយល់អំពី​ Vector</vt:lpstr>
      <vt:lpstr>២.៤ ស្វែងយល់អំពី​ Vector(ត)</vt:lpstr>
      <vt:lpstr>២.៤ ស្វែងយល់អំពី​ Vector(ត)</vt:lpstr>
      <vt:lpstr>២.៤ ស្វែងយល់អំពី​ Vector(តចប់)</vt:lpstr>
      <vt:lpstr>២.៥ ប្រៀបធៀប ArrayList និងVector</vt:lpstr>
      <vt:lpstr>២.៦ ប្រៀបធៀប ArrayList និងLinkedList</vt:lpstr>
      <vt:lpstr>៣.ស្វែងយល់អំពី​ Set</vt:lpstr>
      <vt:lpstr>៣.ស្វែងយល់អំពី​ Set</vt:lpstr>
      <vt:lpstr>៣.១​ ស្វែងយល់អំពី​​ HashSet</vt:lpstr>
      <vt:lpstr>៣.១​ ស្វែងយល់អំពី​​ HashSet(ត)</vt:lpstr>
      <vt:lpstr>៣.១​ ស្វែងយល់អំពី HashSet(ត)  </vt:lpstr>
      <vt:lpstr>៣.១ ស្វែងយល់អំពី HashSet (តចប់) </vt:lpstr>
      <vt:lpstr>៣.២ ស្វែងយល់អំពី TreeSet</vt:lpstr>
      <vt:lpstr>៣.២ ស្វែងយល់អំពី TreeSet (ត) </vt:lpstr>
      <vt:lpstr>៣.២ ស្វែងយល់អំពី TreeSet (ត) </vt:lpstr>
      <vt:lpstr>៣.៣ ប្រៀបធៀប HashSet  និង TreeSet</vt:lpstr>
      <vt:lpstr>៣.២ ស្វែងយល់អំពី TreeSet (តចប់) </vt:lpstr>
      <vt:lpstr>៤. ស្វែងយល់អំពី​ Map</vt:lpstr>
      <vt:lpstr>៤.១ ស្វែងយល់អំពី Map Interface</vt:lpstr>
      <vt:lpstr>៤.២ ស្វែងយល់អំពី HashTable</vt:lpstr>
      <vt:lpstr>៤.២ ស្វែងយល់អំពី HashTable(ត)</vt:lpstr>
      <vt:lpstr>៤.២ ស្វែងយល់អំពី HashTable(តចប់)</vt:lpstr>
      <vt:lpstr>៤.៣ ស្វែងយល់អំពី TreeMap</vt:lpstr>
      <vt:lpstr>៤.៣ ស្វែងយល់អំពី TreeMap(ត)</vt:lpstr>
      <vt:lpstr>៤.៣ ស្វែងយល់អំពី TreeMap(តចប់)</vt:lpstr>
      <vt:lpstr> ៥.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2016-05-03T03:05:24Z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