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503" r:id="rId3"/>
    <p:sldId id="505" r:id="rId4"/>
    <p:sldId id="426" r:id="rId5"/>
    <p:sldId id="428" r:id="rId6"/>
    <p:sldId id="521" r:id="rId7"/>
    <p:sldId id="506" r:id="rId8"/>
    <p:sldId id="510" r:id="rId9"/>
    <p:sldId id="511" r:id="rId10"/>
    <p:sldId id="539" r:id="rId11"/>
    <p:sldId id="507" r:id="rId12"/>
    <p:sldId id="512" r:id="rId13"/>
    <p:sldId id="536" r:id="rId14"/>
    <p:sldId id="513" r:id="rId15"/>
    <p:sldId id="522" r:id="rId16"/>
    <p:sldId id="523" r:id="rId17"/>
    <p:sldId id="524" r:id="rId18"/>
    <p:sldId id="525" r:id="rId19"/>
    <p:sldId id="526" r:id="rId20"/>
    <p:sldId id="515" r:id="rId21"/>
    <p:sldId id="516" r:id="rId22"/>
    <p:sldId id="517" r:id="rId23"/>
    <p:sldId id="537" r:id="rId24"/>
    <p:sldId id="518" r:id="rId25"/>
    <p:sldId id="527" r:id="rId26"/>
    <p:sldId id="538" r:id="rId27"/>
    <p:sldId id="528" r:id="rId28"/>
    <p:sldId id="535" r:id="rId29"/>
    <p:sldId id="529" r:id="rId30"/>
    <p:sldId id="530" r:id="rId31"/>
    <p:sldId id="531" r:id="rId32"/>
    <p:sldId id="532" r:id="rId33"/>
    <p:sldId id="533" r:id="rId34"/>
    <p:sldId id="534" r:id="rId35"/>
    <p:sldId id="439" r:id="rId36"/>
    <p:sldId id="4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7842" autoAdjust="0"/>
  </p:normalViewPr>
  <p:slideViewPr>
    <p:cSldViewPr snapToGrid="0">
      <p:cViewPr varScale="1">
        <p:scale>
          <a:sx n="82" d="100"/>
          <a:sy n="82" d="100"/>
        </p:scale>
        <p:origin x="739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9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2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4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1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6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8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3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8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7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2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8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46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9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java-collections-tutorials/" TargetMode="External"/><Relationship Id="rId2" Type="http://schemas.openxmlformats.org/officeDocument/2006/relationships/hyperlink" Target="http://www.tutorialspoint.com/java/java_collection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eginnersbook.com/2014/08/difference-between-hashset-and-treeset/" TargetMode="External"/><Relationship Id="rId5" Type="http://schemas.openxmlformats.org/officeDocument/2006/relationships/hyperlink" Target="http://beginnersbook.com/2013/12/difference-between-arraylist-and-linkedlist-in-java/" TargetMode="External"/><Relationship Id="rId4" Type="http://schemas.openxmlformats.org/officeDocument/2006/relationships/hyperlink" Target="http://www.erpgreat.com/java/difference-between-arraylist-and-vector.ht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04788" indent="-204788"/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Arrayist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 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supports dynamic arrays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that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can grow as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needed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allow random 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ដោយសារតែវាធ្វើការនៅលើ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Manipulate(slow) 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shifting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 នៅពេលដែលមាន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ណាមួយត្រូវបាន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Remove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វាអាចផ្ទុកធាតុ ដែលដូចគ្នា(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គ្រប់ធាតុទាំងអស់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ទៅតាមលំដាប់លំដោយ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Array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គឺ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build empty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200" b="1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(Collection c) 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build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list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initialized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ជាមួយនឹង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 of 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Collection c .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capacity) 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builds an array list that has the specified initial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/>
              <a:t>។</a:t>
            </a:r>
          </a:p>
          <a:p>
            <a:pPr marL="0" indent="0"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Ex :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al = new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&lt;String&gt; al = new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&lt;String&gt;();</a:t>
            </a:r>
          </a:p>
          <a:p>
            <a:pPr marL="0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Import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java.util.ArrayList</a:t>
            </a:r>
            <a:endParaRPr lang="en-US" sz="8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public class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	public static void main(String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[]){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&lt;Integer&gt; al = new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&lt;Integer&gt;();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al.add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(3);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al.add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(4);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al.add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(6);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	for(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 =0 ;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&lt;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al.size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();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++){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 value =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al.get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(“Value is 	:”+ value);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	}</a:t>
            </a:r>
            <a:r>
              <a:rPr lang="en-US" sz="8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}// 3 4 6</a:t>
            </a:r>
            <a:endParaRPr lang="en-US" sz="8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8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extends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AbstractSequentialList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&amp;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the List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វាប្រើ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doubly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Manipulate (fast) 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វាមិនមានការ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refresh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កើតឡើងទេ នៅពេលដែលមានការ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 , 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 ...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etc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.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8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Constructors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: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() 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build empty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200" b="1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(Collection 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c) :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build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linked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initialized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ជាមួយនឹង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element of 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Collection c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1.4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ភាពដូចគ្នារវាង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&amp;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implement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 interface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រាល់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insertion 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ត្រូវបានដាក់បញ្ចូលតាមលំដាប់លំដោយ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វាជាប្រភេទ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non-synchronized 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contain duplicate elements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1.4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ភាពខុសគ្នារវាង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&amp;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15" y="2378425"/>
            <a:ext cx="9251482" cy="322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1.5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Vector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ភាពដូចគ្នារវាង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&amp;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Allows duplicate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null value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គ្រប់គ្រងទៅលើការ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insert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ដោយរៀបធាតុទៅតាមលំដាប់លំដោយ 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វាបង្រីក និង បង្រួមធាតុ នៅពេលដែលមានធាតុណាមួយលើស ឫ ត្រូវបានលុបចោល 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growable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data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1.5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Vector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ភាពខុសគ្នារវាង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&amp;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</a:t>
            </a:r>
          </a:p>
          <a:p>
            <a:pPr marL="480060" lvl="2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90" y="2455684"/>
            <a:ext cx="10246138" cy="36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0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collection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ដែលមិនអាចផ្ទុក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duplicate 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បានទេ 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Set 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ផ្ទុកតែ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inherited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collection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រាល់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duplicate elements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មិនអាចដាក់ក្នុង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set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បានទេ (រាល់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duplicate value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វានឹងធ្វើការ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delete automatic)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ចែកចេញជា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2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កេង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ដារ៉ាវុឌ្ឍិ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គា​អនរ៉ាន់នី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តាក សិលា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ប៉ែន ដារ៉ាយុទ្ធ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លាងសេង យូរ៉ា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 extends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Set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របស់វាមិនតាមលំដាប់លំដោយនៃការ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</a:t>
            </a:r>
          </a:p>
          <a:p>
            <a:pPr marL="480060" lvl="2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09" y="1674483"/>
            <a:ext cx="3543050" cy="4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8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Constructors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: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() 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(Collection c) 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capacity)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capacity , float 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fillRadio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2.1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java.util.HashSet</a:t>
            </a:r>
            <a:r>
              <a:rPr lang="en-US" sz="16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class </a:t>
            </a:r>
            <a:r>
              <a:rPr lang="en-US" sz="1600" dirty="0" err="1"/>
              <a:t>HashSetDemo</a:t>
            </a:r>
            <a:r>
              <a:rPr lang="en-US" sz="1600" dirty="0"/>
              <a:t>{ 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/>
              <a:t>  	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HashSet</a:t>
            </a:r>
            <a:r>
              <a:rPr lang="en-US" sz="1600" dirty="0" smtClean="0"/>
              <a:t>&lt;String&gt; </a:t>
            </a:r>
            <a:r>
              <a:rPr lang="en-US" sz="1600" dirty="0" err="1" smtClean="0"/>
              <a:t>hset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HashSet</a:t>
            </a:r>
            <a:r>
              <a:rPr lang="en-US" sz="1600" dirty="0" smtClean="0"/>
              <a:t>&lt;String&gt;();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hset.add</a:t>
            </a:r>
            <a:r>
              <a:rPr lang="en-US" sz="1600" dirty="0"/>
              <a:t>("Ram</a:t>
            </a:r>
            <a:r>
              <a:rPr lang="en-US" sz="1600" dirty="0" smtClean="0"/>
              <a:t>");</a:t>
            </a:r>
            <a:r>
              <a:rPr lang="en-US" sz="1600" dirty="0"/>
              <a:t> </a:t>
            </a:r>
            <a:r>
              <a:rPr lang="en-US" sz="1600" dirty="0" err="1"/>
              <a:t>hset.add</a:t>
            </a:r>
            <a:r>
              <a:rPr lang="en-US" sz="1600" dirty="0"/>
              <a:t>("Kevin");</a:t>
            </a:r>
            <a:r>
              <a:rPr lang="en-US" sz="1600" dirty="0" err="1"/>
              <a:t>hset.add</a:t>
            </a:r>
            <a:r>
              <a:rPr lang="en-US" sz="1600" dirty="0"/>
              <a:t>("Singh</a:t>
            </a:r>
            <a:r>
              <a:rPr lang="en-US" sz="1600" dirty="0" smtClean="0"/>
              <a:t>");</a:t>
            </a:r>
            <a:r>
              <a:rPr lang="en-US" sz="1600" dirty="0" err="1" smtClean="0"/>
              <a:t>hset.add</a:t>
            </a:r>
            <a:r>
              <a:rPr lang="en-US" sz="1600" dirty="0" smtClean="0"/>
              <a:t>("Ram");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HashSet</a:t>
            </a:r>
            <a:r>
              <a:rPr lang="en-US" sz="1600" dirty="0"/>
              <a:t> contains: 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    </a:t>
            </a:r>
            <a:r>
              <a:rPr lang="en-US" sz="1600" dirty="0" smtClean="0"/>
              <a:t>	 </a:t>
            </a:r>
            <a:r>
              <a:rPr lang="en-US" sz="1600" dirty="0"/>
              <a:t>for(String temp : </a:t>
            </a:r>
            <a:r>
              <a:rPr lang="en-US" sz="1600" dirty="0" err="1"/>
              <a:t>hset</a:t>
            </a:r>
            <a:r>
              <a:rPr lang="en-US" sz="1600" dirty="0"/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	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(temp</a:t>
            </a:r>
            <a:r>
              <a:rPr lang="en-US" sz="16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     </a:t>
            </a:r>
            <a:r>
              <a:rPr lang="en-US" sz="1600" dirty="0" smtClean="0"/>
              <a:t>}}}//  Ram Kevin </a:t>
            </a:r>
            <a:r>
              <a:rPr lang="en-US" sz="1600" dirty="0" err="1" smtClean="0"/>
              <a:t>Sinngh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600" b="1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 Implement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ចេញពី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Set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ដែលប្រើប្រាស់</a:t>
            </a:r>
            <a:endParaRPr lang="en-US" sz="2200" dirty="0" smtClean="0">
              <a:latin typeface="Khmer OS Battambang" panose="02000500000000020004" pitchFamily="2" charset="0"/>
              <a:cs typeface="Khmer OS Battambang" pitchFamily="2" charset="0"/>
            </a:endParaRP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tree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សម្រាប់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Store 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រាល់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 stored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គឺត្រូវបាន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sorted (ascending order)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ដំណើរការ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search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នៅ​ក្នុង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លឿន ដោយសារតែវាត្រូវបាន</a:t>
            </a:r>
            <a:endParaRPr lang="en-US" sz="2200" dirty="0" smtClean="0">
              <a:latin typeface="Khmer OS Battambang" panose="02000500000000020004" pitchFamily="2" charset="0"/>
              <a:cs typeface="Khmer OS Battambang" pitchFamily="2" charset="0"/>
            </a:endParaRP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sorted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រួចជាស្រេច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45" y="1492885"/>
            <a:ext cx="2708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8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Constructors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: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default 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មានតម្លៃទទេ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(Collection c) 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របស់វាជា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(Comparator comp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):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Parameter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របស់វាជា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compare</a:t>
            </a:r>
            <a:endParaRPr lang="en-US" sz="2200" b="1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SortedSet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ss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របស់វាជាប្រភេទ​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sorted</a:t>
            </a: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java.util.TreeSet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TreeSetDemo</a:t>
            </a: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TreeSet</a:t>
            </a:r>
            <a:r>
              <a:rPr lang="en-US" sz="1600" dirty="0" smtClean="0"/>
              <a:t>&lt;String</a:t>
            </a:r>
            <a:r>
              <a:rPr lang="en-US" sz="1600" dirty="0"/>
              <a:t>&gt; </a:t>
            </a:r>
            <a:r>
              <a:rPr lang="en-US" sz="1600" dirty="0" err="1"/>
              <a:t>tset</a:t>
            </a:r>
            <a:r>
              <a:rPr lang="en-US" sz="1600" dirty="0"/>
              <a:t> = new </a:t>
            </a:r>
            <a:r>
              <a:rPr lang="en-US" sz="1600" dirty="0" err="1"/>
              <a:t>TreeSet</a:t>
            </a:r>
            <a:r>
              <a:rPr lang="en-US" sz="1600" dirty="0"/>
              <a:t>&lt;String</a:t>
            </a:r>
            <a:r>
              <a:rPr lang="en-US" sz="1600" dirty="0" smtClean="0"/>
              <a:t>&gt;();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tset.add</a:t>
            </a:r>
            <a:r>
              <a:rPr lang="en-US" sz="1600" dirty="0"/>
              <a:t>("</a:t>
            </a:r>
            <a:r>
              <a:rPr lang="en-US" sz="1600" dirty="0" err="1" smtClean="0"/>
              <a:t>Abc</a:t>
            </a:r>
            <a:r>
              <a:rPr lang="en-US" sz="1600" dirty="0" smtClean="0"/>
              <a:t>"); </a:t>
            </a:r>
            <a:r>
              <a:rPr lang="en-US" sz="1600" dirty="0" err="1" smtClean="0"/>
              <a:t>tset.add</a:t>
            </a:r>
            <a:r>
              <a:rPr lang="en-US" sz="1600" dirty="0"/>
              <a:t>("Ram</a:t>
            </a:r>
            <a:r>
              <a:rPr lang="en-US" sz="1600" dirty="0" smtClean="0"/>
              <a:t>");</a:t>
            </a:r>
            <a:r>
              <a:rPr lang="en-US" sz="1600" dirty="0"/>
              <a:t> </a:t>
            </a:r>
            <a:r>
              <a:rPr lang="en-US" sz="1600" dirty="0" err="1"/>
              <a:t>tset.add</a:t>
            </a:r>
            <a:r>
              <a:rPr lang="en-US" sz="1600" dirty="0"/>
              <a:t>("Kevin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  	</a:t>
            </a:r>
            <a:r>
              <a:rPr lang="en-US" sz="1600" dirty="0" err="1" smtClean="0"/>
              <a:t>tset.add</a:t>
            </a:r>
            <a:r>
              <a:rPr lang="en-US" sz="1600" dirty="0"/>
              <a:t>("Singh</a:t>
            </a:r>
            <a:r>
              <a:rPr lang="en-US" sz="1600" dirty="0" smtClean="0"/>
              <a:t>");</a:t>
            </a:r>
            <a:r>
              <a:rPr lang="en-US" sz="1600" dirty="0" err="1" smtClean="0"/>
              <a:t>tset.add</a:t>
            </a:r>
            <a:r>
              <a:rPr lang="en-US" sz="1600" dirty="0"/>
              <a:t>("Rick</a:t>
            </a:r>
            <a:r>
              <a:rPr lang="en-US" sz="1600" dirty="0" smtClean="0"/>
              <a:t>");</a:t>
            </a:r>
            <a:r>
              <a:rPr lang="en-US" sz="1600" dirty="0" err="1" smtClean="0"/>
              <a:t>tset.add</a:t>
            </a:r>
            <a:r>
              <a:rPr lang="en-US" sz="1600" dirty="0"/>
              <a:t>("Ram");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TreeSet</a:t>
            </a:r>
            <a:r>
              <a:rPr lang="en-US" sz="1600" dirty="0" smtClean="0"/>
              <a:t> contains: ");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/>
              <a:t>for(String temp : </a:t>
            </a:r>
            <a:r>
              <a:rPr lang="en-US" sz="1600" dirty="0" err="1"/>
              <a:t>tset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(temp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smtClean="0"/>
              <a:t>}}}// </a:t>
            </a:r>
            <a:r>
              <a:rPr lang="en-US" sz="1600" dirty="0" err="1" smtClean="0"/>
              <a:t>Abc</a:t>
            </a:r>
            <a:r>
              <a:rPr lang="en-US" sz="1600" dirty="0" smtClean="0"/>
              <a:t> Kevin Ram Rick </a:t>
            </a:r>
            <a:r>
              <a:rPr lang="en-US" sz="1600" dirty="0" err="1" smtClean="0"/>
              <a:t>Signh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ភាពដូចគ្នារវាង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 មិនមានផ្ទុកនូវ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duplicate elements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ទេ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Set interface ( unique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elements)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Non-synchronized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មានន័យថា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not thread-safe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នៅពេលដែលយើងចង់ធ្វើការ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sort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, យើងគួរតែ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add 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ទៅកាន់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ហើយបន្ទាប់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​​​    មក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convert it into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(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rather than creating a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and Adding element to it).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ភាពខុសគ្នារវាង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: performance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របស់វា លឿនជាង​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Operation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add ,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remove , contain , size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etc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.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offers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constand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time cost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ហើយរាល់ធាតុរបស់</a:t>
            </a:r>
          </a:p>
          <a:p>
            <a:pPr marL="0" indent="0">
              <a:buNone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មិនបាន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store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ទៅតាម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order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ទេ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ធាតុរបស់វា ត្រូវបាន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sorted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ទៅតាមលំដាប់កើន 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offers log(n) time cost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for operation(add, remove….)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maps key to value  , map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មិនអាចមាននូវ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duplicate key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បានទេ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Map 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basic Method operation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put , get , remove 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containsKey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…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ចែកចេញជា ២ គឺ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values based on the key. It implements the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and extends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class.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អាចផ្ទុកបានតែ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តែមួយគត់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key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 អាចមាន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null value 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ដូចគ្នាទៅនិង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instead maintains ascending order.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Collection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List 	: Vector ,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Set	: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Map	: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Constructor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 ៤ គឺ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Default Constructor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ដែលប្រើប្រាស់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natural ordering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(Collection&lt;? Extends E&gt; c) : </a:t>
            </a: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sort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ដោយយោងទៅតាម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Elements’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natural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order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(Comparator&lt;?super E&gt; comparator)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វាបង្កើតនូវ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New Constructor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ដែលមិន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មានតម្លៃ , ហើយវាធ្វើការ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sort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ទៅតាម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specified comparator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SortedSet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&lt;E&gt; s)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វាធ្វើការបង្កើត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new tree set 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  ប្រើប្រាស់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ordering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ដូចគ្នាទៅតាម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specified sorted set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3.2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40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b="1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វាជាផ្នែកមួយនៃ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original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java.util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,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វាត្រូវបានគេ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interface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dictionary class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store key/value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Pairs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hash table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មានលក្ខណៈ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store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នូវ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unique element ,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តែវាមិន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store null key or null value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ទេ 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Constructor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 ៤ គឺ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Default Constructor 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size) : </a:t>
            </a: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វាធ្វើការ កំណត់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size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ជាក់លាក់</a:t>
            </a:r>
          </a:p>
          <a:p>
            <a:pPr>
              <a:buFontTx/>
              <a:buChar char="-"/>
            </a:pP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size, float 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fillRatio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វាបង្កើតនូវ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New Constructor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ដែលមានទំហំជាក់លាក់ , 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 និងវាមាន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fillRadio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ជាក់លាក់ដូចគ្នា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(Map m)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បង្កើត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ដោយកំណត់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b="1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ប្រៀបធៀបអំពី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ភាពដូចគ្នារវាង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&amp;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HashMap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java.util.Map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interface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ភាពខុសគ្នា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រវាង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&amp;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HashMap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HashMap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is non-synchronized ,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is synchronized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allow one null key and any null value  , that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00" smtClean="0">
                <a:latin typeface="Khmer OS Battambang" pitchFamily="2" charset="0"/>
                <a:cs typeface="Khmer OS Battambang" pitchFamily="2" charset="0"/>
              </a:rPr>
              <a:t> doesn’t.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200" b="1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www.tutorialspoint.com/java/java_collections.htm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http://beginnersbook.com/java-collections-tutorials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hlinkClick r:id="rId4"/>
              </a:rPr>
              <a:t>http://www.erpgreat.com/java/difference-between-arraylist-and-vector.htm</a:t>
            </a:r>
            <a:endParaRPr lang="en-US" dirty="0"/>
          </a:p>
          <a:p>
            <a:r>
              <a:rPr lang="en-US" u="sng" dirty="0">
                <a:hlinkClick r:id="rId5"/>
              </a:rPr>
              <a:t>http://beginnersbook.com/2013/12/difference-between-arraylist-and-linkedlist-in-java/</a:t>
            </a:r>
            <a:endParaRPr lang="en-US" dirty="0"/>
          </a:p>
          <a:p>
            <a:r>
              <a:rPr lang="en-US" u="sng" dirty="0">
                <a:hlinkClick r:id="rId6"/>
              </a:rPr>
              <a:t>http://beginnersbook.com/2014/08/difference-between-hashset-and-treeset/\</a:t>
            </a:r>
            <a:endParaRPr lang="en-US" dirty="0"/>
          </a:p>
          <a:p>
            <a:pPr marL="0" indent="0">
              <a:buNone/>
            </a:pP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 Java Collection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framework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មួយ​ដែល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provide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architecture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Store &amp;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Manipulate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group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 វាត្រូវបានគេប្រើទៅលើគ្រប់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Operations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ដែលប្រតិបតិ្តលើ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មានដូចជា ៖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Searching ,  Sorting , Inserting , manipulation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deletion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មានដូចជា ៖ 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Set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Map</a:t>
            </a:r>
            <a:r>
              <a:rPr lang="en-US" sz="1750" dirty="0" smtClean="0">
                <a:latin typeface="Khmer OS Battambang" pitchFamily="2" charset="0"/>
                <a:cs typeface="Khmer OS Battambang" pitchFamily="2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km-KH" sz="1750" dirty="0" smtClean="0">
                <a:latin typeface="Khmer OS Battambang" pitchFamily="2" charset="0"/>
                <a:cs typeface="Khmer OS Battambang" pitchFamily="2" charset="0"/>
              </a:rPr>
              <a:t>រចនាដម្ពន្ធ័របស់ </a:t>
            </a:r>
            <a:r>
              <a:rPr lang="en-US" sz="1750" dirty="0" smtClean="0">
                <a:latin typeface="Khmer OS Battambang" pitchFamily="2" charset="0"/>
                <a:cs typeface="Khmer OS Battambang" pitchFamily="2" charset="0"/>
              </a:rPr>
              <a:t>Collection</a:t>
            </a:r>
          </a:p>
          <a:p>
            <a:pPr marL="204788" indent="-204788"/>
            <a:endParaRPr lang="en-US" sz="17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hierarchy of collection framewor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57" y="1832436"/>
            <a:ext cx="5807566" cy="425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2" y="2712688"/>
            <a:ext cx="4581525" cy="30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Collection 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ដែលមានប្រភេទ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order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sequence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ឫ​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ដែលអាចផ្ទុកនូវ ទិន្នន័យស្ទួនបាន ។ ដើម្បី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elements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គេ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តាមរយះ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3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Vector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 interface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ហើយវាគ្រប់គ្រងទៅលើការ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បញ្ចូល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ទៅតាមលំដាប់លំដោយ(​​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insertion order)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។​​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ដូចគ្នាទៅនឹង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ដែរ 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ប៉ុន្តែមានភាពខុសគ្នាចំនួន ២ គឺ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Vector is Synchronized 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មានផ្ទុកនូវ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legacy 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យ៉ាងច្រើនដែលមិនមែនជា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Framework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មានសារៈប្រយោជន៍ច្រើន​​ នៅពេលដែលយើងមិនបានដឹងអំពី​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size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មុន ,​ ឫ យើងគ្រាន់តែត្រូវការ ផ្លាស់ផ្តូរទៅលើ ទំហំក្នុងកំឡុងពេល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lifetime programming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Vector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 ៤ គឺ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V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ector() 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create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default vector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initial size of 10</a:t>
            </a:r>
          </a:p>
          <a:p>
            <a:pPr>
              <a:buFontTx/>
              <a:buChar char="-"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Vector(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size)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ចាប់តម្លៃទៅតាម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ដែលយើងបោះឲ្យ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Tx/>
              <a:buChar char="-"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Vector(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size, 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err="1" smtClean="0">
                <a:latin typeface="Khmer OS Battambang" pitchFamily="2" charset="0"/>
                <a:cs typeface="Khmer OS Battambang" pitchFamily="2" charset="0"/>
              </a:rPr>
              <a:t>incr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) 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ចាប់តម្លៃទៅតាម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ដែលយើងបោះឲ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្យ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ហើយវាកើនតម្លៃទៅ</a:t>
            </a:r>
          </a:p>
          <a:p>
            <a:pPr marL="0" indent="0">
              <a:buNone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តាម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number of specified by 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incr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050" b="1" dirty="0" smtClean="0">
                <a:latin typeface="Khmer OS Battambang" pitchFamily="2" charset="0"/>
                <a:cs typeface="Khmer OS Battambang" pitchFamily="2" charset="0"/>
              </a:rPr>
              <a:t>- Vector(Collection c) : 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វាបង្កើតនូវ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ដែលផ្ទុកនូវ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collection c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Khmer OS Battambang" pitchFamily="2" charset="0"/>
                <a:cs typeface="Khmer OS Battambang" pitchFamily="2" charset="0"/>
              </a:rPr>
              <a:t>import </a:t>
            </a:r>
            <a:r>
              <a:rPr lang="en-US" sz="1600" dirty="0" err="1">
                <a:latin typeface="Khmer OS Battambang" pitchFamily="2" charset="0"/>
                <a:cs typeface="Khmer OS Battambang" pitchFamily="2" charset="0"/>
              </a:rPr>
              <a:t>java.util.Vector</a:t>
            </a:r>
            <a:r>
              <a:rPr lang="en-US" sz="1600" dirty="0" smtClean="0">
                <a:latin typeface="Khmer OS Battambang" pitchFamily="2" charset="0"/>
                <a:cs typeface="Khmer OS Battambang" pitchFamily="2" charset="0"/>
              </a:rPr>
              <a:t>;</a:t>
            </a:r>
            <a:endParaRPr lang="en-US" sz="16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Khmer OS Battambang" pitchFamily="2" charset="0"/>
                <a:cs typeface="Khmer OS Battambang" pitchFamily="2" charset="0"/>
              </a:rPr>
              <a:t>public class Test </a:t>
            </a:r>
            <a:r>
              <a:rPr lang="en-US" sz="1600" dirty="0" smtClean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Khmer OS Battambang" pitchFamily="2" charset="0"/>
                <a:cs typeface="Khmer OS Battambang" pitchFamily="2" charset="0"/>
              </a:rPr>
              <a:t>	public static void main(String </a:t>
            </a:r>
            <a:r>
              <a:rPr lang="en-US" sz="1600" dirty="0" err="1" smtClean="0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1600" dirty="0" smtClean="0">
                <a:latin typeface="Khmer OS Battambang" pitchFamily="2" charset="0"/>
                <a:cs typeface="Khmer OS Battambang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16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/>
              <a:t> Vector&lt;String&gt; </a:t>
            </a:r>
            <a:r>
              <a:rPr lang="en-US" sz="1600" dirty="0" err="1"/>
              <a:t>vec</a:t>
            </a:r>
            <a:r>
              <a:rPr lang="en-US" sz="1600" dirty="0"/>
              <a:t> = new Vector&lt;String&gt;();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vec.addElement</a:t>
            </a:r>
            <a:r>
              <a:rPr lang="en-US" sz="1600" dirty="0"/>
              <a:t>("Apple</a:t>
            </a:r>
            <a:r>
              <a:rPr lang="en-US" sz="1600" dirty="0" smtClean="0"/>
              <a:t>");</a:t>
            </a:r>
            <a:r>
              <a:rPr lang="en-US" sz="1600" dirty="0"/>
              <a:t> </a:t>
            </a:r>
            <a:r>
              <a:rPr lang="en-US" sz="1600" dirty="0" err="1"/>
              <a:t>vec.addElement</a:t>
            </a:r>
            <a:r>
              <a:rPr lang="en-US" sz="1600" dirty="0"/>
              <a:t>("Orange");</a:t>
            </a:r>
          </a:p>
          <a:p>
            <a:pPr marL="0" indent="0">
              <a:buNone/>
            </a:pPr>
            <a:r>
              <a:rPr lang="en-US" sz="1600" dirty="0" smtClean="0"/>
              <a:t>    	 </a:t>
            </a:r>
            <a:r>
              <a:rPr lang="en-US" sz="1600" dirty="0" err="1" smtClean="0"/>
              <a:t>vec.addElement</a:t>
            </a:r>
            <a:r>
              <a:rPr lang="en-US" sz="1600" dirty="0"/>
              <a:t>("Mango</a:t>
            </a:r>
            <a:r>
              <a:rPr lang="en-US" sz="1600" dirty="0" smtClean="0"/>
              <a:t>");</a:t>
            </a:r>
            <a:r>
              <a:rPr lang="en-US" sz="1600" dirty="0"/>
              <a:t> </a:t>
            </a:r>
            <a:r>
              <a:rPr lang="en-US" sz="1600" dirty="0" err="1"/>
              <a:t>vec.addElement</a:t>
            </a:r>
            <a:r>
              <a:rPr lang="en-US" sz="1600" dirty="0"/>
              <a:t>("Fig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("Size is: "+</a:t>
            </a:r>
            <a:r>
              <a:rPr lang="en-US" sz="1600" dirty="0" err="1"/>
              <a:t>vec.size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    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("Default capacity increment is: "+</a:t>
            </a:r>
            <a:r>
              <a:rPr lang="en-US" sz="1600" dirty="0" err="1"/>
              <a:t>vec.capacity</a:t>
            </a:r>
            <a:r>
              <a:rPr lang="en-US" sz="1600" dirty="0" smtClean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}} // Size is 4 ; </a:t>
            </a:r>
            <a:r>
              <a:rPr lang="en-US" sz="1600" dirty="0"/>
              <a:t>Default capacity increment is</a:t>
            </a:r>
            <a:r>
              <a:rPr lang="en-US" sz="1600" dirty="0" smtClean="0"/>
              <a:t>: 10;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621</Words>
  <Application>Microsoft Office PowerPoint</Application>
  <PresentationFormat>Widescreen</PresentationFormat>
  <Paragraphs>312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  ការណែនាំអំពី​ Collection </vt:lpstr>
      <vt:lpstr>  ការណែនាំអំពី​ Collection(ត) </vt:lpstr>
      <vt:lpstr> 1. សិក្សាអំពី List </vt:lpstr>
      <vt:lpstr> 1.1 សិក្សាអំពី Vector </vt:lpstr>
      <vt:lpstr> 1.1 សិក្សាអំពី Vector(ត) </vt:lpstr>
      <vt:lpstr> 1.1 សិក្សាអំពី Vector(ត) </vt:lpstr>
      <vt:lpstr> 1.2 សិក្សាអំពី ArrayList </vt:lpstr>
      <vt:lpstr> 1.2 សិក្សាអំពី ArrayList(ត) </vt:lpstr>
      <vt:lpstr> 1.2 សិក្សាអំពី ArrayList(ត) </vt:lpstr>
      <vt:lpstr> 1.3 សិក្សាអំពី LinkedList </vt:lpstr>
      <vt:lpstr> 1.3 សិក្សាអំពី LinkedList(ត) </vt:lpstr>
      <vt:lpstr> 1.4 ប្រៀបធៀប ArrayList &amp; LinkedList </vt:lpstr>
      <vt:lpstr> 1.4 ប្រៀបធៀប ArrayList &amp; LinkedList </vt:lpstr>
      <vt:lpstr> 1.5 ប្រៀបធៀប ArrayList &amp; Vector </vt:lpstr>
      <vt:lpstr> 1.5 ប្រៀបធៀប ArrayList &amp; Vector </vt:lpstr>
      <vt:lpstr> 2. សិក្សាអំពី Set </vt:lpstr>
      <vt:lpstr> 2.1 សិក្សាអំពី HashSet </vt:lpstr>
      <vt:lpstr> 2.1 សិក្សាអំពី HashSet(ត) </vt:lpstr>
      <vt:lpstr> 2.1 សិក្សាអំពី HashSet(ត) </vt:lpstr>
      <vt:lpstr> 2.2 សិក្សាអំពី TreeSet </vt:lpstr>
      <vt:lpstr> 2.2 សិក្សាអំពី TreeSet(ត) </vt:lpstr>
      <vt:lpstr> 2.2 សិក្សាអំពី TreeSet(ត) </vt:lpstr>
      <vt:lpstr> 2.3 ប្រៀបធៀប TreeSet &amp; HashSet </vt:lpstr>
      <vt:lpstr> 2.3 ប្រៀបធៀប TreeSet &amp; HashSet </vt:lpstr>
      <vt:lpstr> 3. សិក្សាអំពី Map </vt:lpstr>
      <vt:lpstr> 3.1 សិក្សាអំពី TreeMap </vt:lpstr>
      <vt:lpstr> 3.1 សិក្សាអំពី TreeMap(ត) </vt:lpstr>
      <vt:lpstr> 3.2 សិក្សាអំពី HashTable </vt:lpstr>
      <vt:lpstr> 3.2 សិក្សាអំពី HashTable(ត) </vt:lpstr>
      <vt:lpstr> 3.3 ប្រៀបធៀបអំពី TreeMap &amp; HashTable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2016-05-03T03:03:30Z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