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36"/>
  </p:notesMasterIdLst>
  <p:handoutMasterIdLst>
    <p:handoutMasterId r:id="rId37"/>
  </p:handoutMasterIdLst>
  <p:sldIdLst>
    <p:sldId id="503" r:id="rId3"/>
    <p:sldId id="522" r:id="rId4"/>
    <p:sldId id="505" r:id="rId5"/>
    <p:sldId id="552" r:id="rId6"/>
    <p:sldId id="554" r:id="rId7"/>
    <p:sldId id="589" r:id="rId8"/>
    <p:sldId id="564" r:id="rId9"/>
    <p:sldId id="588" r:id="rId10"/>
    <p:sldId id="566" r:id="rId11"/>
    <p:sldId id="587" r:id="rId12"/>
    <p:sldId id="567" r:id="rId13"/>
    <p:sldId id="568" r:id="rId14"/>
    <p:sldId id="590" r:id="rId15"/>
    <p:sldId id="591" r:id="rId16"/>
    <p:sldId id="593" r:id="rId17"/>
    <p:sldId id="595" r:id="rId18"/>
    <p:sldId id="551" r:id="rId19"/>
    <p:sldId id="556" r:id="rId20"/>
    <p:sldId id="557" r:id="rId21"/>
    <p:sldId id="558" r:id="rId22"/>
    <p:sldId id="561" r:id="rId23"/>
    <p:sldId id="562" r:id="rId24"/>
    <p:sldId id="592" r:id="rId25"/>
    <p:sldId id="574" r:id="rId26"/>
    <p:sldId id="580" r:id="rId27"/>
    <p:sldId id="571" r:id="rId28"/>
    <p:sldId id="581" r:id="rId29"/>
    <p:sldId id="584" r:id="rId30"/>
    <p:sldId id="585" r:id="rId31"/>
    <p:sldId id="586" r:id="rId32"/>
    <p:sldId id="594" r:id="rId33"/>
    <p:sldId id="439" r:id="rId34"/>
    <p:sldId id="55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2BBF"/>
    <a:srgbClr val="003399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 autoAdjust="0"/>
    <p:restoredTop sz="87971" autoAdjust="0"/>
  </p:normalViewPr>
  <p:slideViewPr>
    <p:cSldViewPr snapToGrid="0">
      <p:cViewPr varScale="1">
        <p:scale>
          <a:sx n="77" d="100"/>
          <a:sy n="77" d="100"/>
        </p:scale>
        <p:origin x="11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03-May-16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03-May-16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What is framework in java</a:t>
            </a:r>
          </a:p>
          <a:p>
            <a:r>
              <a:rPr lang="en-US" dirty="0" smtClean="0"/>
              <a:t>provides readymade architecture.</a:t>
            </a:r>
          </a:p>
          <a:p>
            <a:r>
              <a:rPr lang="en-US" dirty="0" smtClean="0"/>
              <a:t>represents set of classes and interface.</a:t>
            </a:r>
          </a:p>
          <a:p>
            <a:r>
              <a:rPr lang="en-US" dirty="0" smtClean="0"/>
              <a:t>is optional.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06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57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Set also adds a stronger contract on the behavior of the equals and </a:t>
            </a:r>
            <a:r>
              <a:rPr lang="en-US" sz="1200" dirty="0" err="1" smtClean="0"/>
              <a:t>hashCode</a:t>
            </a:r>
            <a:r>
              <a:rPr lang="en-US" sz="1200" dirty="0" smtClean="0"/>
              <a:t> operations, allowing Set instances to be compared meaningfully even if their implementation types differ.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47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42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map contains values based on the key i.e. key and value </a:t>
            </a:r>
            <a:r>
              <a:rPr lang="en-US" dirty="0" err="1" smtClean="0"/>
              <a:t>pair.Each</a:t>
            </a:r>
            <a:r>
              <a:rPr lang="en-US" dirty="0" smtClean="0"/>
              <a:t> pair is known as an </a:t>
            </a:r>
            <a:r>
              <a:rPr lang="en-US" dirty="0" err="1" smtClean="0"/>
              <a:t>entry.Map</a:t>
            </a:r>
            <a:r>
              <a:rPr lang="en-US" dirty="0" smtClean="0"/>
              <a:t> contains only unique elements.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 is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subinterface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Map. So we will be accessed it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Map.Entry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name. It provides methods to get key and value.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 of Entry interface: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Object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getKey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obtain key.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Object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getValue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used to obtain value.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99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Hashtable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an array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list.Each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 is known as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bucket.The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position of bucket is identified by calling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hashcode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Hashtable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contains values based on the key. It implements the Map interface and extends Dictionary class.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only unique elements.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may have not have any null key or value.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synchronized.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15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3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8665-9D13-41A2-96D2-68427C408CCD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AC51-1631-4882-B287-BBD2B28CC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7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03-May-16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03-May-16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03-May-16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03-May-16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tpoint.com/LinkedHashMap-class-in-collection-framework" TargetMode="External"/><Relationship Id="rId2" Type="http://schemas.openxmlformats.org/officeDocument/2006/relationships/hyperlink" Target="http://www.javatpoint.com/HashMap-class-in-collection-framework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javarevisited.blogspot.com/2012/07/create-read-only-list-map-set-example-java.html" TargetMode="External"/><Relationship Id="rId4" Type="http://schemas.openxmlformats.org/officeDocument/2006/relationships/hyperlink" Target="http://beginnersbook.com/2015/01/difference-between-list-set-and-map-in-java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" y="1576928"/>
            <a:ext cx="7219950" cy="3581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AC51-1631-4882-B287-BBD2B28CC5DF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33" r="37891"/>
          <a:stretch/>
        </p:blipFill>
        <p:spPr>
          <a:xfrm>
            <a:off x="7567612" y="1576928"/>
            <a:ext cx="4436874" cy="15388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21"/>
          <a:stretch/>
        </p:blipFill>
        <p:spPr>
          <a:xfrm>
            <a:off x="385762" y="4824514"/>
            <a:ext cx="7143750" cy="2033486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609600" y="320759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1.1 Vector </a:t>
            </a:r>
            <a:r>
              <a:rPr lang="km-KH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b="1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79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2" y="327025"/>
            <a:ext cx="10994127" cy="101466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1.2	Array List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849281" y="2082199"/>
            <a:ext cx="11020927" cy="4312251"/>
          </a:xfrm>
        </p:spPr>
        <p:txBody>
          <a:bodyPr>
            <a:normAutofit/>
          </a:bodyPr>
          <a:lstStyle/>
          <a:p>
            <a:pPr marL="628650" indent="-5143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List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class extends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List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implements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the List interface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endParaRPr lang="km-KH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28650" indent="-5143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Support Dynamic array</a:t>
            </a:r>
            <a:endParaRPr lang="km-KH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28650" indent="-5143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size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កើនឡើង ឬ ថយ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Collection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ធ្វើការពង្រីក​ និង ពង្រួម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size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ដោយស្វ័យប្រវត្តិ</a:t>
            </a:r>
          </a:p>
          <a:p>
            <a:pPr marL="628650" indent="-5143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​ត្រូវចាំថា​ </a:t>
            </a:r>
            <a:r>
              <a:rPr lang="en-US" sz="2000" dirty="0" smtClean="0">
                <a:latin typeface="Khmer OS Battambang" panose="02000500000000020004" pitchFamily="2" charset="0"/>
                <a:ea typeface="andale mono"/>
                <a:cs typeface="Khmer OS Battambang" panose="02000500000000020004" pitchFamily="2" charset="0"/>
              </a:rPr>
              <a:t>Array List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class supports only object types and not primitive types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92992" y="1487541"/>
            <a:ext cx="11020927" cy="431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150000"/>
              </a:lnSpc>
              <a:buClr>
                <a:srgbClr val="00B050"/>
              </a:buClr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លក្ខណៈរបស់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List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មាន៖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94" y="4883565"/>
            <a:ext cx="7503887" cy="177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2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7025"/>
            <a:ext cx="10994127" cy="1014664"/>
          </a:xfrm>
        </p:spPr>
        <p:txBody>
          <a:bodyPr/>
          <a:lstStyle/>
          <a:p>
            <a:r>
              <a:rPr lang="en-US" sz="2800" b="1" dirty="0">
                <a:solidFill>
                  <a:srgbClr val="0070C0"/>
                </a:solidFill>
              </a:rPr>
              <a:t>1.2	</a:t>
            </a:r>
            <a:r>
              <a:rPr lang="en-US" sz="2800" b="1" dirty="0" err="1" smtClean="0">
                <a:solidFill>
                  <a:srgbClr val="0070C0"/>
                </a:solidFill>
              </a:rPr>
              <a:t>ArrayList</a:t>
            </a:r>
            <a:r>
              <a:rPr lang="en-US" sz="2800" b="1" dirty="0" smtClean="0">
                <a:solidFill>
                  <a:srgbClr val="0070C0"/>
                </a:solidFill>
              </a:rPr>
              <a:t> (</a:t>
            </a:r>
            <a:r>
              <a:rPr lang="km-KH" sz="2800" b="1" dirty="0" smtClean="0">
                <a:solidFill>
                  <a:srgbClr val="0070C0"/>
                </a:solidFill>
              </a:rPr>
              <a:t>ត</a:t>
            </a:r>
            <a:r>
              <a:rPr lang="en-US" sz="2800" b="1" dirty="0" smtClean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6771" t="7890" r="20420" b="30002"/>
          <a:stretch/>
        </p:blipFill>
        <p:spPr>
          <a:xfrm>
            <a:off x="696685" y="1480457"/>
            <a:ext cx="9231085" cy="506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5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183341" y="1711944"/>
            <a:ext cx="10325462" cy="4312251"/>
          </a:xfrm>
        </p:spPr>
        <p:txBody>
          <a:bodyPr>
            <a:normAutofit/>
          </a:bodyPr>
          <a:lstStyle/>
          <a:p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ការផ្ទុកធាតុជាលក្ខណៈ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doubly linked</a:t>
            </a:r>
          </a:p>
          <a:p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extends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AbstractList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implements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List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Deque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interfaces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អាចផ្ទុកនូវ​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duplicate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elements.</a:t>
            </a:r>
          </a:p>
          <a:p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មានការតម្រៀបធាតុ (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maintains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insertion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order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</a:p>
          <a:p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non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synchronized.</a:t>
            </a:r>
          </a:p>
          <a:p>
            <a:pPr marL="0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27025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</a:rPr>
              <a:t>1.3 </a:t>
            </a:r>
            <a:r>
              <a:rPr lang="en-US" sz="3000" b="1" dirty="0" err="1" smtClean="0">
                <a:solidFill>
                  <a:srgbClr val="0070C0"/>
                </a:solidFill>
              </a:rPr>
              <a:t>LinkedList</a:t>
            </a:r>
            <a:endParaRPr lang="en-US" sz="3000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362" y="3868069"/>
            <a:ext cx="62198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6393" y="594124"/>
            <a:ext cx="312297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1.3 </a:t>
            </a:r>
            <a:r>
              <a:rPr lang="en-US" sz="3000" b="1" dirty="0" err="1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</a:t>
            </a:r>
            <a:r>
              <a:rPr lang="km-KH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ត)</a:t>
            </a:r>
            <a:endParaRPr lang="en-US" sz="3000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9404"/>
          <a:stretch/>
        </p:blipFill>
        <p:spPr>
          <a:xfrm>
            <a:off x="686100" y="1767980"/>
            <a:ext cx="4849010" cy="49007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70614"/>
          <a:stretch/>
        </p:blipFill>
        <p:spPr>
          <a:xfrm>
            <a:off x="6256875" y="1810792"/>
            <a:ext cx="5394804" cy="226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5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7482"/>
            <a:ext cx="10994127" cy="1014664"/>
          </a:xfrm>
        </p:spPr>
        <p:txBody>
          <a:bodyPr>
            <a:normAutofit/>
          </a:bodyPr>
          <a:lstStyle/>
          <a:p>
            <a:r>
              <a:rPr lang="km-KH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ភាពខុសប្លែកគ្នានៃ </a:t>
            </a:r>
            <a:r>
              <a:rPr lang="en-US" sz="3000" b="1" dirty="0" err="1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&amp; Vector</a:t>
            </a:r>
            <a:endParaRPr lang="en-US" sz="3000" b="1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049" y="1763830"/>
            <a:ext cx="7408948" cy="4746797"/>
          </a:xfrm>
        </p:spPr>
      </p:pic>
    </p:spTree>
    <p:extLst>
      <p:ext uri="{BB962C8B-B14F-4D97-AF65-F5344CB8AC3E}">
        <p14:creationId xmlns:p14="http://schemas.microsoft.com/office/powerpoint/2010/main" val="231213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20" y="1588991"/>
            <a:ext cx="9207665" cy="480545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312980"/>
            <a:ext cx="10994127" cy="1014664"/>
          </a:xfrm>
        </p:spPr>
        <p:txBody>
          <a:bodyPr>
            <a:normAutofit/>
          </a:bodyPr>
          <a:lstStyle/>
          <a:p>
            <a:r>
              <a:rPr lang="km-KH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ភាពខុសប្លែកគ្នានៃ </a:t>
            </a:r>
            <a:r>
              <a:rPr lang="en-US" sz="3000" b="1" dirty="0" err="1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&amp; Vector</a:t>
            </a:r>
            <a:endParaRPr lang="en-US" sz="3000" b="1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81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efficient data structure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សំរាប់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storing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processing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nonduplicate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elements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>
              <a:lnSpc>
                <a:spcPct val="160000"/>
              </a:lnSpc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ដែលមានតែ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inherited​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adds restriction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ចំពោះ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duplicate elements</a:t>
            </a:r>
          </a:p>
          <a:p>
            <a:pPr>
              <a:lnSpc>
                <a:spcPct val="160000"/>
              </a:lnSpc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equals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and </a:t>
            </a:r>
            <a:r>
              <a:rPr lang="en-US" sz="2200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hashCode</a:t>
            </a:r>
            <a:r>
              <a:rPr lang="en-US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operations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ត្រូវបានគេបន្ថែមកូដមួយចំនួនសំរាប់ធ្វើការប្រៀបធៀប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60000"/>
              </a:lnSpc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89551" y="473976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II.	Set</a:t>
            </a:r>
            <a:endParaRPr lang="en-US" sz="3000" b="1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67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2" descr="hierarchy of collection framework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73" t="28498" r="2441"/>
          <a:stretch/>
        </p:blipFill>
        <p:spPr bwMode="auto">
          <a:xfrm>
            <a:off x="4291819" y="1728401"/>
            <a:ext cx="3514725" cy="466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9551" y="473976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II.	Set (</a:t>
            </a:r>
            <a:r>
              <a:rPr lang="km-KH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b="1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81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32927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2.1	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753519"/>
            <a:ext cx="2347236" cy="491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ashSet class hierarch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83913" y="1753519"/>
            <a:ext cx="890808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រាល់ធាតុផ្ទុកនៅក្នុង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H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ashtable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extends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មកពី​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AbstractSet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implements Set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ផ្ទុកតែ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unique elements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Elements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add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ចូល</a:t>
            </a:r>
            <a:r>
              <a:rPr lang="km-KH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គ្មានសណ្តាប់ធ្នាប់</a:t>
            </a:r>
            <a:endParaRPr lang="en-US" sz="2200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55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400518" y="2686050"/>
            <a:ext cx="5746700" cy="4418134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AutoNum type="romanUcPeriod"/>
            </a:pPr>
            <a:r>
              <a:rPr lang="en-US" sz="2400" b="1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List </a:t>
            </a:r>
          </a:p>
          <a:p>
            <a:pPr marL="697230" lvl="1" indent="-457200">
              <a:lnSpc>
                <a:spcPct val="150000"/>
              </a:lnSpc>
              <a:buAutoNum type="arabicPeriod"/>
            </a:pPr>
            <a:r>
              <a:rPr lang="en-US" sz="2250" b="1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Vector</a:t>
            </a:r>
          </a:p>
          <a:p>
            <a:pPr marL="697230" lvl="1" indent="-457200">
              <a:lnSpc>
                <a:spcPct val="150000"/>
              </a:lnSpc>
              <a:buAutoNum type="arabicPeriod"/>
            </a:pPr>
            <a:r>
              <a:rPr lang="en-US" sz="2250" b="1" dirty="0" err="1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ArrayList</a:t>
            </a:r>
            <a:endParaRPr lang="en-US" sz="2250" b="1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697230" lvl="1" indent="-457200">
              <a:lnSpc>
                <a:spcPct val="150000"/>
              </a:lnSpc>
              <a:buAutoNum type="arabicPeriod"/>
            </a:pPr>
            <a:r>
              <a:rPr lang="en-US" sz="2250" b="1" dirty="0" err="1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LinkedList</a:t>
            </a:r>
            <a:endParaRPr lang="en-US" sz="2250" b="1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4359592" y="2686050"/>
            <a:ext cx="5746700" cy="441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II.	Set </a:t>
            </a:r>
          </a:p>
          <a:p>
            <a:pPr marL="697230" lvl="1" indent="-457200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US" sz="2250" b="1" dirty="0" err="1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HashSet</a:t>
            </a:r>
            <a:endParaRPr lang="en-US" sz="2250" b="1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697230" lvl="1" indent="-457200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US" sz="2250" b="1" dirty="0" err="1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TreeSet</a:t>
            </a:r>
            <a:endParaRPr lang="en-US" sz="2250" b="1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lnSpc>
                <a:spcPct val="150000"/>
              </a:lnSpc>
              <a:buNone/>
            </a:pPr>
            <a:endParaRPr lang="en-US" sz="2250" b="1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7318666" y="2686050"/>
            <a:ext cx="5746700" cy="441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III.	Map </a:t>
            </a:r>
          </a:p>
          <a:p>
            <a:pPr marL="697230" lvl="1" indent="-457200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US" sz="2250" b="1" dirty="0" err="1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TreeMap</a:t>
            </a:r>
            <a:endParaRPr lang="en-US" sz="2250" b="1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697230" lvl="1" indent="-457200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US" sz="2250" b="1" dirty="0" err="1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HashTable</a:t>
            </a:r>
            <a:endParaRPr lang="en-US" sz="2250" b="1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73647" y="1837961"/>
            <a:ext cx="2460930" cy="684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m-KH" sz="28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អំពី 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Collections</a:t>
            </a:r>
            <a:endParaRPr lang="en-US" sz="28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886202" y="2686050"/>
            <a:ext cx="0" cy="344328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2942" y="2728913"/>
            <a:ext cx="0" cy="344328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13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5676"/>
          <a:stretch/>
        </p:blipFill>
        <p:spPr>
          <a:xfrm>
            <a:off x="785813" y="1489075"/>
            <a:ext cx="4995862" cy="497981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3237" y="304339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2.1	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75372" r="-1705"/>
          <a:stretch/>
        </p:blipFill>
        <p:spPr>
          <a:xfrm>
            <a:off x="6552749" y="1612690"/>
            <a:ext cx="4707391" cy="152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3122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2.2	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043238" y="1771048"/>
            <a:ext cx="8584082" cy="4312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implements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NavigableSet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interface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extends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the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SortedSet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</a:t>
            </a:r>
          </a:p>
          <a:p>
            <a:pPr>
              <a:lnSpc>
                <a:spcPct val="150000"/>
              </a:lnSpc>
            </a:pPr>
            <a:r>
              <a:rPr lang="km-KH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ការតម្រៀបធាតុពីតូចទៅធំ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(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maintains ascending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order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8160" r="31922"/>
          <a:stretch/>
        </p:blipFill>
        <p:spPr>
          <a:xfrm>
            <a:off x="609600" y="1544946"/>
            <a:ext cx="2190750" cy="498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9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9431"/>
          <a:stretch/>
        </p:blipFill>
        <p:spPr>
          <a:xfrm>
            <a:off x="842961" y="1671953"/>
            <a:ext cx="4586667" cy="485965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307397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2.2	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70291"/>
          <a:stretch/>
        </p:blipFill>
        <p:spPr>
          <a:xfrm>
            <a:off x="5929312" y="1843087"/>
            <a:ext cx="4986338" cy="222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0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2979"/>
            <a:ext cx="10994127" cy="1014664"/>
          </a:xfrm>
        </p:spPr>
        <p:txBody>
          <a:bodyPr>
            <a:normAutofit/>
          </a:bodyPr>
          <a:lstStyle/>
          <a:p>
            <a:r>
              <a:rPr lang="km-KH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ភាពខុសប្លែកគ្នានៃ </a:t>
            </a:r>
            <a:r>
              <a:rPr lang="en-US" sz="3000" b="1" dirty="0" err="1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&amp; </a:t>
            </a:r>
            <a:r>
              <a:rPr lang="en-US" sz="3000" b="1" dirty="0" err="1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endParaRPr lang="en-US" sz="3000" b="1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26" name="Picture 2" descr="http://3.bp.blogspot.com/-PDM--j8iSiA/VR4jgVtBbzI/AAAAAAAAGDQ/TmM-Fyeh8AQ/s1600/Java%2B-%2BCollection%2BFramework%2B-%2BHashSet%2BVs%2BTreeSe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91" b="6235"/>
          <a:stretch/>
        </p:blipFill>
        <p:spPr bwMode="auto">
          <a:xfrm>
            <a:off x="609600" y="1608575"/>
            <a:ext cx="11425283" cy="450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40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88975" y="1611931"/>
            <a:ext cx="11020927" cy="4312251"/>
          </a:xfrm>
        </p:spPr>
        <p:txBody>
          <a:bodyPr>
            <a:normAutofit/>
          </a:bodyPr>
          <a:lstStyle/>
          <a:p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Interface Map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ដែលមាន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Unique key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សម្រាប់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value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នីមួយៗ</a:t>
            </a:r>
          </a:p>
          <a:p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មិនអាចជាន់គ្នាបានទេ តែបើជាន់ វាចាប់យក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ចុងក្រោយ</a:t>
            </a:r>
          </a:p>
          <a:p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3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ដែលប្រើ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Map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HashMap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LinkedHashMap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5775" y="362133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III. Map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57" y="3278188"/>
            <a:ext cx="10001976" cy="311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2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715" y="1765408"/>
            <a:ext cx="9166118" cy="462904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5775" y="362133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III. Map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21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2" y="366649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3.1	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" y="1615645"/>
            <a:ext cx="3070050" cy="4640444"/>
          </a:xfrm>
        </p:spPr>
      </p:pic>
      <p:sp>
        <p:nvSpPr>
          <p:cNvPr id="6" name="Rectangle 5"/>
          <p:cNvSpPr/>
          <p:nvPr/>
        </p:nvSpPr>
        <p:spPr>
          <a:xfrm>
            <a:off x="4008895" y="2011367"/>
            <a:ext cx="6684936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 </a:t>
            </a: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implements </a:t>
            </a: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 </a:t>
            </a:r>
            <a:r>
              <a:rPr lang="en-US" sz="2200" dirty="0" err="1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NavigableMap</a:t>
            </a: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extends </a:t>
            </a: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ពី </a:t>
            </a:r>
            <a:r>
              <a:rPr lang="en-US" sz="2200" dirty="0" err="1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AbstractMap</a:t>
            </a: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</a:t>
            </a: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1313" indent="-341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មិនអាចមាន </a:t>
            </a: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null key </a:t>
            </a: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បានទេ ប៉ុន្តែអាចមាន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null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values.</a:t>
            </a:r>
          </a:p>
          <a:p>
            <a:pPr marL="341313" indent="-341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មានការតម្រៀបធាតុ (</a:t>
            </a: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maintains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ascending </a:t>
            </a: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order)</a:t>
            </a: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65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2" y="366649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3.1	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ត)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9002"/>
          <a:stretch/>
        </p:blipFill>
        <p:spPr>
          <a:xfrm>
            <a:off x="489730" y="1630046"/>
            <a:ext cx="5988562" cy="4775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71567" r="50623"/>
          <a:stretch/>
        </p:blipFill>
        <p:spPr>
          <a:xfrm>
            <a:off x="7889686" y="1630046"/>
            <a:ext cx="3315587" cy="214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4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297481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3.2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HashTable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6008" y="1660816"/>
            <a:ext cx="731003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1175" indent="-511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Hashtable</a:t>
            </a: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 of </a:t>
            </a:r>
            <a:r>
              <a:rPr lang="en-US" sz="22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list.Each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ដែលត្រូវបានគេហៅថា </a:t>
            </a: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bucket </a:t>
            </a: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</a:t>
            </a: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position of bucket </a:t>
            </a: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</a:t>
            </a: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identified </a:t>
            </a: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</a:t>
            </a: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calling the </a:t>
            </a:r>
            <a:r>
              <a:rPr lang="en-US" sz="22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hashcode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() </a:t>
            </a: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</a:p>
          <a:p>
            <a:pPr marL="511175" indent="-511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values </a:t>
            </a: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អាស្រ័យលើ </a:t>
            </a: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key</a:t>
            </a:r>
          </a:p>
          <a:p>
            <a:pPr marL="511175" indent="-511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</a:t>
            </a: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implements </a:t>
            </a: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Map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extends </a:t>
            </a: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ពី </a:t>
            </a: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Dictionary class</a:t>
            </a: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11175" indent="-511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ផ្ទុកតែ </a:t>
            </a: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unique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elements.</a:t>
            </a:r>
          </a:p>
          <a:p>
            <a:pPr marL="511175" indent="-511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មិនមានផ្ទុក </a:t>
            </a: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null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key or value.</a:t>
            </a:r>
          </a:p>
          <a:p>
            <a:pPr marL="511175" indent="-511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មានលក្ខណៈ </a:t>
            </a: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synchronized.</a:t>
            </a: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1690564"/>
            <a:ext cx="4228346" cy="412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9340"/>
          <a:stretch/>
        </p:blipFill>
        <p:spPr>
          <a:xfrm>
            <a:off x="1084720" y="1582420"/>
            <a:ext cx="6400962" cy="49696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339" t="70005" r="57621" b="1219"/>
          <a:stretch/>
        </p:blipFill>
        <p:spPr>
          <a:xfrm>
            <a:off x="8096621" y="1582420"/>
            <a:ext cx="3046660" cy="234725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662" y="297481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3.2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HashTable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26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ca-E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ភ្នំពេញ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327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ca-E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Collection</a:t>
            </a:r>
            <a:endParaRPr lang="km-KH" sz="32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sz="2000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8214" y="4244332"/>
            <a:ext cx="3163505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ជឿង ស្រីអូន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ប៉ែន​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លីម៉ែង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ជា​​​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បូណា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គា​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ម៉េងស្រ៊ា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ពេក រតនៈ</a:t>
            </a: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ភាពខុសប្លែកគ្នារវាង </a:t>
            </a:r>
            <a:r>
              <a:rPr lang="en-US" dirty="0" err="1" smtClean="0"/>
              <a:t>TreeMap</a:t>
            </a:r>
            <a:r>
              <a:rPr lang="en-US" dirty="0" smtClean="0"/>
              <a:t> </a:t>
            </a:r>
            <a:r>
              <a:rPr lang="km-KH" dirty="0" smtClean="0"/>
              <a:t>និង</a:t>
            </a:r>
            <a:r>
              <a:rPr lang="en-US" dirty="0" smtClean="0"/>
              <a:t> </a:t>
            </a:r>
            <a:r>
              <a:rPr lang="en-US" dirty="0" err="1" smtClean="0"/>
              <a:t>Hashtable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22"/>
          <a:stretch/>
        </p:blipFill>
        <p:spPr>
          <a:xfrm>
            <a:off x="1565330" y="1723690"/>
            <a:ext cx="8214100" cy="467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5970"/>
            <a:ext cx="10994127" cy="1014664"/>
          </a:xfrm>
        </p:spPr>
        <p:txBody>
          <a:bodyPr>
            <a:normAutofit/>
          </a:bodyPr>
          <a:lstStyle/>
          <a:p>
            <a:r>
              <a:rPr lang="km-KH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 </a:t>
            </a:r>
            <a:r>
              <a:rPr lang="en-US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List &amp; Set &amp; Map </a:t>
            </a:r>
            <a:endParaRPr lang="en-US" sz="3000" b="1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784" y="1590043"/>
            <a:ext cx="7179186" cy="49231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0873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897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www.javatpoint.com/HashMap-class-in-collection-framework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www.javatpoint.com/LinkedHashMap-class-in-collection-framework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http://beginnersbook.com/2015/01/difference-between-list-set-and-map-in-java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/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javarevisited.blogspot.com/2012/07/create-read-only-list-map-set-example-java.html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8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Collections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framework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ដែលមានផ្តល់នូវ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architecture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ក្នុងការ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store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manipulate the group of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objects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រាល់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operations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ដែលទាក់ទង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ដូចជា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searching, sorting, insertion, manipulation,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deletion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... យើងអាចប្រើ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Collections</a:t>
            </a:r>
          </a:p>
          <a:p>
            <a:pPr>
              <a:lnSpc>
                <a:spcPct val="170000"/>
              </a:lnSpc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Collection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មានន័យសាមញ្ញថា ជា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single unit of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objects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70000"/>
              </a:lnSpc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framework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ផ្តល់នូវ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interfaces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(Set, List, Queue,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Deque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etc.)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classes (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Vector,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PriorityQueue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LinkedHashSet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etc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70000"/>
              </a:lnSpc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89551" y="47397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អំពី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51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54981"/>
            <a:ext cx="11209280" cy="1014664"/>
          </a:xfrm>
        </p:spPr>
        <p:txBody>
          <a:bodyPr>
            <a:normAutofit/>
          </a:bodyPr>
          <a:lstStyle/>
          <a:p>
            <a:r>
              <a:rPr lang="km-KH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រចនាសម្ពន្ត័របស់ </a:t>
            </a:r>
            <a:r>
              <a:rPr lang="en-US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</a:t>
            </a:r>
            <a:r>
              <a:rPr lang="en-U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Framework</a:t>
            </a:r>
            <a:br>
              <a:rPr lang="en-U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hierarchy of collection framework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79" y="1618744"/>
            <a:ext cx="4804518" cy="472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7100" t="9926" r="19959" b="8456"/>
          <a:stretch/>
        </p:blipFill>
        <p:spPr>
          <a:xfrm>
            <a:off x="5207474" y="1569645"/>
            <a:ext cx="6805938" cy="496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9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233" y="1559849"/>
            <a:ext cx="8623193" cy="48346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545185"/>
            <a:ext cx="11209280" cy="1014664"/>
          </a:xfrm>
        </p:spPr>
        <p:txBody>
          <a:bodyPr>
            <a:normAutofit/>
          </a:bodyPr>
          <a:lstStyle/>
          <a:p>
            <a:r>
              <a:rPr lang="km-KH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រចនាសម្ពន្ត័របស់ </a:t>
            </a:r>
            <a:r>
              <a:rPr lang="en-US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</a:t>
            </a:r>
            <a:r>
              <a:rPr lang="en-U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Framework</a:t>
            </a:r>
            <a:br>
              <a:rPr lang="en-U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62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5587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I.	List</a:t>
            </a:r>
            <a:endParaRPr lang="en-US" sz="3000" b="1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38734"/>
            <a:ext cx="10994127" cy="491926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មានលក្ខណៈដូចតទៅ៖</a:t>
            </a:r>
          </a:p>
          <a:p>
            <a:pPr>
              <a:lnSpc>
                <a:spcPct val="150000"/>
              </a:lnSpc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child interface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Index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មានតួនាទីយ៉ាងសំខាន់(ពី សូន្យ)</a:t>
            </a:r>
          </a:p>
          <a:p>
            <a:pPr>
              <a:lnSpc>
                <a:spcPct val="150000"/>
              </a:lnSpc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ត្រូវបានគេ​ហៅថា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ordered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(sequence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).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អាចមាន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duplicate elements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AC51-1631-4882-B287-BBD2B28CC5DF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107" y="1785048"/>
            <a:ext cx="6113418" cy="208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3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338" y="1938734"/>
            <a:ext cx="10994127" cy="491926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Vector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collection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មួយដែលស្ថិតក្នុង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Language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ហើយវាជា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extends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AbstractList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&amp; implements List interface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ដូចទៅនឹង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 </a:t>
            </a:r>
            <a:r>
              <a:rPr lang="km-KH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តែខុសត្រង់៖</a:t>
            </a:r>
            <a:endParaRPr lang="en-US" sz="2200" dirty="0" smtClean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85800" lvl="1" indent="-446088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50" dirty="0" smtClean="0">
                <a:solidFill>
                  <a:schemeClr val="accent2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Vector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synchronized</a:t>
            </a:r>
          </a:p>
          <a:p>
            <a:pPr marL="685800" lvl="1" indent="-446088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50" dirty="0" smtClean="0">
                <a:solidFill>
                  <a:schemeClr val="accent2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Vector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មាន​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legacy methods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ដែលមិនមែនជារបស់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collection framework</a:t>
            </a:r>
          </a:p>
          <a:p>
            <a:pPr marL="685800" lvl="1" indent="-446088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50" dirty="0" smtClean="0">
                <a:solidFill>
                  <a:schemeClr val="accent2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Vector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វានឹងធ្វើការ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Resize capacity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2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ដងនៅពេលដែល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Vector size full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វាធ្វើ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    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អោយយើងងាយស្រួលប្រើដោយមិនបាច់ដឹងពីទំហំធាតុរបស់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array</a:t>
            </a:r>
            <a:endParaRPr lang="km-KH" sz="20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AC51-1631-4882-B287-BBD2B28CC5DF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09600" y="320759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1.1 Vector</a:t>
            </a:r>
            <a:endParaRPr lang="en-US" sz="3000" b="1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97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05" y="1697038"/>
            <a:ext cx="9540965" cy="46974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AC51-1631-4882-B287-BBD2B28CC5DF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09600" y="320759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1.1 Vector </a:t>
            </a:r>
            <a:r>
              <a:rPr lang="km-KH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b="1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3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861</Words>
  <Application>Microsoft Office PowerPoint</Application>
  <PresentationFormat>Widescreen</PresentationFormat>
  <Paragraphs>162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andale mono</vt:lpstr>
      <vt:lpstr>Microsoft YaHei UI</vt:lpstr>
      <vt:lpstr>Arial</vt:lpstr>
      <vt:lpstr>DaunPenh</vt:lpstr>
      <vt:lpstr>Khmer OS Battambang</vt:lpstr>
      <vt:lpstr>Khmer OS Muol Light</vt:lpstr>
      <vt:lpstr>Wingdings</vt:lpstr>
      <vt:lpstr>TS102922647</vt:lpstr>
      <vt:lpstr>PowerPoint Presentation</vt:lpstr>
      <vt:lpstr>មាតិកា</vt:lpstr>
      <vt:lpstr>ថ្នាក់ ភ្នំពេញ</vt:lpstr>
      <vt:lpstr>អំពី Collection</vt:lpstr>
      <vt:lpstr>រចនាសម្ពន្ត័របស់ Collection Framework </vt:lpstr>
      <vt:lpstr>រចនាសម្ពន្ត័របស់ Collection Framework </vt:lpstr>
      <vt:lpstr>I. List</vt:lpstr>
      <vt:lpstr>PowerPoint Presentation</vt:lpstr>
      <vt:lpstr>PowerPoint Presentation</vt:lpstr>
      <vt:lpstr>PowerPoint Presentation</vt:lpstr>
      <vt:lpstr>1.2 Array List</vt:lpstr>
      <vt:lpstr>1.2 ArrayList (ត)</vt:lpstr>
      <vt:lpstr>1.3 LinkedList</vt:lpstr>
      <vt:lpstr>PowerPoint Presentation</vt:lpstr>
      <vt:lpstr>ភាពខុសប្លែកគ្នានៃ ArrayList &amp; Vector</vt:lpstr>
      <vt:lpstr>ភាពខុសប្លែកគ្នានៃ ArrayList &amp; Vector</vt:lpstr>
      <vt:lpstr>II. Set</vt:lpstr>
      <vt:lpstr>II. Set (ត)</vt:lpstr>
      <vt:lpstr>2.1 HashSet</vt:lpstr>
      <vt:lpstr>2.1 HashSet (ត)</vt:lpstr>
      <vt:lpstr>2.2 TreeSet</vt:lpstr>
      <vt:lpstr>2.2 TreeSet (ត)</vt:lpstr>
      <vt:lpstr>ភាពខុសប្លែកគ្នានៃ HashSet &amp; TreeSet</vt:lpstr>
      <vt:lpstr>III. Map</vt:lpstr>
      <vt:lpstr>III. Map</vt:lpstr>
      <vt:lpstr>3.1 TreeMap </vt:lpstr>
      <vt:lpstr>3.1 TreeMap (ត) </vt:lpstr>
      <vt:lpstr>3.2 HashTable</vt:lpstr>
      <vt:lpstr>3.2 HashTable (ត)</vt:lpstr>
      <vt:lpstr>ភាពខុសប្លែកគ្នារវាង TreeMap និង Hashtable</vt:lpstr>
      <vt:lpstr>ការប្រើប្រាស់ List &amp; Set &amp; Map </vt:lpstr>
      <vt:lpstr> 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2016-05-03T03:03:26Z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